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286" r:id="rId6"/>
    <p:sldId id="280" r:id="rId7"/>
    <p:sldId id="291" r:id="rId8"/>
    <p:sldId id="281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E82C77-EC89-4025-A78E-D1F16C1A7800}" v="20" dt="2025-07-07T04:30:04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7/7/2025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Marketing Campaign ROI &amp; Conversion Funnel Analysis </a:t>
            </a:r>
            <a:br>
              <a:rPr lang="en-US" sz="5400" dirty="0"/>
            </a:br>
            <a:r>
              <a:rPr lang="en-US" sz="5400" dirty="0"/>
              <a:t>N SAI DHANUSH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BIG 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IDEA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This project identifies where marketing spend leaks through channel inefficiency and funnel drop-off — and how to plug it.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Clear data, advanced funnel analysis and scenario testing help shift budgets to what works — raising ROI and lowering CPA.</a:t>
            </a:r>
            <a:r>
              <a:rPr lang="en-US" sz="1400" i="1" spc="-25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INDUSTRY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08286376"/>
              </p:ext>
            </p:extLst>
          </p:nvPr>
        </p:nvGraphicFramePr>
        <p:xfrm>
          <a:off x="379562" y="3146116"/>
          <a:ext cx="10952982" cy="2435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1637992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190598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190596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190596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94280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60% 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~90%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1.8 x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30% YoY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4929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Budget in Underperforming Channels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Drop off from impressions -&gt; clicks -&gt; conversions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Top 3 segments outperform average ROI 2X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Geo Targeting lifts 1.8x in high performing cities.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Multi Channel digital Marketing spend is upto 30% YoY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0199D-DDAE-4D88-9F00-88EB8E080218}"/>
              </a:ext>
            </a:extLst>
          </p:cNvPr>
          <p:cNvSpPr/>
          <p:nvPr/>
        </p:nvSpPr>
        <p:spPr>
          <a:xfrm>
            <a:off x="2442889" y="1484881"/>
            <a:ext cx="7242053" cy="803452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dirty="0"/>
              <a:t>The analysis unlocks clear funnel &amp; ROI improvements.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Placeholder 11" descr="Two men near laptop ">
            <a:extLst>
              <a:ext uri="{FF2B5EF4-FFF2-40B4-BE49-F238E27FC236}">
                <a16:creationId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6256751" cy="685799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6226175" y="1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472817" y="2860146"/>
            <a:ext cx="3706765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Top segments: </a:t>
            </a:r>
            <a:r>
              <a:rPr lang="en-US" sz="2000" i="1" dirty="0">
                <a:solidFill>
                  <a:schemeClr val="bg1"/>
                </a:solidFill>
              </a:rPr>
              <a:t>Foodies, Tech Enthusiasts</a:t>
            </a:r>
            <a:r>
              <a:rPr lang="en-US" sz="2000" dirty="0">
                <a:solidFill>
                  <a:schemeClr val="bg1"/>
                </a:solidFill>
              </a:rPr>
              <a:t> → high conversion, low CPA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Placeholder 27" descr="Check mark">
            <a:extLst>
              <a:ext uri="{FF2B5EF4-FFF2-40B4-BE49-F238E27FC236}">
                <a16:creationId xmlns:a16="http://schemas.microsoft.com/office/drawing/2014/main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2803684"/>
            <a:ext cx="720000" cy="720000"/>
          </a:xfrm>
          <a:prstGeom prst="rect">
            <a:avLst/>
          </a:prstGeom>
        </p:spPr>
      </p:pic>
      <p:pic>
        <p:nvPicPr>
          <p:cNvPr id="10" name="Picture Placeholder 29" descr="Check mark">
            <a:extLst>
              <a:ext uri="{FF2B5EF4-FFF2-40B4-BE49-F238E27FC236}">
                <a16:creationId xmlns:a16="http://schemas.microsoft.com/office/drawing/2014/main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3693320"/>
            <a:ext cx="720000" cy="719999"/>
          </a:xfrm>
          <a:prstGeom prst="rect">
            <a:avLst/>
          </a:prstGeom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72817" y="3794464"/>
            <a:ext cx="3307960" cy="740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High ROI locations: </a:t>
            </a:r>
            <a:r>
              <a:rPr lang="en-US" sz="2000" i="1" dirty="0">
                <a:solidFill>
                  <a:schemeClr val="bg1"/>
                </a:solidFill>
              </a:rPr>
              <a:t>Chicago, Houston, etc.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2" name="Picture Placeholder 31" descr="Check mark">
            <a:extLst>
              <a:ext uri="{FF2B5EF4-FFF2-40B4-BE49-F238E27FC236}">
                <a16:creationId xmlns:a16="http://schemas.microsoft.com/office/drawing/2014/main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4621055"/>
            <a:ext cx="720000" cy="719999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7472816" y="4704536"/>
            <a:ext cx="3098931" cy="1092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Opportunity to shift spend for higher returns.</a:t>
            </a: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6892776" y="2384428"/>
            <a:ext cx="241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354" y="1279525"/>
            <a:ext cx="44212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 Value Segments &amp; Locations</a:t>
            </a:r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wo men look at a plan">
            <a:extLst>
              <a:ext uri="{FF2B5EF4-FFF2-40B4-BE49-F238E27FC236}">
                <a16:creationId xmlns:a16="http://schemas.microsoft.com/office/drawing/2014/main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"/>
            <a:ext cx="11277598" cy="6857999"/>
          </a:xfrm>
        </p:spPr>
      </p:pic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84267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900048"/>
            <a:ext cx="4770591" cy="64660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2CD89F8-7BC6-1D66-94D7-8D98C86EB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0086" y="2965973"/>
            <a:ext cx="4770591" cy="250107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1️⃣ Redirect spend from low ROI channels</a:t>
            </a:r>
            <a:br>
              <a:rPr lang="en-US" sz="1800" dirty="0"/>
            </a:br>
            <a:r>
              <a:rPr lang="en-US" sz="1800" dirty="0"/>
              <a:t>2️⃣ Double down on top segments &amp; geos</a:t>
            </a:r>
            <a:br>
              <a:rPr lang="en-US" sz="1800" dirty="0"/>
            </a:br>
            <a:r>
              <a:rPr lang="en-US" sz="1800" dirty="0"/>
              <a:t>3️⃣ Test new creatives for high drop-off pages</a:t>
            </a:r>
            <a:br>
              <a:rPr lang="en-US" sz="1800" dirty="0"/>
            </a:br>
            <a:r>
              <a:rPr lang="en-US" sz="1800" dirty="0"/>
              <a:t>4️⃣ Keep funnel drop-off monitored with dashboards</a:t>
            </a:r>
            <a:br>
              <a:rPr lang="en-US" sz="1800" dirty="0"/>
            </a:br>
            <a:r>
              <a:rPr lang="en-US" sz="1800" dirty="0"/>
              <a:t>5️⃣ Run new A/B tests to verify uplift</a:t>
            </a:r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38</TotalTime>
  <Words>212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</vt:lpstr>
      <vt:lpstr>Calibri</vt:lpstr>
      <vt:lpstr>Gill Sans MT</vt:lpstr>
      <vt:lpstr>Office Theme</vt:lpstr>
      <vt:lpstr>Marketing Campaign ROI &amp; Conversion Funnel Analysis  N SAI DHANUSH</vt:lpstr>
      <vt:lpstr>OUR BIG IDEA</vt:lpstr>
      <vt:lpstr>INDUSTRY OUTLOOK</vt:lpstr>
      <vt:lpstr>High Value Segments &amp; Locations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Dhanush</dc:creator>
  <cp:lastModifiedBy>Sai Dhanush</cp:lastModifiedBy>
  <cp:revision>4</cp:revision>
  <dcterms:created xsi:type="dcterms:W3CDTF">2025-07-07T03:55:34Z</dcterms:created>
  <dcterms:modified xsi:type="dcterms:W3CDTF">2025-07-07T04:37:23Z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