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elcome\OneDrive\Desktop\Zomato_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elcome\OneDrive\Desktop\Zomato_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elcome\OneDrive\Desktop\Zomato_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[Zomato_Data.xlsx]Obj.Q3!PivotTable1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 err="1"/>
              <a:t>Restuarants</a:t>
            </a:r>
            <a:r>
              <a:rPr lang="en-US" dirty="0"/>
              <a:t> in each Countries</a:t>
            </a:r>
          </a:p>
          <a:p>
            <a:pPr>
              <a:defRPr/>
            </a:pPr>
            <a:endParaRPr lang="en-US" dirty="0"/>
          </a:p>
        </c:rich>
      </c:tx>
      <c:layout>
        <c:manualLayout>
          <c:xMode val="edge"/>
          <c:yMode val="edge"/>
          <c:x val="0.19346382194805722"/>
          <c:y val="4.932901536814548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Obj.Q3!$B$1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Obj.Q3!$A$2:$A$17</c:f>
              <c:strCache>
                <c:ptCount val="15"/>
                <c:pt idx="0">
                  <c:v>Australia</c:v>
                </c:pt>
                <c:pt idx="1">
                  <c:v>Brazil</c:v>
                </c:pt>
                <c:pt idx="2">
                  <c:v>Canada</c:v>
                </c:pt>
                <c:pt idx="3">
                  <c:v>India</c:v>
                </c:pt>
                <c:pt idx="4">
                  <c:v>Indonesia</c:v>
                </c:pt>
                <c:pt idx="5">
                  <c:v>New Zealand</c:v>
                </c:pt>
                <c:pt idx="6">
                  <c:v>Philippines</c:v>
                </c:pt>
                <c:pt idx="7">
                  <c:v>Qatar</c:v>
                </c:pt>
                <c:pt idx="8">
                  <c:v>Singapore</c:v>
                </c:pt>
                <c:pt idx="9">
                  <c:v>South Africa</c:v>
                </c:pt>
                <c:pt idx="10">
                  <c:v>Sri Lanka</c:v>
                </c:pt>
                <c:pt idx="11">
                  <c:v>Turkey</c:v>
                </c:pt>
                <c:pt idx="12">
                  <c:v>United Arab Emirates</c:v>
                </c:pt>
                <c:pt idx="13">
                  <c:v>United Kingdom</c:v>
                </c:pt>
                <c:pt idx="14">
                  <c:v>United States of America</c:v>
                </c:pt>
              </c:strCache>
            </c:strRef>
          </c:cat>
          <c:val>
            <c:numRef>
              <c:f>Obj.Q3!$B$2:$B$17</c:f>
              <c:numCache>
                <c:formatCode>General</c:formatCode>
                <c:ptCount val="15"/>
                <c:pt idx="0">
                  <c:v>24</c:v>
                </c:pt>
                <c:pt idx="1">
                  <c:v>60</c:v>
                </c:pt>
                <c:pt idx="2">
                  <c:v>4</c:v>
                </c:pt>
                <c:pt idx="3">
                  <c:v>8652</c:v>
                </c:pt>
                <c:pt idx="4">
                  <c:v>21</c:v>
                </c:pt>
                <c:pt idx="5">
                  <c:v>40</c:v>
                </c:pt>
                <c:pt idx="6">
                  <c:v>22</c:v>
                </c:pt>
                <c:pt idx="7">
                  <c:v>20</c:v>
                </c:pt>
                <c:pt idx="8">
                  <c:v>20</c:v>
                </c:pt>
                <c:pt idx="9">
                  <c:v>60</c:v>
                </c:pt>
                <c:pt idx="10">
                  <c:v>20</c:v>
                </c:pt>
                <c:pt idx="11">
                  <c:v>34</c:v>
                </c:pt>
                <c:pt idx="12">
                  <c:v>60</c:v>
                </c:pt>
                <c:pt idx="13">
                  <c:v>80</c:v>
                </c:pt>
                <c:pt idx="14">
                  <c:v>434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BF-4874-9243-FA03E352DA2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536824992"/>
        <c:axId val="536820728"/>
      </c:barChart>
      <c:catAx>
        <c:axId val="5368249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Country</a:t>
                </a:r>
              </a:p>
              <a:p>
                <a:pPr>
                  <a:defRPr/>
                </a:pP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6820728"/>
        <c:crosses val="autoZero"/>
        <c:auto val="1"/>
        <c:lblAlgn val="ctr"/>
        <c:lblOffset val="100"/>
        <c:noMultiLvlLbl val="0"/>
      </c:catAx>
      <c:valAx>
        <c:axId val="536820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Number of restuarants</a:t>
                </a:r>
              </a:p>
              <a:p>
                <a:pPr>
                  <a:defRPr/>
                </a:pPr>
                <a:endParaRPr lang="en-IN"/>
              </a:p>
            </c:rich>
          </c:tx>
          <c:layout>
            <c:manualLayout>
              <c:xMode val="edge"/>
              <c:yMode val="edge"/>
              <c:x val="1.360544071932715E-2"/>
              <c:y val="0.197809451872674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6824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[Zomato_Data.xlsx]Obj.Q4!PivotTable3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Restuarants opened across years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flip="none" rotWithShape="1">
            <a:gsLst>
              <a:gs pos="0">
                <a:schemeClr val="accent1"/>
              </a:gs>
              <a:gs pos="75000">
                <a:schemeClr val="accent1">
                  <a:lumMod val="60000"/>
                  <a:lumOff val="40000"/>
                </a:schemeClr>
              </a:gs>
              <a:gs pos="51000">
                <a:schemeClr val="accent1">
                  <a:alpha val="75000"/>
                </a:schemeClr>
              </a:gs>
              <a:gs pos="100000">
                <a:schemeClr val="accent1">
                  <a:lumMod val="20000"/>
                  <a:lumOff val="80000"/>
                  <a:alpha val="15000"/>
                </a:schemeClr>
              </a:gs>
            </a:gsLst>
            <a:lin ang="10800000" scaled="1"/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flip="none" rotWithShape="1">
            <a:gsLst>
              <a:gs pos="0">
                <a:schemeClr val="accent1"/>
              </a:gs>
              <a:gs pos="75000">
                <a:schemeClr val="accent1">
                  <a:lumMod val="60000"/>
                  <a:lumOff val="40000"/>
                </a:schemeClr>
              </a:gs>
              <a:gs pos="51000">
                <a:schemeClr val="accent1">
                  <a:alpha val="75000"/>
                </a:schemeClr>
              </a:gs>
              <a:gs pos="100000">
                <a:schemeClr val="accent1">
                  <a:lumMod val="20000"/>
                  <a:lumOff val="80000"/>
                  <a:alpha val="15000"/>
                </a:schemeClr>
              </a:gs>
            </a:gsLst>
            <a:lin ang="10800000" scaled="1"/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flip="none" rotWithShape="1">
            <a:gsLst>
              <a:gs pos="0">
                <a:schemeClr val="accent1"/>
              </a:gs>
              <a:gs pos="75000">
                <a:schemeClr val="accent1">
                  <a:lumMod val="60000"/>
                  <a:lumOff val="40000"/>
                </a:schemeClr>
              </a:gs>
              <a:gs pos="51000">
                <a:schemeClr val="accent1">
                  <a:alpha val="75000"/>
                </a:schemeClr>
              </a:gs>
              <a:gs pos="100000">
                <a:schemeClr val="accent1">
                  <a:lumMod val="20000"/>
                  <a:lumOff val="80000"/>
                  <a:alpha val="15000"/>
                </a:schemeClr>
              </a:gs>
            </a:gsLst>
            <a:lin ang="10800000" scaled="1"/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4729914088003258"/>
          <c:y val="0.18594328495907791"/>
          <c:w val="0.64053174590637951"/>
          <c:h val="0.5332225627015706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Obj.Q4!$B$3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Obj.Q4!$A$4:$A$13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</c:strCache>
            </c:strRef>
          </c:cat>
          <c:val>
            <c:numRef>
              <c:f>Obj.Q4!$B$4:$B$13</c:f>
              <c:numCache>
                <c:formatCode>General</c:formatCode>
                <c:ptCount val="9"/>
                <c:pt idx="0">
                  <c:v>1080</c:v>
                </c:pt>
                <c:pt idx="1">
                  <c:v>1098</c:v>
                </c:pt>
                <c:pt idx="2">
                  <c:v>1022</c:v>
                </c:pt>
                <c:pt idx="3">
                  <c:v>1061</c:v>
                </c:pt>
                <c:pt idx="4">
                  <c:v>1051</c:v>
                </c:pt>
                <c:pt idx="5">
                  <c:v>1024</c:v>
                </c:pt>
                <c:pt idx="6">
                  <c:v>1027</c:v>
                </c:pt>
                <c:pt idx="7">
                  <c:v>1086</c:v>
                </c:pt>
                <c:pt idx="8">
                  <c:v>1102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90-48FC-AB9F-38EBABECCF0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542937016"/>
        <c:axId val="542937344"/>
      </c:barChart>
      <c:catAx>
        <c:axId val="54293701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Year of Opening</a:t>
                </a:r>
              </a:p>
              <a:p>
                <a:pPr>
                  <a:defRPr/>
                </a:pP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2937344"/>
        <c:crosses val="autoZero"/>
        <c:auto val="1"/>
        <c:lblAlgn val="ctr"/>
        <c:lblOffset val="100"/>
        <c:noMultiLvlLbl val="0"/>
      </c:catAx>
      <c:valAx>
        <c:axId val="5429373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Number of restuarants</a:t>
                </a:r>
              </a:p>
              <a:p>
                <a:pPr>
                  <a:defRPr/>
                </a:pP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2937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[Zomato_Data.xlsx]Obj.Q6!PivotTable4</c:name>
    <c:fmtId val="6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Obj.Q6!$B$3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68A-4ECD-8930-F7E864C926A5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68A-4ECD-8930-F7E864C926A5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68A-4ECD-8930-F7E864C926A5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E68A-4ECD-8930-F7E864C926A5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E68A-4ECD-8930-F7E864C926A5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E68A-4ECD-8930-F7E864C926A5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E68A-4ECD-8930-F7E864C926A5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E68A-4ECD-8930-F7E864C926A5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E68A-4ECD-8930-F7E864C926A5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E68A-4ECD-8930-F7E864C926A5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E68A-4ECD-8930-F7E864C926A5}"/>
              </c:ext>
            </c:extLst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7-E68A-4ECD-8930-F7E864C926A5}"/>
              </c:ext>
            </c:extLst>
          </c:dPt>
          <c:dPt>
            <c:idx val="1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9-E68A-4ECD-8930-F7E864C926A5}"/>
              </c:ext>
            </c:extLst>
          </c:dPt>
          <c:dPt>
            <c:idx val="1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B-E68A-4ECD-8930-F7E864C926A5}"/>
              </c:ext>
            </c:extLst>
          </c:dPt>
          <c:dPt>
            <c:idx val="14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D-E68A-4ECD-8930-F7E864C926A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Obj.Q6!$A$4:$A$19</c:f>
              <c:strCache>
                <c:ptCount val="15"/>
                <c:pt idx="0">
                  <c:v>Australia</c:v>
                </c:pt>
                <c:pt idx="1">
                  <c:v>Brazil</c:v>
                </c:pt>
                <c:pt idx="2">
                  <c:v>Canada</c:v>
                </c:pt>
                <c:pt idx="3">
                  <c:v>India</c:v>
                </c:pt>
                <c:pt idx="4">
                  <c:v>Indonesia</c:v>
                </c:pt>
                <c:pt idx="5">
                  <c:v>New Zealand</c:v>
                </c:pt>
                <c:pt idx="6">
                  <c:v>Philippines</c:v>
                </c:pt>
                <c:pt idx="7">
                  <c:v>Qatar</c:v>
                </c:pt>
                <c:pt idx="8">
                  <c:v>Singapore</c:v>
                </c:pt>
                <c:pt idx="9">
                  <c:v>South Africa</c:v>
                </c:pt>
                <c:pt idx="10">
                  <c:v>Sri Lanka</c:v>
                </c:pt>
                <c:pt idx="11">
                  <c:v>Turkey</c:v>
                </c:pt>
                <c:pt idx="12">
                  <c:v>United Arab Emirates</c:v>
                </c:pt>
                <c:pt idx="13">
                  <c:v>United Kingdom</c:v>
                </c:pt>
                <c:pt idx="14">
                  <c:v>United States of America</c:v>
                </c:pt>
              </c:strCache>
            </c:strRef>
          </c:cat>
          <c:val>
            <c:numRef>
              <c:f>Obj.Q6!$B$4:$B$19</c:f>
              <c:numCache>
                <c:formatCode>General</c:formatCode>
                <c:ptCount val="15"/>
                <c:pt idx="0">
                  <c:v>111.41666666666667</c:v>
                </c:pt>
                <c:pt idx="1">
                  <c:v>19.616666666666667</c:v>
                </c:pt>
                <c:pt idx="2">
                  <c:v>103</c:v>
                </c:pt>
                <c:pt idx="3">
                  <c:v>137.21255201109571</c:v>
                </c:pt>
                <c:pt idx="4">
                  <c:v>772.09523809523807</c:v>
                </c:pt>
                <c:pt idx="5">
                  <c:v>243.02500000000001</c:v>
                </c:pt>
                <c:pt idx="6">
                  <c:v>407.40909090909093</c:v>
                </c:pt>
                <c:pt idx="7">
                  <c:v>163.80000000000001</c:v>
                </c:pt>
                <c:pt idx="8">
                  <c:v>31.9</c:v>
                </c:pt>
                <c:pt idx="9">
                  <c:v>315.16666666666669</c:v>
                </c:pt>
                <c:pt idx="10">
                  <c:v>146.44999999999999</c:v>
                </c:pt>
                <c:pt idx="11">
                  <c:v>431.47058823529414</c:v>
                </c:pt>
                <c:pt idx="12">
                  <c:v>493.51666666666665</c:v>
                </c:pt>
                <c:pt idx="13">
                  <c:v>205.48750000000001</c:v>
                </c:pt>
                <c:pt idx="14">
                  <c:v>428.22119815668202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E-E68A-4ECD-8930-F7E864C926A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6340A-F99F-46AD-85E1-622191633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5398BE-DC40-437E-B0D4-4BB9CB25C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60FBC-35B9-4028-ABC7-E848A0730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4C04-3426-4505-8184-FC9D27D87718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31221-291A-4BA0-9A71-BC507CB0A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55551-C1F7-4ABD-B180-122B80D7C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F78B-2116-4870-BDCC-056F03FF08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92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1C1C7-D9C7-45A2-B21F-ECDFBA224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808DDB-7E91-4709-B0BE-F780D1582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758AE-61EF-4CE2-9010-1EB0BEDC6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4C04-3426-4505-8184-FC9D27D87718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EA35E-AF5C-4444-AFB1-940092BF3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75867-E5A7-4AD6-ABE7-57F9E2A54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F78B-2116-4870-BDCC-056F03FF08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023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A2F2DD-1F57-45CD-A384-CFA7E6B21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18E745-BAC5-4DB5-B5FB-7BD4E0D56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4251E-6267-47E9-B284-823C5BE96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4C04-3426-4505-8184-FC9D27D87718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D89E4-D914-4475-9351-B141E5809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618F8-32BE-41EC-ABFB-9CCE36E30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F78B-2116-4870-BDCC-056F03FF08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028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80EC1-A905-4037-945B-351D6FB12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04ECC-F1A7-4C9C-A039-9A1D3BEF7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A2379-185B-4A91-96F1-0EEA46AD3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4C04-3426-4505-8184-FC9D27D87718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11FC1-D425-44F0-B446-4C008980D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21754-AC2C-48E8-8536-9E4327377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F78B-2116-4870-BDCC-056F03FF08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5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A306E-327A-479F-9232-1539344B0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5B069-1F6F-4F74-9243-04332C3EC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C2470-9384-413A-B41B-F1905599B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4C04-3426-4505-8184-FC9D27D87718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84DFD-065D-4983-8A8B-75ABCEDEC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F4BDC-ACC0-4A00-8EAF-B6499F420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F78B-2116-4870-BDCC-056F03FF08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510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A6530-FABB-431F-A352-60A5600D4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3C72F-8B65-4FAC-BD76-1D225F5FA6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BB7823-1489-4A2A-8740-E387DE97E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F703A4-32A0-4822-8E86-18C69EBDF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4C04-3426-4505-8184-FC9D27D87718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EED742-86D0-4719-A529-D7716820E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EF37C-4DBE-4ACE-B3EC-C906AFDC8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F78B-2116-4870-BDCC-056F03FF08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42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DF368-2408-4515-B578-8990F3CFA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8744A-4FE3-4D2B-83F9-1386EA8CD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CEA4D-5D89-450E-B18C-F5F91BC2A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466143-7570-4C3F-853F-F658C8E58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4CCE80-468C-46CE-A450-74145A4E66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800845-42A4-4BE1-8E98-572D846A9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4C04-3426-4505-8184-FC9D27D87718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DF5BD8-344F-47D6-94C2-4EEC556D3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A0462B-AB86-4B76-9683-8EE1501D3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F78B-2116-4870-BDCC-056F03FF08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952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66F08-FBB8-46C1-9506-1247066E9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2CAAD-D7CF-48BD-8710-AB820A2C7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4C04-3426-4505-8184-FC9D27D87718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D49808-6D20-4B8B-B9A2-62EBF4F87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2D5CF9-3172-49C1-9425-154F0A7B7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F78B-2116-4870-BDCC-056F03FF08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75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058FA4-DA21-48A7-AC32-65F450ECA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4C04-3426-4505-8184-FC9D27D87718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8AD3A7-2134-4062-9C00-82DAC204E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B15F3-8739-41E2-9F1B-8D4070F7A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F78B-2116-4870-BDCC-056F03FF08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79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7C0D6-2CB8-4051-8D8F-CE0F286F4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7816C-9C45-4B92-AC31-CB452E2A4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A452D9-B9F4-482C-B4F9-C15FEC2FE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B6378-1D4C-4780-86F5-199AC028E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4C04-3426-4505-8184-FC9D27D87718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A1C8B-514A-400B-A737-D32D0F696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B75AB-AC7F-49CE-92FD-A42DB5B5F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F78B-2116-4870-BDCC-056F03FF08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829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D3120-8F6E-42D5-93DD-C6B453EAC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C2E326-D3D1-4071-9390-7504128B59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2EC5A3-969C-46FE-942A-B59A7B6C4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89ECB-5F7B-4F22-8399-CE9B47A0B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4C04-3426-4505-8184-FC9D27D87718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3D950-8489-446A-9402-C1B04F890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AD2FB6-EBE1-4731-A853-B1343D5FA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F78B-2116-4870-BDCC-056F03FF08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52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6D6566-2A9E-4380-8E81-5E540B1F0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51FCA-44C9-4C06-B16F-311A67AA9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DD4F9-49E7-4019-AFCC-C70B455243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A4C04-3426-4505-8184-FC9D27D87718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25370-143F-4C41-99B3-E441FE8B24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6001B-A99C-404D-A608-08743C5CF2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DF78B-2116-4870-BDCC-056F03FF08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061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47B73-78AB-4A1A-8FD3-6A397EC36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2588"/>
            <a:ext cx="9144000" cy="2387600"/>
          </a:xfrm>
        </p:spPr>
        <p:txBody>
          <a:bodyPr/>
          <a:lstStyle/>
          <a:p>
            <a:r>
              <a:rPr lang="en-US" dirty="0"/>
              <a:t>Spreadsheets Project: Zomato Restaurants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17556E-F617-4542-896F-E4A045ACDD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</a:t>
            </a:r>
          </a:p>
          <a:p>
            <a:r>
              <a:rPr lang="en-US" dirty="0"/>
              <a:t>N. Sai Dhanush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9575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F8A05-49E4-4C72-BDDD-827A7186D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dirty="0"/>
              <a:t>Q1.Suggest a few countries where the team can open newer restaurants with lesser competition. Which visualization/technique will you use here to justify the suggestions?</a:t>
            </a:r>
            <a:br>
              <a:rPr lang="en-IN" sz="2800" dirty="0"/>
            </a:b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B7C01-3D88-4FF3-B66B-EFEFB48CD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Based on the number of restaurants and average ratings for restaurants in countries, I recommend to open newer restaurants. Criteria to decide that is as follows:</a:t>
            </a:r>
            <a:endParaRPr lang="en-IN" sz="2400" dirty="0"/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000" dirty="0">
                <a:highlight>
                  <a:srgbClr val="FFFF00"/>
                </a:highlight>
              </a:rPr>
              <a:t>Number of existing restaurants  &lt; 50.</a:t>
            </a:r>
            <a:endParaRPr lang="en-IN" sz="2000" dirty="0">
              <a:highlight>
                <a:srgbClr val="FFFF00"/>
              </a:highlight>
            </a:endParaRP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000" dirty="0">
                <a:highlight>
                  <a:srgbClr val="00FF00"/>
                </a:highlight>
              </a:rPr>
              <a:t>Average ratings of restaurants &lt; 4.</a:t>
            </a:r>
          </a:p>
          <a:p>
            <a:pPr marL="0" indent="0">
              <a:buNone/>
            </a:pPr>
            <a:r>
              <a:rPr lang="en-US" sz="2000" dirty="0"/>
              <a:t>So, the countries which satisfy these criteria are the one’s where newer restaurants can be recommended: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2000" dirty="0"/>
              <a:t>Australia</a:t>
            </a:r>
            <a:endParaRPr lang="en-IN" sz="2000" dirty="0"/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2000" dirty="0"/>
              <a:t>Canada</a:t>
            </a:r>
            <a:endParaRPr lang="en-IN" sz="2000" dirty="0"/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2000" dirty="0"/>
              <a:t>Singapore</a:t>
            </a:r>
            <a:endParaRPr lang="en-IN" sz="2000" dirty="0"/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2000" dirty="0"/>
              <a:t>Sri Lanka</a:t>
            </a: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lv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986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EEC29-E9DD-4088-8987-F0C82A8FB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3588"/>
          </a:xfrm>
        </p:spPr>
        <p:txBody>
          <a:bodyPr>
            <a:noAutofit/>
          </a:bodyPr>
          <a:lstStyle/>
          <a:p>
            <a:r>
              <a:rPr lang="en-IN" sz="2800" dirty="0"/>
              <a:t>Q2. Come up with the names of States and cities in the suggested countries suitable for opening restaurants.</a:t>
            </a:r>
            <a:br>
              <a:rPr lang="en-IN" sz="2800" dirty="0"/>
            </a:b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C124-B2AC-41C0-96D1-D4968D84F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775" y="1298714"/>
            <a:ext cx="2965174" cy="543339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1800" u="sng" dirty="0"/>
              <a:t>Canada</a:t>
            </a:r>
          </a:p>
          <a:p>
            <a:pPr lvl="1"/>
            <a:r>
              <a:rPr lang="en-US" sz="1800" dirty="0" err="1"/>
              <a:t>Chatam</a:t>
            </a:r>
            <a:r>
              <a:rPr lang="en-US" sz="1800" dirty="0"/>
              <a:t>-Kent</a:t>
            </a:r>
          </a:p>
          <a:p>
            <a:pPr lvl="1"/>
            <a:r>
              <a:rPr lang="en-US" sz="1800" dirty="0"/>
              <a:t>Consort</a:t>
            </a:r>
          </a:p>
          <a:p>
            <a:pPr lvl="1"/>
            <a:r>
              <a:rPr lang="en-US" sz="1800" dirty="0"/>
              <a:t>Yorkton</a:t>
            </a:r>
            <a:endParaRPr lang="en-IN" sz="18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028244A-ED70-4236-AC80-AFA3D0859065}"/>
              </a:ext>
            </a:extLst>
          </p:cNvPr>
          <p:cNvSpPr txBox="1">
            <a:spLocks/>
          </p:cNvSpPr>
          <p:nvPr/>
        </p:nvSpPr>
        <p:spPr>
          <a:xfrm>
            <a:off x="990601" y="1335157"/>
            <a:ext cx="2965174" cy="5433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sz="1800" u="sng" dirty="0"/>
              <a:t>Australia</a:t>
            </a:r>
          </a:p>
          <a:p>
            <a:pPr lvl="1"/>
            <a:r>
              <a:rPr lang="en-US" sz="1800" dirty="0" err="1"/>
              <a:t>Armidale</a:t>
            </a:r>
            <a:endParaRPr lang="en-IN" sz="1800" dirty="0"/>
          </a:p>
          <a:p>
            <a:pPr lvl="1"/>
            <a:r>
              <a:rPr lang="en-US" sz="1800" dirty="0" err="1"/>
              <a:t>Balingup</a:t>
            </a:r>
            <a:endParaRPr lang="en-IN" sz="1800" dirty="0"/>
          </a:p>
          <a:p>
            <a:pPr lvl="1"/>
            <a:r>
              <a:rPr lang="en-US" sz="1800" dirty="0"/>
              <a:t>Dicky Beach</a:t>
            </a:r>
            <a:endParaRPr lang="en-IN" sz="1800" dirty="0"/>
          </a:p>
          <a:p>
            <a:pPr lvl="1"/>
            <a:r>
              <a:rPr lang="en-US" sz="1800" dirty="0" err="1"/>
              <a:t>Flaxton</a:t>
            </a:r>
            <a:endParaRPr lang="en-IN" sz="1800" dirty="0"/>
          </a:p>
          <a:p>
            <a:pPr lvl="1"/>
            <a:r>
              <a:rPr lang="en-US" sz="1800" dirty="0"/>
              <a:t>Forrest</a:t>
            </a:r>
            <a:endParaRPr lang="en-IN" sz="1800" dirty="0"/>
          </a:p>
          <a:p>
            <a:pPr lvl="1"/>
            <a:r>
              <a:rPr lang="en-US" sz="1800" dirty="0"/>
              <a:t>Hepburn springs</a:t>
            </a:r>
            <a:endParaRPr lang="en-IN" sz="1800" dirty="0"/>
          </a:p>
          <a:p>
            <a:pPr lvl="1"/>
            <a:r>
              <a:rPr lang="en-US" sz="1800" dirty="0" err="1"/>
              <a:t>Inverloch</a:t>
            </a:r>
            <a:endParaRPr lang="en-IN" sz="1800" dirty="0"/>
          </a:p>
          <a:p>
            <a:pPr lvl="1"/>
            <a:r>
              <a:rPr lang="en-US" sz="1800" dirty="0"/>
              <a:t>Lakes Entrance </a:t>
            </a:r>
            <a:endParaRPr lang="en-IN" sz="1800" dirty="0"/>
          </a:p>
          <a:p>
            <a:pPr lvl="1"/>
            <a:r>
              <a:rPr lang="en-US" sz="1800" dirty="0" err="1"/>
              <a:t>Lorn</a:t>
            </a:r>
            <a:endParaRPr lang="en-IN" sz="1800" dirty="0"/>
          </a:p>
          <a:p>
            <a:pPr lvl="1"/>
            <a:r>
              <a:rPr lang="en-US" sz="1800" dirty="0"/>
              <a:t>Macedon</a:t>
            </a:r>
            <a:endParaRPr lang="en-IN" sz="1800" dirty="0"/>
          </a:p>
          <a:p>
            <a:pPr lvl="1"/>
            <a:r>
              <a:rPr lang="en-US" sz="1800" dirty="0"/>
              <a:t>Mayfield</a:t>
            </a:r>
            <a:endParaRPr lang="en-IN" sz="1800" dirty="0"/>
          </a:p>
          <a:p>
            <a:pPr lvl="1"/>
            <a:r>
              <a:rPr lang="en-US" sz="1800" dirty="0"/>
              <a:t>Montville</a:t>
            </a:r>
            <a:endParaRPr lang="en-IN" sz="1800" dirty="0"/>
          </a:p>
          <a:p>
            <a:pPr lvl="1"/>
            <a:r>
              <a:rPr lang="en-US" sz="1800" dirty="0" err="1"/>
              <a:t>Penola</a:t>
            </a:r>
            <a:endParaRPr lang="en-IN" sz="1800" dirty="0"/>
          </a:p>
          <a:p>
            <a:pPr lvl="1"/>
            <a:r>
              <a:rPr lang="en-US" sz="1800" dirty="0"/>
              <a:t>Phillip Island</a:t>
            </a:r>
            <a:endParaRPr lang="en-IN" sz="1800" dirty="0"/>
          </a:p>
          <a:p>
            <a:pPr lvl="1"/>
            <a:r>
              <a:rPr lang="en-US" sz="1800" dirty="0"/>
              <a:t>Victor Harbor</a:t>
            </a:r>
            <a:endParaRPr lang="en-IN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2A27B3C-E2EF-45C8-9CFE-BFDA0AA6B269}"/>
              </a:ext>
            </a:extLst>
          </p:cNvPr>
          <p:cNvSpPr txBox="1">
            <a:spLocks/>
          </p:cNvSpPr>
          <p:nvPr/>
        </p:nvSpPr>
        <p:spPr>
          <a:xfrm>
            <a:off x="6652592" y="1298714"/>
            <a:ext cx="2965174" cy="5433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sz="1800" u="sng" dirty="0"/>
              <a:t>Singapore</a:t>
            </a:r>
          </a:p>
          <a:p>
            <a:pPr lvl="1"/>
            <a:r>
              <a:rPr lang="en-US" sz="1800" dirty="0"/>
              <a:t>Singapore</a:t>
            </a:r>
            <a:endParaRPr lang="en-IN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6B4DF14-BA3A-49E6-99F6-357F605CFA33}"/>
              </a:ext>
            </a:extLst>
          </p:cNvPr>
          <p:cNvSpPr txBox="1">
            <a:spLocks/>
          </p:cNvSpPr>
          <p:nvPr/>
        </p:nvSpPr>
        <p:spPr>
          <a:xfrm>
            <a:off x="9122465" y="1298714"/>
            <a:ext cx="2965174" cy="5433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sz="1800" u="sng" dirty="0"/>
              <a:t>Sri Lanka</a:t>
            </a:r>
          </a:p>
          <a:p>
            <a:pPr lvl="1"/>
            <a:r>
              <a:rPr lang="en-US" sz="1800" dirty="0"/>
              <a:t>Colombo</a:t>
            </a:r>
          </a:p>
        </p:txBody>
      </p:sp>
    </p:spTree>
    <p:extLst>
      <p:ext uri="{BB962C8B-B14F-4D97-AF65-F5344CB8AC3E}">
        <p14:creationId xmlns:p14="http://schemas.microsoft.com/office/powerpoint/2010/main" val="1162906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03FA8-1236-4208-B695-E6843EAA9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523"/>
            <a:ext cx="10515600" cy="1558166"/>
          </a:xfrm>
        </p:spPr>
        <p:txBody>
          <a:bodyPr>
            <a:noAutofit/>
          </a:bodyPr>
          <a:lstStyle/>
          <a:p>
            <a:r>
              <a:rPr lang="en-IN" sz="2800" dirty="0"/>
              <a:t>Q3. According to the countries you suggested, what is the current quality regarding ratings for restaurants that are open there?</a:t>
            </a:r>
            <a:br>
              <a:rPr lang="en-IN" sz="2800" dirty="0"/>
            </a:b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A4BA5-2A80-453F-BB0F-D92EC7C3C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700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Countries and their quality regarding ratings are listed below: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8AF1B82-56D6-4F99-993B-4364B72E40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819386"/>
              </p:ext>
            </p:extLst>
          </p:nvPr>
        </p:nvGraphicFramePr>
        <p:xfrm>
          <a:off x="2623930" y="2663688"/>
          <a:ext cx="7010400" cy="2467145"/>
        </p:xfrm>
        <a:graphic>
          <a:graphicData uri="http://schemas.openxmlformats.org/drawingml/2006/table">
            <a:tbl>
              <a:tblPr firstRow="1" firstCol="1" bandRow="1">
                <a:tableStyleId>{16D9F66E-5EB9-4882-86FB-DCBF35E3C3E4}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11050465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19492886"/>
                    </a:ext>
                  </a:extLst>
                </a:gridCol>
              </a:tblGrid>
              <a:tr h="4934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33500" algn="l"/>
                          <a:tab pos="2305050" algn="l"/>
                        </a:tabLst>
                      </a:pPr>
                      <a:r>
                        <a:rPr lang="en-US" sz="1800" dirty="0">
                          <a:effectLst/>
                        </a:rPr>
                        <a:t>Country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33500" algn="l"/>
                          <a:tab pos="2305050" algn="l"/>
                        </a:tabLst>
                      </a:pPr>
                      <a:r>
                        <a:rPr lang="en-US" sz="1800">
                          <a:effectLst/>
                        </a:rPr>
                        <a:t>Average Rating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7507949"/>
                  </a:ext>
                </a:extLst>
              </a:tr>
              <a:tr h="4934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33500" algn="l"/>
                          <a:tab pos="2305050" algn="l"/>
                        </a:tabLst>
                      </a:pPr>
                      <a:r>
                        <a:rPr lang="en-US" sz="1800">
                          <a:effectLst/>
                        </a:rPr>
                        <a:t>Australia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33500" algn="l"/>
                          <a:tab pos="2305050" algn="l"/>
                        </a:tabLst>
                      </a:pPr>
                      <a:r>
                        <a:rPr lang="en-US" sz="1800" dirty="0">
                          <a:effectLst/>
                        </a:rPr>
                        <a:t>3.66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9818486"/>
                  </a:ext>
                </a:extLst>
              </a:tr>
              <a:tr h="4934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33500" algn="l"/>
                          <a:tab pos="2305050" algn="l"/>
                        </a:tabLst>
                      </a:pPr>
                      <a:r>
                        <a:rPr lang="en-US" sz="1800">
                          <a:effectLst/>
                        </a:rPr>
                        <a:t>Canada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33500" algn="l"/>
                          <a:tab pos="2305050" algn="l"/>
                        </a:tabLst>
                      </a:pPr>
                      <a:r>
                        <a:rPr lang="en-US" sz="1800" dirty="0">
                          <a:effectLst/>
                        </a:rPr>
                        <a:t>3.58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8409643"/>
                  </a:ext>
                </a:extLst>
              </a:tr>
              <a:tr h="4934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33500" algn="l"/>
                          <a:tab pos="2305050" algn="l"/>
                        </a:tabLst>
                      </a:pPr>
                      <a:r>
                        <a:rPr lang="en-US" sz="1800">
                          <a:effectLst/>
                        </a:rPr>
                        <a:t>Singapore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33500" algn="l"/>
                          <a:tab pos="2305050" algn="l"/>
                        </a:tabLst>
                      </a:pPr>
                      <a:r>
                        <a:rPr lang="en-US" sz="1800">
                          <a:effectLst/>
                        </a:rPr>
                        <a:t>3.58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9943823"/>
                  </a:ext>
                </a:extLst>
              </a:tr>
              <a:tr h="4934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33500" algn="l"/>
                          <a:tab pos="2305050" algn="l"/>
                        </a:tabLst>
                      </a:pPr>
                      <a:r>
                        <a:rPr lang="en-US" sz="1800">
                          <a:effectLst/>
                        </a:rPr>
                        <a:t>Sri Lanka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33500" algn="l"/>
                          <a:tab pos="2305050" algn="l"/>
                        </a:tabLst>
                      </a:pPr>
                      <a:r>
                        <a:rPr lang="en-US" sz="1800" dirty="0">
                          <a:effectLst/>
                        </a:rPr>
                        <a:t>3.87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3391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9501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06411-CE5B-4D93-A92D-D311DB0CE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dirty="0"/>
              <a:t>4. Also, what is the current expenditure on food in the suggested countries, so we can keep our financial expenditure in control?</a:t>
            </a:r>
            <a:br>
              <a:rPr lang="en-IN" sz="2800" dirty="0"/>
            </a:b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4A6B8-BCE8-49CF-A110-D1539DC41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dirty="0"/>
              <a:t>Since, we have limited data to have a note on expenditure on the food, I am utilizing average cost for two people as a metric to answer this question and it is shown below: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5DF88D9-17B9-4AB3-BAF3-47992408C1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23695"/>
              </p:ext>
            </p:extLst>
          </p:nvPr>
        </p:nvGraphicFramePr>
        <p:xfrm>
          <a:off x="3233419" y="3572669"/>
          <a:ext cx="6930998" cy="2337800"/>
        </p:xfrm>
        <a:graphic>
          <a:graphicData uri="http://schemas.openxmlformats.org/drawingml/2006/table">
            <a:tbl>
              <a:tblPr firstRow="1" firstCol="1" bandRow="1">
                <a:tableStyleId>{22838BEF-8BB2-4498-84A7-C5851F593DF1}</a:tableStyleId>
              </a:tblPr>
              <a:tblGrid>
                <a:gridCol w="3465499">
                  <a:extLst>
                    <a:ext uri="{9D8B030D-6E8A-4147-A177-3AD203B41FA5}">
                      <a16:colId xmlns:a16="http://schemas.microsoft.com/office/drawing/2014/main" val="533752199"/>
                    </a:ext>
                  </a:extLst>
                </a:gridCol>
                <a:gridCol w="3465499">
                  <a:extLst>
                    <a:ext uri="{9D8B030D-6E8A-4147-A177-3AD203B41FA5}">
                      <a16:colId xmlns:a16="http://schemas.microsoft.com/office/drawing/2014/main" val="549428394"/>
                    </a:ext>
                  </a:extLst>
                </a:gridCol>
              </a:tblGrid>
              <a:tr h="4675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33500" algn="l"/>
                          <a:tab pos="2305050" algn="l"/>
                        </a:tabLst>
                      </a:pPr>
                      <a:r>
                        <a:rPr lang="en-US" sz="1600" dirty="0">
                          <a:effectLst/>
                        </a:rPr>
                        <a:t>Country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33500" algn="l"/>
                          <a:tab pos="2305050" algn="l"/>
                        </a:tabLst>
                      </a:pPr>
                      <a:r>
                        <a:rPr lang="en-US" sz="1600">
                          <a:effectLst/>
                        </a:rPr>
                        <a:t>Average Expenditure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3011939"/>
                  </a:ext>
                </a:extLst>
              </a:tr>
              <a:tr h="4675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33500" algn="l"/>
                          <a:tab pos="2305050" algn="l"/>
                        </a:tabLst>
                      </a:pPr>
                      <a:r>
                        <a:rPr lang="en-US" sz="1600">
                          <a:effectLst/>
                        </a:rPr>
                        <a:t>Australia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33500" algn="l"/>
                          <a:tab pos="2305050" algn="l"/>
                        </a:tabLst>
                      </a:pPr>
                      <a:r>
                        <a:rPr lang="en-US" sz="1600">
                          <a:effectLst/>
                        </a:rPr>
                        <a:t>24.08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029619"/>
                  </a:ext>
                </a:extLst>
              </a:tr>
              <a:tr h="4675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33500" algn="l"/>
                          <a:tab pos="2305050" algn="l"/>
                        </a:tabLst>
                      </a:pPr>
                      <a:r>
                        <a:rPr lang="en-US" sz="1600" dirty="0">
                          <a:effectLst/>
                        </a:rPr>
                        <a:t>Canada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33500" algn="l"/>
                          <a:tab pos="2305050" algn="l"/>
                        </a:tabLst>
                      </a:pPr>
                      <a:r>
                        <a:rPr lang="en-US" sz="1600">
                          <a:effectLst/>
                        </a:rPr>
                        <a:t>36.25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8090173"/>
                  </a:ext>
                </a:extLst>
              </a:tr>
              <a:tr h="4675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33500" algn="l"/>
                          <a:tab pos="2305050" algn="l"/>
                        </a:tabLst>
                      </a:pPr>
                      <a:r>
                        <a:rPr lang="en-US" sz="1600">
                          <a:effectLst/>
                        </a:rPr>
                        <a:t>Singapore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33500" algn="l"/>
                          <a:tab pos="2305050" algn="l"/>
                        </a:tabLst>
                      </a:pPr>
                      <a:r>
                        <a:rPr lang="en-US" sz="1600">
                          <a:effectLst/>
                        </a:rPr>
                        <a:t>155.75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6329784"/>
                  </a:ext>
                </a:extLst>
              </a:tr>
              <a:tr h="4675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33500" algn="l"/>
                          <a:tab pos="2305050" algn="l"/>
                        </a:tabLst>
                      </a:pPr>
                      <a:r>
                        <a:rPr lang="en-US" sz="1600">
                          <a:effectLst/>
                        </a:rPr>
                        <a:t>Sri Lanka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33500" algn="l"/>
                          <a:tab pos="2305050" algn="l"/>
                        </a:tabLst>
                      </a:pPr>
                      <a:r>
                        <a:rPr lang="en-US" sz="1600" dirty="0">
                          <a:effectLst/>
                        </a:rPr>
                        <a:t>2375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839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1722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853D2-E27F-49FE-ACBA-1307CA7CC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dirty="0"/>
              <a:t>Q5. Come up with the names of restaurants from the recommended states that are our biggest competitors and also those that are rated in the lower brackets, i.e. 1-2 or 2-3.</a:t>
            </a:r>
            <a:br>
              <a:rPr lang="en-IN" sz="2800" dirty="0"/>
            </a:b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3BF96-5B97-49A1-A7E7-68F7D3771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6728791" cy="20705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 Here are few restaurants in the suggested countries: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Australia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Pier 70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Poets Café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Star Buffet</a:t>
            </a:r>
          </a:p>
          <a:p>
            <a:pPr marL="457200" lvl="1" indent="0">
              <a:buNone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q"/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0DA97F-DC9E-46C2-ACD0-3DFDD6D79490}"/>
              </a:ext>
            </a:extLst>
          </p:cNvPr>
          <p:cNvSpPr txBox="1"/>
          <p:nvPr/>
        </p:nvSpPr>
        <p:spPr>
          <a:xfrm>
            <a:off x="838200" y="4359965"/>
            <a:ext cx="30511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Canada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Consort Restaurant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F04CFA-AB3A-4693-ADE7-877AE147DE58}"/>
              </a:ext>
            </a:extLst>
          </p:cNvPr>
          <p:cNvSpPr txBox="1"/>
          <p:nvPr/>
        </p:nvSpPr>
        <p:spPr>
          <a:xfrm>
            <a:off x="7232374" y="2491551"/>
            <a:ext cx="30511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Singapore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 err="1"/>
              <a:t>Makansutra</a:t>
            </a:r>
            <a:r>
              <a:rPr lang="en-US" dirty="0"/>
              <a:t> </a:t>
            </a:r>
            <a:r>
              <a:rPr lang="en-US" dirty="0" err="1"/>
              <a:t>Glutans</a:t>
            </a:r>
            <a:r>
              <a:rPr lang="en-US" dirty="0"/>
              <a:t> Bay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3916BA-E779-48A7-8209-E29392EAAD1C}"/>
              </a:ext>
            </a:extLst>
          </p:cNvPr>
          <p:cNvSpPr txBox="1"/>
          <p:nvPr/>
        </p:nvSpPr>
        <p:spPr>
          <a:xfrm>
            <a:off x="7338392" y="4308077"/>
            <a:ext cx="30511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Sri Lanka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Elite Indian Restaurant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Queen’s cafe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4412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98C71-8104-4B05-BAD4-E522DBBA1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dirty="0"/>
              <a:t>Q6. Which cuisines should we focus on in the newer restaurants to get better feedback? Does the of cuisines affect the restaurant ratings?</a:t>
            </a:r>
            <a:br>
              <a:rPr lang="en-IN" sz="2800" dirty="0"/>
            </a:b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8DC5B-65C1-4540-9451-55E1111CB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4574"/>
            <a:ext cx="10515600" cy="4666215"/>
          </a:xfrm>
        </p:spPr>
        <p:txBody>
          <a:bodyPr/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  <a:tab pos="2305050" algn="l"/>
              </a:tabLs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Based on the Observation from the Pivot table, restaurants with higher ratings have a wide variety of cuisines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ie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not specific to the regional cuisines but also foreign cuisines.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  <a:tab pos="2305050" algn="l"/>
              </a:tabLs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Specifically it is difficult to recommend a cuisine for each restaurant., so introducing foreign cuisines besides Regional cuisines will always pave for better feedback and ratings.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0317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CB967-3AF3-4041-84E8-266C37B12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dirty="0"/>
              <a:t>Q7. According to our current data, should we go for online delivery and table booking? Does that  affect the customer’s ratings?</a:t>
            </a:r>
            <a:br>
              <a:rPr lang="en-IN" sz="2800" dirty="0"/>
            </a:b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AB1B9-8CF4-4506-8EE6-F00A255CE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  <a:tab pos="2305050" algn="l"/>
              </a:tabLs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Based on Observation, Currently very fewer have the feasibility for Online Delivery and Table booking – from which we can infer that it might affect feedback and rating.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So, It is highly recommendable to have both Online delivery and Table booking </a:t>
            </a: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3902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5BBC8-87C0-4116-A331-C0684ED7A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000" dirty="0"/>
              <a:t> Q8. Should the team keep the rate of cuisines higher? Will that affect the feedback? According  to our data are the rates of cuisines and ratings, correlated?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AC12D4-454D-460E-A514-9040521BB0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2574" y="874643"/>
            <a:ext cx="6718852" cy="4969096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92629F-DCE7-4895-9630-5D350D8FD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u="sng" dirty="0"/>
              <a:t>Solution: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  <a:tab pos="2305050" algn="l"/>
              </a:tabLs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Co-relation between rate of cuisines (Average cost for two) and ratings is </a:t>
            </a:r>
            <a:r>
              <a:rPr lang="en-US" dirty="0"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0.0589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  <a:tab pos="2305050" algn="l"/>
              </a:tabLs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means rates of cuisines and ratings are not co-related, value near to zero indicates neutrally corelated.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  <a:tab pos="2305050" algn="l"/>
              </a:tabLs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So, it is better to decide the rates of cuisines on other factors., like: Types of Cuisines, Ambience..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9486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C35D3-2022-4586-9B7D-F2C83A60D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BA206-EF44-423B-8A7E-42A2BCE4A5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280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F817-F2F5-4F1F-86C2-5C170D74A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Questions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20C9B-8330-4215-B39F-A670745390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847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3DBC5-D2F4-4242-9675-FABAD7BAC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 </a:t>
            </a:r>
            <a:br>
              <a:rPr lang="en-IN" sz="2000" dirty="0"/>
            </a:br>
            <a:r>
              <a:rPr lang="en-IN" sz="2000" dirty="0"/>
              <a:t>Q1. The data consists of some inconsistent and missing values so ensure that the data used for further analysis is cleaned.</a:t>
            </a:r>
            <a:br>
              <a:rPr lang="en-IN" sz="2000" dirty="0"/>
            </a:br>
            <a:endParaRPr lang="en-IN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A5607F-BF7F-439D-BFD2-142FE8284D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993913"/>
            <a:ext cx="6172200" cy="4562003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883CE7-7BD0-48BE-A37F-1B3622F4B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u="sng" dirty="0"/>
              <a:t>Solution</a:t>
            </a:r>
            <a:r>
              <a:rPr lang="en-US" dirty="0"/>
              <a:t>: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provided data, there were few missing values in Cuisines Column, about 9 missing values/blanks were found. Instead of removing those rows, blanks were filled using “Cuisines Unknown” values.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1422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B9397-ACBA-4C97-BDB9-FD25C1F15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000" dirty="0"/>
              <a:t>Q2. Using the </a:t>
            </a:r>
            <a:r>
              <a:rPr lang="en-IN" sz="2000" dirty="0" err="1"/>
              <a:t>LookUp</a:t>
            </a:r>
            <a:r>
              <a:rPr lang="en-IN" sz="2000" dirty="0"/>
              <a:t> functions, fill up the countries in the original data using the Country code.</a:t>
            </a:r>
            <a:br>
              <a:rPr lang="en-IN" sz="2000" dirty="0"/>
            </a:br>
            <a:endParaRPr lang="en-IN" sz="2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BF74D-9441-44BE-B2A8-B197551BC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u="sng" dirty="0"/>
              <a:t>Solution</a:t>
            </a:r>
            <a:r>
              <a:rPr lang="en-US" dirty="0"/>
              <a:t>: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Country names are extracted using VLOOKUP Function. The formula used is mentioned below: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highlight>
                  <a:srgbClr val="00FF00"/>
                </a:highlight>
              </a:rPr>
              <a:t>=VLOOKUP(C2,'country description'!$A$2:$B$16,2,0)</a:t>
            </a:r>
            <a:endParaRPr lang="en-IN" sz="2000" dirty="0">
              <a:highlight>
                <a:srgbClr val="00FF00"/>
              </a:highlight>
            </a:endParaRPr>
          </a:p>
          <a:p>
            <a:endParaRPr lang="en-US" dirty="0"/>
          </a:p>
          <a:p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DAB9DB8-24EE-4618-8BA6-E2BF821EC1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2025" y="1232452"/>
            <a:ext cx="7115175" cy="432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217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BA815-D155-4F91-B48A-9B799A153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45774"/>
            <a:ext cx="3932237" cy="1911626"/>
          </a:xfrm>
        </p:spPr>
        <p:txBody>
          <a:bodyPr>
            <a:noAutofit/>
          </a:bodyPr>
          <a:lstStyle/>
          <a:p>
            <a:r>
              <a:rPr lang="en-IN" sz="2400" dirty="0"/>
              <a:t>Q3. Create a table to represent the number of restaurants opened in each country.</a:t>
            </a:r>
            <a:br>
              <a:rPr lang="en-IN" sz="2400" dirty="0"/>
            </a:br>
            <a:endParaRPr lang="en-IN" sz="2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DDBE4-9106-49F0-AF87-8E2A7DDDC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u="sng" dirty="0"/>
              <a:t>Solution</a:t>
            </a:r>
            <a:r>
              <a:rPr lang="en-US" dirty="0"/>
              <a:t>: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is achieved by incorporating a pivot table, with 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countries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in row labels and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 of restaurants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values, which aids in useful analysis.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F908F7-D48D-4D76-B6F9-BC2E2B7C1F8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133" y="262385"/>
            <a:ext cx="5844208" cy="304025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AC21ED7-B025-4112-8B15-40A9F626EC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8251366"/>
              </p:ext>
            </p:extLst>
          </p:nvPr>
        </p:nvGraphicFramePr>
        <p:xfrm>
          <a:off x="5353218" y="3429000"/>
          <a:ext cx="6566039" cy="31666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99217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6B438-65BD-4E53-850D-6D8F9759F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357809"/>
            <a:ext cx="3935413" cy="1699591"/>
          </a:xfrm>
        </p:spPr>
        <p:txBody>
          <a:bodyPr>
            <a:noAutofit/>
          </a:bodyPr>
          <a:lstStyle/>
          <a:p>
            <a:r>
              <a:rPr lang="en-IN" sz="2400" dirty="0"/>
              <a:t>Q4. Also, the management wants to look at the number of restaurants opened in each year, so    provide them with something here.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B3C89-0425-42A4-93D4-BEC5EFFE0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60983"/>
            <a:ext cx="3932237" cy="3811588"/>
          </a:xfrm>
        </p:spPr>
        <p:txBody>
          <a:bodyPr/>
          <a:lstStyle/>
          <a:p>
            <a:r>
              <a:rPr lang="en-US" u="sng" dirty="0"/>
              <a:t>Solution: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is achieved by pivot table, with </a:t>
            </a:r>
            <a:r>
              <a:rPr lang="en-US" sz="2000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years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row labels and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 of restaurants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values.as shown in figure: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B5DAE21-E437-4C65-A948-FCD9B52694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3693095"/>
              </p:ext>
            </p:extLst>
          </p:nvPr>
        </p:nvGraphicFramePr>
        <p:xfrm>
          <a:off x="5874438" y="3727174"/>
          <a:ext cx="5191126" cy="3071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F218E982-19F1-4B91-9800-C13ECAD3651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56591"/>
            <a:ext cx="4383234" cy="28724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548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C9728-AEAA-4113-A992-99AA8C7DE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dirty="0"/>
              <a:t>Q5. What is the total number of restaurants in India in the price range of 4?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716401-E149-481A-BCB2-D852A3CBA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2494722"/>
            <a:ext cx="3932237" cy="3283226"/>
          </a:xfrm>
        </p:spPr>
        <p:txBody>
          <a:bodyPr/>
          <a:lstStyle/>
          <a:p>
            <a:r>
              <a:rPr lang="en-US" dirty="0"/>
              <a:t>Solution:</a:t>
            </a:r>
          </a:p>
          <a:p>
            <a:r>
              <a:rPr lang="en-US" sz="1800" dirty="0"/>
              <a:t>There are </a:t>
            </a:r>
            <a:r>
              <a:rPr lang="en-US" sz="1800" dirty="0">
                <a:solidFill>
                  <a:schemeClr val="accent2"/>
                </a:solidFill>
              </a:rPr>
              <a:t>388 </a:t>
            </a:r>
            <a:r>
              <a:rPr lang="en-US" sz="1800" dirty="0"/>
              <a:t>restaurants in India with a price range of 4. This value is obtained with the aid of “COUNTIFS” aggregate function. </a:t>
            </a:r>
            <a:endParaRPr lang="en-IN" sz="1800" dirty="0"/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IN" dirty="0">
              <a:solidFill>
                <a:schemeClr val="accent4">
                  <a:lumMod val="40000"/>
                  <a:lumOff val="60000"/>
                </a:schemeClr>
              </a:solidFill>
              <a:highlight>
                <a:srgbClr val="8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highlight>
                  <a:srgbClr val="8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=COUNTIFS('Raw Data'!$U$2:$U$9552,"India",'Raw Data'!$Q$2:$Q$9552,"4")</a:t>
            </a:r>
            <a:endParaRPr lang="en-IN" dirty="0">
              <a:solidFill>
                <a:schemeClr val="accent4">
                  <a:lumMod val="40000"/>
                  <a:lumOff val="6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55C15CF-3EAA-4716-AFAD-6C66356FA0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0012" y="1378071"/>
            <a:ext cx="6402388" cy="439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534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797ED-E37C-401D-BE9A-A4940C5E5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/>
              <a:t>Q6. According to the data, what is the average number of voters for the restaurants in each country?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CC2F13-6834-4E40-9D02-27578F896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Solution: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average number of voters in each countries is plotted with the pivot table with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countries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row labels and 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of voters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values.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E0E975-008E-4B87-9E2F-00904F5BC4F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969" y="151606"/>
            <a:ext cx="5009321" cy="381158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760BEB3-4FFB-4623-84CE-4EB679778B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3598616"/>
              </p:ext>
            </p:extLst>
          </p:nvPr>
        </p:nvGraphicFramePr>
        <p:xfrm>
          <a:off x="4317061" y="4005262"/>
          <a:ext cx="5614989" cy="2852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741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43AF1-CA3C-4055-A24C-6AAADE6E0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Subjective Questions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B926B-A869-4AB2-9001-549D89C58D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052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935</Words>
  <Application>Microsoft Office PowerPoint</Application>
  <PresentationFormat>Widescreen</PresentationFormat>
  <Paragraphs>120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Wingdings</vt:lpstr>
      <vt:lpstr>Office Theme</vt:lpstr>
      <vt:lpstr>Spreadsheets Project: Zomato Restaurants</vt:lpstr>
      <vt:lpstr>Objective Questions</vt:lpstr>
      <vt:lpstr>  Q1. The data consists of some inconsistent and missing values so ensure that the data used for further analysis is cleaned. </vt:lpstr>
      <vt:lpstr>Q2. Using the LookUp functions, fill up the countries in the original data using the Country code. </vt:lpstr>
      <vt:lpstr>Q3. Create a table to represent the number of restaurants opened in each country. </vt:lpstr>
      <vt:lpstr>Q4. Also, the management wants to look at the number of restaurants opened in each year, so    provide them with something here.</vt:lpstr>
      <vt:lpstr>Q5. What is the total number of restaurants in India in the price range of 4?</vt:lpstr>
      <vt:lpstr>Q6. According to the data, what is the average number of voters for the restaurants in each country?</vt:lpstr>
      <vt:lpstr>Subjective Questions</vt:lpstr>
      <vt:lpstr>Q1.Suggest a few countries where the team can open newer restaurants with lesser competition. Which visualization/technique will you use here to justify the suggestions? </vt:lpstr>
      <vt:lpstr>Q2. Come up with the names of States and cities in the suggested countries suitable for opening restaurants. </vt:lpstr>
      <vt:lpstr>Q3. According to the countries you suggested, what is the current quality regarding ratings for restaurants that are open there? </vt:lpstr>
      <vt:lpstr>4. Also, what is the current expenditure on food in the suggested countries, so we can keep our financial expenditure in control? </vt:lpstr>
      <vt:lpstr>Q5. Come up with the names of restaurants from the recommended states that are our biggest competitors and also those that are rated in the lower brackets, i.e. 1-2 or 2-3. </vt:lpstr>
      <vt:lpstr>Q6. Which cuisines should we focus on in the newer restaurants to get better feedback? Does the of cuisines affect the restaurant ratings? </vt:lpstr>
      <vt:lpstr>Q7. According to our current data, should we go for online delivery and table booking? Does that  affect the customer’s ratings? </vt:lpstr>
      <vt:lpstr> Q8. Should the team keep the rate of cuisines higher? Will that affect the feedback? According  to our data are the rates of cuisines and ratings, correlated?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Spreadsheets Project: Zomato Restaurants</dc:title>
  <dc:creator>N Saidhanush - [CB.EN.P2DSC21016]</dc:creator>
  <cp:lastModifiedBy>N Saidhanush - [CB.EN.P2DSC21016]</cp:lastModifiedBy>
  <cp:revision>26</cp:revision>
  <dcterms:created xsi:type="dcterms:W3CDTF">2024-01-20T14:32:14Z</dcterms:created>
  <dcterms:modified xsi:type="dcterms:W3CDTF">2024-01-20T17:10:47Z</dcterms:modified>
</cp:coreProperties>
</file>