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4" r:id="rId8"/>
    <p:sldId id="265" r:id="rId9"/>
    <p:sldId id="266" r:id="rId10"/>
    <p:sldId id="260" r:id="rId11"/>
    <p:sldId id="267" r:id="rId12"/>
    <p:sldId id="269" r:id="rId13"/>
    <p:sldId id="268" r:id="rId14"/>
    <p:sldId id="270" r:id="rId15"/>
    <p:sldId id="271"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7E4AC0E-0FEA-4CCD-AE08-6E88285C294B}"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E4AC0E-0FEA-4CCD-AE08-6E88285C294B}"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E4AC0E-0FEA-4CCD-AE08-6E88285C294B}"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E4AC0E-0FEA-4CCD-AE08-6E88285C294B}"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4AC0E-0FEA-4CCD-AE08-6E88285C294B}"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7E4AC0E-0FEA-4CCD-AE08-6E88285C294B}"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7E4AC0E-0FEA-4CCD-AE08-6E88285C294B}"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7E4AC0E-0FEA-4CCD-AE08-6E88285C294B}" type="datetimeFigureOut">
              <a:rPr lang="en-IN" smtClean="0"/>
              <a:t>07-08-2024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4AC0E-0FEA-4CCD-AE08-6E88285C294B}" type="datetimeFigureOut">
              <a:rPr lang="en-IN" smtClean="0"/>
              <a:t>07-08-2024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E4AC0E-0FEA-4CCD-AE08-6E88285C294B}"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E4AC0E-0FEA-4CCD-AE08-6E88285C294B}"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35E83-A3CE-4A2A-B5AE-EEB485D80F9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4AC0E-0FEA-4CCD-AE08-6E88285C294B}" type="datetimeFigureOut">
              <a:rPr lang="en-IN" smtClean="0"/>
              <a:t>07-08-2024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35E83-A3CE-4A2A-B5AE-EEB485D80F9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latin typeface="+mn-lt"/>
              </a:rPr>
              <a:t>Design of Axial Flux permanent magnet motor for electric vehicles</a:t>
            </a:r>
          </a:p>
        </p:txBody>
      </p:sp>
      <p:sp>
        <p:nvSpPr>
          <p:cNvPr id="3" name="Subtitle 2"/>
          <p:cNvSpPr>
            <a:spLocks noGrp="1"/>
          </p:cNvSpPr>
          <p:nvPr>
            <p:ph type="subTitle" idx="1"/>
          </p:nvPr>
        </p:nvSpPr>
        <p:spPr/>
        <p:txBody>
          <a:bodyPr/>
          <a:lstStyle/>
          <a:p>
            <a:r>
              <a:rPr lang="en-IN" dirty="0"/>
              <a:t>Presented by</a:t>
            </a:r>
          </a:p>
          <a:p>
            <a:r>
              <a:rPr lang="en-IN" dirty="0"/>
              <a:t>DHANUSH 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Areas of improvement in AFPM motors</a:t>
            </a:r>
          </a:p>
        </p:txBody>
      </p:sp>
      <p:sp>
        <p:nvSpPr>
          <p:cNvPr id="3" name="Content Placeholder 2"/>
          <p:cNvSpPr>
            <a:spLocks noGrp="1"/>
          </p:cNvSpPr>
          <p:nvPr>
            <p:ph idx="1"/>
          </p:nvPr>
        </p:nvSpPr>
        <p:spPr/>
        <p:txBody>
          <a:bodyPr/>
          <a:lstStyle/>
          <a:p>
            <a:r>
              <a:rPr lang="en-IN" dirty="0"/>
              <a:t>Thermal Management</a:t>
            </a:r>
          </a:p>
          <a:p>
            <a:r>
              <a:rPr lang="en-IN" dirty="0"/>
              <a:t>Material Advancements</a:t>
            </a:r>
          </a:p>
          <a:p>
            <a:r>
              <a:rPr lang="en-IN" dirty="0"/>
              <a:t>Power Density and Efficiency</a:t>
            </a:r>
          </a:p>
          <a:p>
            <a:r>
              <a:rPr lang="en-IN" dirty="0"/>
              <a:t>Manufacturing Techniques</a:t>
            </a:r>
          </a:p>
          <a:p>
            <a:r>
              <a:rPr lang="en-IN" dirty="0"/>
              <a:t>Noise and Vibration Reduction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9FDF-F90F-F24D-B164-B21B6FBB2A7A}"/>
              </a:ext>
            </a:extLst>
          </p:cNvPr>
          <p:cNvSpPr>
            <a:spLocks noGrp="1"/>
          </p:cNvSpPr>
          <p:nvPr>
            <p:ph type="title"/>
          </p:nvPr>
        </p:nvSpPr>
        <p:spPr/>
        <p:txBody>
          <a:bodyPr/>
          <a:lstStyle/>
          <a:p>
            <a:r>
              <a:rPr lang="en-IN" dirty="0">
                <a:latin typeface="+mn-lt"/>
              </a:rPr>
              <a:t>Thermal Management</a:t>
            </a:r>
          </a:p>
        </p:txBody>
      </p:sp>
      <p:sp>
        <p:nvSpPr>
          <p:cNvPr id="3" name="Content Placeholder 2">
            <a:extLst>
              <a:ext uri="{FF2B5EF4-FFF2-40B4-BE49-F238E27FC236}">
                <a16:creationId xmlns:a16="http://schemas.microsoft.com/office/drawing/2014/main" id="{8D4D1EC8-A3F4-20B0-533B-C8FF9CCDC339}"/>
              </a:ext>
            </a:extLst>
          </p:cNvPr>
          <p:cNvSpPr>
            <a:spLocks noGrp="1"/>
          </p:cNvSpPr>
          <p:nvPr>
            <p:ph idx="1"/>
          </p:nvPr>
        </p:nvSpPr>
        <p:spPr/>
        <p:txBody>
          <a:bodyPr/>
          <a:lstStyle/>
          <a:p>
            <a:r>
              <a:rPr lang="en-IN" dirty="0"/>
              <a:t>Enhanced Cooling Techniques	</a:t>
            </a:r>
          </a:p>
          <a:p>
            <a:r>
              <a:rPr lang="en-IN" dirty="0"/>
              <a:t>Material Innovations</a:t>
            </a:r>
          </a:p>
          <a:p>
            <a:r>
              <a:rPr lang="en-US" dirty="0"/>
              <a:t>Optimization of Motor Design for Thermal Management</a:t>
            </a:r>
            <a:endParaRPr lang="en-IN" dirty="0"/>
          </a:p>
          <a:p>
            <a:r>
              <a:rPr lang="en-US" dirty="0"/>
              <a:t>Improved Simulation and Modeling Techniques</a:t>
            </a:r>
            <a:endParaRPr lang="en-IN" dirty="0"/>
          </a:p>
          <a:p>
            <a:r>
              <a:rPr lang="en-US" dirty="0"/>
              <a:t>Temperature Monitoring and Control Systems</a:t>
            </a:r>
            <a:endParaRPr lang="en-IN" dirty="0"/>
          </a:p>
        </p:txBody>
      </p:sp>
    </p:spTree>
    <p:extLst>
      <p:ext uri="{BB962C8B-B14F-4D97-AF65-F5344CB8AC3E}">
        <p14:creationId xmlns:p14="http://schemas.microsoft.com/office/powerpoint/2010/main" val="275027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ea typeface="Calibri Light" panose="020F0302020204030204" pitchFamily="34" charset="0"/>
                <a:cs typeface="Calibri Light" panose="020F0302020204030204" pitchFamily="34" charset="0"/>
              </a:rPr>
              <a:t>Referred journal papers</a:t>
            </a:r>
          </a:p>
        </p:txBody>
      </p:sp>
      <p:sp>
        <p:nvSpPr>
          <p:cNvPr id="3" name="Content Placeholder 2"/>
          <p:cNvSpPr>
            <a:spLocks noGrp="1"/>
          </p:cNvSpPr>
          <p:nvPr>
            <p:ph idx="1"/>
          </p:nvPr>
        </p:nvSpPr>
        <p:spPr/>
        <p:txBody>
          <a:bodyPr>
            <a:normAutofit/>
          </a:bodyPr>
          <a:lstStyle/>
          <a:p>
            <a:r>
              <a:rPr lang="en-US" dirty="0"/>
              <a:t>Innovations in Axial Flux Permanent Magnet Motor Thermal Management for High Power Density Applications</a:t>
            </a:r>
          </a:p>
          <a:p>
            <a:r>
              <a:rPr lang="en-US" dirty="0"/>
              <a:t>Thermal Analysis of Axial-Flux Permanent Magnet Motor</a:t>
            </a:r>
          </a:p>
          <a:p>
            <a:r>
              <a:rPr lang="en-US" dirty="0"/>
              <a:t>Thermal management in axial flux permanent magnet motors: A review and state of the art</a:t>
            </a:r>
          </a:p>
        </p:txBody>
      </p:sp>
    </p:spTree>
    <p:extLst>
      <p:ext uri="{BB962C8B-B14F-4D97-AF65-F5344CB8AC3E}">
        <p14:creationId xmlns:p14="http://schemas.microsoft.com/office/powerpoint/2010/main" val="96470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70BA-1050-5103-B3F2-8B35FB394B2A}"/>
              </a:ext>
            </a:extLst>
          </p:cNvPr>
          <p:cNvSpPr>
            <a:spLocks noGrp="1"/>
          </p:cNvSpPr>
          <p:nvPr>
            <p:ph type="title"/>
          </p:nvPr>
        </p:nvSpPr>
        <p:spPr/>
        <p:txBody>
          <a:bodyPr>
            <a:normAutofit fontScale="90000"/>
          </a:bodyPr>
          <a:lstStyle/>
          <a:p>
            <a:r>
              <a:rPr lang="en-US" dirty="0">
                <a:latin typeface="+mn-lt"/>
              </a:rPr>
              <a:t>Innovations in Axial Flux Permanent Magnet Motor Thermal Management for High Power Density Applications</a:t>
            </a:r>
            <a:endParaRPr lang="en-IN" dirty="0">
              <a:latin typeface="+mn-lt"/>
            </a:endParaRPr>
          </a:p>
        </p:txBody>
      </p:sp>
      <p:sp>
        <p:nvSpPr>
          <p:cNvPr id="3" name="Content Placeholder 2">
            <a:extLst>
              <a:ext uri="{FF2B5EF4-FFF2-40B4-BE49-F238E27FC236}">
                <a16:creationId xmlns:a16="http://schemas.microsoft.com/office/drawing/2014/main" id="{F1A130B5-67BD-A37C-F9DE-1C944BA2F4A9}"/>
              </a:ext>
            </a:extLst>
          </p:cNvPr>
          <p:cNvSpPr>
            <a:spLocks noGrp="1"/>
          </p:cNvSpPr>
          <p:nvPr>
            <p:ph idx="1"/>
          </p:nvPr>
        </p:nvSpPr>
        <p:spPr>
          <a:xfrm>
            <a:off x="838200" y="2141537"/>
            <a:ext cx="10515600" cy="4351338"/>
          </a:xfrm>
        </p:spPr>
        <p:txBody>
          <a:bodyPr>
            <a:normAutofit lnSpcReduction="10000"/>
          </a:bodyPr>
          <a:lstStyle/>
          <a:p>
            <a:r>
              <a:rPr lang="en-US" dirty="0"/>
              <a:t>The paper focuses on the design challenges of electric motors for high-power density applications, especially in the aerospace sector.</a:t>
            </a:r>
          </a:p>
          <a:p>
            <a:r>
              <a:rPr lang="en-US" dirty="0"/>
              <a:t>Discusses various cooling strategies, such as rotor air cooling with blades, meshes, and vents to optimize airflow and prevent demagnetization.</a:t>
            </a:r>
          </a:p>
          <a:p>
            <a:r>
              <a:rPr lang="en-US" dirty="0"/>
              <a:t>Highlights the importance of cooling the stator, given its role in generating heat due to high current density. Strategies like using jackets, fins, channels, immersion cooling, and hollow coils are mentioned.</a:t>
            </a:r>
          </a:p>
          <a:p>
            <a:r>
              <a:rPr lang="en-US" dirty="0"/>
              <a:t>The trade-offs between cooling effectiveness and parasitic losses (e.g., power consumed by the cooling system) are a central focus.</a:t>
            </a:r>
            <a:endParaRPr lang="en-IN" dirty="0"/>
          </a:p>
        </p:txBody>
      </p:sp>
    </p:spTree>
    <p:extLst>
      <p:ext uri="{BB962C8B-B14F-4D97-AF65-F5344CB8AC3E}">
        <p14:creationId xmlns:p14="http://schemas.microsoft.com/office/powerpoint/2010/main" val="48601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B88F-F186-FE4B-4C1D-1591990DFBE4}"/>
              </a:ext>
            </a:extLst>
          </p:cNvPr>
          <p:cNvSpPr>
            <a:spLocks noGrp="1"/>
          </p:cNvSpPr>
          <p:nvPr>
            <p:ph type="title"/>
          </p:nvPr>
        </p:nvSpPr>
        <p:spPr/>
        <p:txBody>
          <a:bodyPr>
            <a:normAutofit fontScale="90000"/>
          </a:bodyPr>
          <a:lstStyle/>
          <a:p>
            <a:r>
              <a:rPr lang="en-US" dirty="0">
                <a:latin typeface="+mn-lt"/>
              </a:rPr>
              <a:t>Thermal Analysis and Test of Axial Flux Permanent Magnet Synchronous Motor Performances</a:t>
            </a:r>
            <a:endParaRPr lang="en-IN" dirty="0">
              <a:latin typeface="+mn-lt"/>
            </a:endParaRPr>
          </a:p>
        </p:txBody>
      </p:sp>
      <p:sp>
        <p:nvSpPr>
          <p:cNvPr id="3" name="Content Placeholder 2">
            <a:extLst>
              <a:ext uri="{FF2B5EF4-FFF2-40B4-BE49-F238E27FC236}">
                <a16:creationId xmlns:a16="http://schemas.microsoft.com/office/drawing/2014/main" id="{9C799A23-CDFE-8105-DC97-1269503A22F6}"/>
              </a:ext>
            </a:extLst>
          </p:cNvPr>
          <p:cNvSpPr>
            <a:spLocks noGrp="1"/>
          </p:cNvSpPr>
          <p:nvPr>
            <p:ph idx="1"/>
          </p:nvPr>
        </p:nvSpPr>
        <p:spPr>
          <a:xfrm>
            <a:off x="838200" y="2027851"/>
            <a:ext cx="10515600" cy="3265118"/>
          </a:xfrm>
        </p:spPr>
        <p:txBody>
          <a:bodyPr/>
          <a:lstStyle/>
          <a:p>
            <a:r>
              <a:rPr lang="en-US" dirty="0"/>
              <a:t>The paper conducts a thermal analysis of axial flux permanent magnet motors (AFPM) to understand the temperature distribution and identify hot spots.</a:t>
            </a:r>
          </a:p>
          <a:p>
            <a:r>
              <a:rPr lang="en-US" dirty="0"/>
              <a:t>It emphasizes the use of Lumped Parameter Thermal Network (LPTN) models for analyzing different cooling configurations.</a:t>
            </a:r>
          </a:p>
          <a:p>
            <a:r>
              <a:rPr lang="en-US" dirty="0"/>
              <a:t>Comparison of hybrid cooling methods (a combination of air and liquid cooling) with traditional air cooling is highlighted.</a:t>
            </a:r>
            <a:endParaRPr lang="en-IN" dirty="0"/>
          </a:p>
        </p:txBody>
      </p:sp>
    </p:spTree>
    <p:extLst>
      <p:ext uri="{BB962C8B-B14F-4D97-AF65-F5344CB8AC3E}">
        <p14:creationId xmlns:p14="http://schemas.microsoft.com/office/powerpoint/2010/main" val="1253874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B434-0AFC-DCD2-5F7D-A54D795A8030}"/>
              </a:ext>
            </a:extLst>
          </p:cNvPr>
          <p:cNvSpPr>
            <a:spLocks noGrp="1"/>
          </p:cNvSpPr>
          <p:nvPr>
            <p:ph type="title"/>
          </p:nvPr>
        </p:nvSpPr>
        <p:spPr/>
        <p:txBody>
          <a:bodyPr>
            <a:normAutofit fontScale="90000"/>
          </a:bodyPr>
          <a:lstStyle/>
          <a:p>
            <a:r>
              <a:rPr lang="en-US" dirty="0">
                <a:latin typeface="+mn-lt"/>
              </a:rPr>
              <a:t>Thermal Analysis of Axial-Flux Permanent Magnet Motors for Vehicles Based on Fast Two-Way Magneto-Thermal Coupling</a:t>
            </a:r>
            <a:endParaRPr lang="en-IN" dirty="0">
              <a:latin typeface="+mn-lt"/>
            </a:endParaRPr>
          </a:p>
        </p:txBody>
      </p:sp>
      <p:sp>
        <p:nvSpPr>
          <p:cNvPr id="3" name="Content Placeholder 2">
            <a:extLst>
              <a:ext uri="{FF2B5EF4-FFF2-40B4-BE49-F238E27FC236}">
                <a16:creationId xmlns:a16="http://schemas.microsoft.com/office/drawing/2014/main" id="{F9DFB329-EB64-0C16-09C9-5089A42BD3BC}"/>
              </a:ext>
            </a:extLst>
          </p:cNvPr>
          <p:cNvSpPr>
            <a:spLocks noGrp="1"/>
          </p:cNvSpPr>
          <p:nvPr>
            <p:ph idx="1"/>
          </p:nvPr>
        </p:nvSpPr>
        <p:spPr>
          <a:xfrm>
            <a:off x="838200" y="2045433"/>
            <a:ext cx="10515600" cy="4351338"/>
          </a:xfrm>
        </p:spPr>
        <p:txBody>
          <a:bodyPr/>
          <a:lstStyle/>
          <a:p>
            <a:r>
              <a:rPr lang="en-US" dirty="0"/>
              <a:t>This paper provides a comprehensive review of the state of the art in thermal management for axial flux permanent magnet motors (AFPMs).</a:t>
            </a:r>
          </a:p>
          <a:p>
            <a:r>
              <a:rPr lang="en-US" dirty="0"/>
              <a:t>It discusses different motor topologies, cooling methods (e.g., air cooling, liquid cooling, heat pipes), and their respective impacts on motor performance.</a:t>
            </a:r>
          </a:p>
          <a:p>
            <a:r>
              <a:rPr lang="en-US" dirty="0"/>
              <a:t>A key focus is on advanced cooling methods like liquid immersion cooling and the use of advanced materials for better thermal conductivity.</a:t>
            </a:r>
            <a:endParaRPr lang="en-IN" dirty="0"/>
          </a:p>
        </p:txBody>
      </p:sp>
    </p:spTree>
    <p:extLst>
      <p:ext uri="{BB962C8B-B14F-4D97-AF65-F5344CB8AC3E}">
        <p14:creationId xmlns:p14="http://schemas.microsoft.com/office/powerpoint/2010/main" val="1204481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38C0-CBD5-A911-B2F3-CA4D801CC734}"/>
              </a:ext>
            </a:extLst>
          </p:cNvPr>
          <p:cNvSpPr>
            <a:spLocks noGrp="1"/>
          </p:cNvSpPr>
          <p:nvPr>
            <p:ph type="title"/>
          </p:nvPr>
        </p:nvSpPr>
        <p:spPr/>
        <p:txBody>
          <a:bodyPr/>
          <a:lstStyle/>
          <a:p>
            <a:r>
              <a:rPr lang="en-IN" dirty="0">
                <a:latin typeface="+mn-lt"/>
              </a:rPr>
              <a:t>Why Thermal management</a:t>
            </a:r>
          </a:p>
        </p:txBody>
      </p:sp>
      <p:sp>
        <p:nvSpPr>
          <p:cNvPr id="3" name="Content Placeholder 2">
            <a:extLst>
              <a:ext uri="{FF2B5EF4-FFF2-40B4-BE49-F238E27FC236}">
                <a16:creationId xmlns:a16="http://schemas.microsoft.com/office/drawing/2014/main" id="{D23D05CE-BEBB-3990-99B0-4F2CCF7F0E5C}"/>
              </a:ext>
            </a:extLst>
          </p:cNvPr>
          <p:cNvSpPr>
            <a:spLocks noGrp="1"/>
          </p:cNvSpPr>
          <p:nvPr>
            <p:ph idx="1"/>
          </p:nvPr>
        </p:nvSpPr>
        <p:spPr/>
        <p:txBody>
          <a:bodyPr/>
          <a:lstStyle/>
          <a:p>
            <a:r>
              <a:rPr lang="en-IN" dirty="0"/>
              <a:t>Prevention of Overheating</a:t>
            </a:r>
          </a:p>
          <a:p>
            <a:r>
              <a:rPr lang="en-IN" dirty="0"/>
              <a:t>Efficiency Improvement</a:t>
            </a:r>
          </a:p>
          <a:p>
            <a:r>
              <a:rPr lang="en-IN" dirty="0"/>
              <a:t>Performance Stability</a:t>
            </a:r>
          </a:p>
          <a:p>
            <a:r>
              <a:rPr lang="en-IN" dirty="0"/>
              <a:t>Extended Lifespan</a:t>
            </a:r>
          </a:p>
          <a:p>
            <a:r>
              <a:rPr lang="en-IN" dirty="0"/>
              <a:t>Safety</a:t>
            </a:r>
          </a:p>
        </p:txBody>
      </p:sp>
    </p:spTree>
    <p:extLst>
      <p:ext uri="{BB962C8B-B14F-4D97-AF65-F5344CB8AC3E}">
        <p14:creationId xmlns:p14="http://schemas.microsoft.com/office/powerpoint/2010/main" val="18896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5F0E-7C8F-4B05-FAFB-761A9FBF78CE}"/>
              </a:ext>
            </a:extLst>
          </p:cNvPr>
          <p:cNvSpPr>
            <a:spLocks noGrp="1"/>
          </p:cNvSpPr>
          <p:nvPr>
            <p:ph type="title"/>
          </p:nvPr>
        </p:nvSpPr>
        <p:spPr/>
        <p:txBody>
          <a:bodyPr/>
          <a:lstStyle/>
          <a:p>
            <a:r>
              <a:rPr lang="en-IN" dirty="0">
                <a:latin typeface="+mn-lt"/>
              </a:rPr>
              <a:t>Software needed</a:t>
            </a:r>
          </a:p>
        </p:txBody>
      </p:sp>
      <p:sp>
        <p:nvSpPr>
          <p:cNvPr id="3" name="Content Placeholder 2">
            <a:extLst>
              <a:ext uri="{FF2B5EF4-FFF2-40B4-BE49-F238E27FC236}">
                <a16:creationId xmlns:a16="http://schemas.microsoft.com/office/drawing/2014/main" id="{6857F00E-6501-2D81-9DB2-20162F528D92}"/>
              </a:ext>
            </a:extLst>
          </p:cNvPr>
          <p:cNvSpPr>
            <a:spLocks noGrp="1"/>
          </p:cNvSpPr>
          <p:nvPr>
            <p:ph idx="1"/>
          </p:nvPr>
        </p:nvSpPr>
        <p:spPr/>
        <p:txBody>
          <a:bodyPr/>
          <a:lstStyle/>
          <a:p>
            <a:r>
              <a:rPr lang="en-IN" dirty="0"/>
              <a:t>ANSYS Motor-CAD</a:t>
            </a:r>
          </a:p>
          <a:p>
            <a:r>
              <a:rPr lang="en-IN" dirty="0"/>
              <a:t>COMSOL Multiphysics</a:t>
            </a:r>
          </a:p>
        </p:txBody>
      </p:sp>
    </p:spTree>
    <p:extLst>
      <p:ext uri="{BB962C8B-B14F-4D97-AF65-F5344CB8AC3E}">
        <p14:creationId xmlns:p14="http://schemas.microsoft.com/office/powerpoint/2010/main" val="186366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IN" dirty="0">
                <a:latin typeface="+mn-lt"/>
              </a:rPr>
              <a:t>What is Axial Flux motor?</a:t>
            </a:r>
          </a:p>
        </p:txBody>
      </p:sp>
      <p:sp>
        <p:nvSpPr>
          <p:cNvPr id="3" name="Content Placeholder 2"/>
          <p:cNvSpPr>
            <a:spLocks noGrp="1"/>
          </p:cNvSpPr>
          <p:nvPr>
            <p:ph idx="1"/>
          </p:nvPr>
        </p:nvSpPr>
        <p:spPr/>
        <p:txBody>
          <a:bodyPr/>
          <a:lstStyle/>
          <a:p>
            <a:r>
              <a:rPr lang="en-IN" dirty="0"/>
              <a:t>An Axial flux motor is a type of motor in which the magnetic flux run parallel to the axis of rotation, rather than radial.</a:t>
            </a:r>
          </a:p>
          <a:p>
            <a:r>
              <a:rPr lang="en-IN" dirty="0"/>
              <a:t>This sort of arrangement gives AF motors high power density and higher torque output.</a:t>
            </a:r>
          </a:p>
          <a:p>
            <a:r>
              <a:rPr lang="en-IN" dirty="0"/>
              <a:t>It also reduces the size and weight of the motor.</a:t>
            </a:r>
          </a:p>
          <a:p>
            <a:r>
              <a:rPr lang="en-IN" dirty="0"/>
              <a:t>By arranging the stator and rotors in different configuration, we get many terms such as,</a:t>
            </a:r>
          </a:p>
          <a:p>
            <a:pPr lvl="1"/>
            <a:r>
              <a:rPr lang="en-IN" dirty="0"/>
              <a:t>SSSR (Single stator single rotor)</a:t>
            </a:r>
          </a:p>
          <a:p>
            <a:pPr lvl="1"/>
            <a:r>
              <a:rPr lang="en-IN" dirty="0"/>
              <a:t>SSDR (Single stator double rotor)</a:t>
            </a:r>
          </a:p>
          <a:p>
            <a:pPr lvl="1"/>
            <a:r>
              <a:rPr lang="en-IN" dirty="0"/>
              <a:t>DSSR (Double stator single rotor)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Where AFPM motors are used?</a:t>
            </a: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IN" b="0" i="0" dirty="0">
                <a:effectLst/>
                <a:highlight>
                  <a:srgbClr val="FFFFFF"/>
                </a:highlight>
                <a:latin typeface="+mn-ea"/>
                <a:cs typeface="+mn-ea"/>
              </a:rPr>
              <a:t>Electric vehicles (EVs) propulsion.</a:t>
            </a:r>
          </a:p>
          <a:p>
            <a:pPr algn="l">
              <a:buFont typeface="Arial" panose="020B0604020202020204" pitchFamily="34" charset="0"/>
              <a:buChar char="•"/>
            </a:pPr>
            <a:r>
              <a:rPr lang="en-IN" b="0" i="0" dirty="0">
                <a:effectLst/>
                <a:highlight>
                  <a:srgbClr val="FFFFFF"/>
                </a:highlight>
                <a:latin typeface="+mn-ea"/>
                <a:cs typeface="+mn-ea"/>
              </a:rPr>
              <a:t>Robotics and automation systems.</a:t>
            </a:r>
          </a:p>
          <a:p>
            <a:pPr algn="l">
              <a:buFont typeface="Arial" panose="020B0604020202020204" pitchFamily="34" charset="0"/>
              <a:buChar char="•"/>
            </a:pPr>
            <a:r>
              <a:rPr lang="en-IN" b="0" i="0" u="none" strike="noStrike" dirty="0">
                <a:effectLst/>
                <a:highlight>
                  <a:srgbClr val="FFFFFF"/>
                </a:highlight>
                <a:latin typeface="+mn-ea"/>
                <a:cs typeface="+mn-ea"/>
              </a:rPr>
              <a:t>Wind turbines</a:t>
            </a:r>
            <a:r>
              <a:rPr lang="en-IN" b="0" i="0" dirty="0">
                <a:effectLst/>
                <a:highlight>
                  <a:srgbClr val="FFFFFF"/>
                </a:highlight>
                <a:latin typeface="+mn-ea"/>
                <a:cs typeface="+mn-ea"/>
              </a:rPr>
              <a:t> for renewable energy.</a:t>
            </a:r>
          </a:p>
          <a:p>
            <a:pPr algn="l">
              <a:buFont typeface="Arial" panose="020B0604020202020204" pitchFamily="34" charset="0"/>
              <a:buChar char="•"/>
            </a:pPr>
            <a:r>
              <a:rPr lang="en-IN" b="0" i="0" dirty="0">
                <a:effectLst/>
                <a:highlight>
                  <a:srgbClr val="FFFFFF"/>
                </a:highlight>
                <a:latin typeface="+mn-ea"/>
                <a:cs typeface="+mn-ea"/>
              </a:rPr>
              <a:t>Electric fans and blowers, water pumps.</a:t>
            </a:r>
          </a:p>
          <a:p>
            <a:pPr algn="l">
              <a:buFont typeface="Arial" panose="020B0604020202020204" pitchFamily="34" charset="0"/>
              <a:buChar char="•"/>
            </a:pPr>
            <a:r>
              <a:rPr lang="en-IN" b="0" i="0" dirty="0">
                <a:effectLst/>
                <a:highlight>
                  <a:srgbClr val="FFFFFF"/>
                </a:highlight>
                <a:latin typeface="+mn-ea"/>
                <a:cs typeface="+mn-ea"/>
              </a:rPr>
              <a:t>Small-scale hydroelectric generators.</a:t>
            </a:r>
          </a:p>
          <a:p>
            <a:pPr algn="l">
              <a:buFont typeface="Arial" panose="020B0604020202020204" pitchFamily="34" charset="0"/>
              <a:buChar char="•"/>
            </a:pPr>
            <a:r>
              <a:rPr lang="en-IN" b="0" i="0" dirty="0">
                <a:effectLst/>
                <a:highlight>
                  <a:srgbClr val="FFFFFF"/>
                </a:highlight>
                <a:latin typeface="+mn-ea"/>
                <a:cs typeface="+mn-ea"/>
              </a:rPr>
              <a:t>Industrial machinery and conveyors.</a:t>
            </a:r>
          </a:p>
          <a:p>
            <a:pPr algn="l">
              <a:buFont typeface="Arial" panose="020B0604020202020204" pitchFamily="34" charset="0"/>
              <a:buChar char="•"/>
            </a:pPr>
            <a:r>
              <a:rPr lang="en-IN" b="0" i="0" dirty="0">
                <a:effectLst/>
                <a:highlight>
                  <a:srgbClr val="FFFFFF"/>
                </a:highlight>
                <a:latin typeface="+mn-ea"/>
                <a:cs typeface="+mn-ea"/>
              </a:rPr>
              <a:t>Aircraft and Marine propulsion.</a:t>
            </a:r>
          </a:p>
          <a:p>
            <a:endParaRPr lang="en-IN" dirty="0">
              <a:latin typeface="+mn-ea"/>
              <a:cs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ea typeface="Calibri Light" panose="020F0302020204030204" pitchFamily="34" charset="0"/>
                <a:cs typeface="Calibri Light" panose="020F0302020204030204" pitchFamily="34" charset="0"/>
              </a:rPr>
              <a:t>Referred journal papers</a:t>
            </a:r>
          </a:p>
        </p:txBody>
      </p:sp>
      <p:sp>
        <p:nvSpPr>
          <p:cNvPr id="3" name="Content Placeholder 2"/>
          <p:cNvSpPr>
            <a:spLocks noGrp="1"/>
          </p:cNvSpPr>
          <p:nvPr>
            <p:ph idx="1"/>
          </p:nvPr>
        </p:nvSpPr>
        <p:spPr/>
        <p:txBody>
          <a:bodyPr>
            <a:normAutofit/>
          </a:bodyPr>
          <a:lstStyle/>
          <a:p>
            <a:r>
              <a:rPr lang="en-US" dirty="0"/>
              <a:t>Design of axial-flux permanent-magnet low-speed machines and performance comparison between radial-flux and axial-flux machines.</a:t>
            </a:r>
          </a:p>
          <a:p>
            <a:r>
              <a:rPr lang="en-US" dirty="0"/>
              <a:t>A comprehensive review of axial-flux permanent-magnet machines.</a:t>
            </a:r>
            <a:endParaRPr lang="en-IN" dirty="0"/>
          </a:p>
          <a:p>
            <a:r>
              <a:rPr lang="en-US" dirty="0"/>
              <a:t>Review of design and control optimization of axial flux PMSM in renewable-energy applications.</a:t>
            </a:r>
          </a:p>
          <a:p>
            <a:r>
              <a:rPr lang="en-US" dirty="0"/>
              <a:t>Prototype of innovative wheel direct drive with water-cooled axial-flux pm motor for electric vehicle applications.</a:t>
            </a:r>
          </a:p>
          <a:p>
            <a:r>
              <a:rPr lang="en-US" dirty="0"/>
              <a:t>Design and research of axial flux permanent magnet motor for electric vehicle.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7499"/>
            <a:ext cx="10515600" cy="1325563"/>
          </a:xfrm>
        </p:spPr>
        <p:txBody>
          <a:bodyPr>
            <a:noAutofit/>
          </a:bodyPr>
          <a:lstStyle/>
          <a:p>
            <a:r>
              <a:rPr lang="en-US" sz="4000" dirty="0">
                <a:latin typeface="+mn-lt"/>
              </a:rPr>
              <a:t>Design of axial-flux permanent-magnet low-speed </a:t>
            </a:r>
            <a:r>
              <a:rPr lang="en-US" dirty="0">
                <a:latin typeface="+mn-lt"/>
              </a:rPr>
              <a:t>machines</a:t>
            </a:r>
            <a:r>
              <a:rPr lang="en-US" sz="4000" dirty="0">
                <a:latin typeface="+mn-lt"/>
              </a:rPr>
              <a:t> and performance comparison between radial-flux and axial-flux machines.</a:t>
            </a:r>
            <a:br>
              <a:rPr lang="en-US" sz="4000" dirty="0">
                <a:latin typeface="+mn-lt"/>
              </a:rPr>
            </a:br>
            <a:endParaRPr lang="en-IN" sz="4000" dirty="0">
              <a:latin typeface="+mn-lt"/>
            </a:endParaRPr>
          </a:p>
        </p:txBody>
      </p:sp>
      <p:sp>
        <p:nvSpPr>
          <p:cNvPr id="3" name="Content Placeholder 2"/>
          <p:cNvSpPr>
            <a:spLocks noGrp="1"/>
          </p:cNvSpPr>
          <p:nvPr>
            <p:ph idx="1"/>
          </p:nvPr>
        </p:nvSpPr>
        <p:spPr>
          <a:xfrm>
            <a:off x="838200" y="2141537"/>
            <a:ext cx="10515600" cy="4351338"/>
          </a:xfrm>
        </p:spPr>
        <p:txBody>
          <a:bodyPr>
            <a:normAutofit fontScale="92500"/>
          </a:bodyPr>
          <a:lstStyle/>
          <a:p>
            <a:r>
              <a:rPr lang="en-US" dirty="0"/>
              <a:t>Configuration: AFPMs typically feature a disk-like structure, with one or more rotors and stators stacked axially. </a:t>
            </a:r>
          </a:p>
          <a:p>
            <a:r>
              <a:rPr lang="en-US" dirty="0"/>
              <a:t>Magnetic Design: AFPMs use permanent magnets to create the magnetic field. Neodymium-Iron-Boron (NdFeB) magnets are often used due to their strong magnetic properties.</a:t>
            </a:r>
          </a:p>
          <a:p>
            <a:r>
              <a:rPr lang="en-US" dirty="0"/>
              <a:t>Efficiency and Performance: These motors tend to have higher efficiency and power density compared to radial flux motors, especially in applications where a shorter axial length is advantageous.</a:t>
            </a:r>
          </a:p>
          <a:p>
            <a:r>
              <a:rPr lang="en-US" dirty="0"/>
              <a:t>Thermal Management: Effective cooling strategies are essential in AFPMs due to their compact design, which can lead to higher temperatures.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mn-lt"/>
              </a:rPr>
              <a:t>A comprehensive review of axial-flux permanent-magnet machines.</a:t>
            </a:r>
            <a:br>
              <a:rPr lang="en-IN" sz="4000" dirty="0">
                <a:latin typeface="+mn-lt"/>
              </a:rPr>
            </a:br>
            <a:endParaRPr lang="en-IN" sz="4000" dirty="0">
              <a:latin typeface="+mn-lt"/>
            </a:endParaRPr>
          </a:p>
        </p:txBody>
      </p:sp>
      <p:sp>
        <p:nvSpPr>
          <p:cNvPr id="3" name="Content Placeholder 2"/>
          <p:cNvSpPr>
            <a:spLocks noGrp="1"/>
          </p:cNvSpPr>
          <p:nvPr>
            <p:ph idx="1"/>
          </p:nvPr>
        </p:nvSpPr>
        <p:spPr/>
        <p:txBody>
          <a:bodyPr>
            <a:normAutofit/>
          </a:bodyPr>
          <a:lstStyle/>
          <a:p>
            <a:r>
              <a:rPr lang="en-US" dirty="0"/>
              <a:t>Construction and Features: Detailed discussion on the various topologies of AFPM machines and their applications like SSSR, DSSR, DSDR, MSMR machines.</a:t>
            </a:r>
          </a:p>
          <a:p>
            <a:r>
              <a:rPr lang="en-US" dirty="0"/>
              <a:t>Electromagnetic and Thermal Modeling: Methods for modeling the electromagnetic and thermal behavior of AFPM motors like 3D-FEM, Lumped parameter method, numerical analysis</a:t>
            </a:r>
          </a:p>
          <a:p>
            <a:r>
              <a:rPr lang="en-US" dirty="0"/>
              <a:t>Design and Materials: Insights into the design process and materials used for constructing AFPM motors like amorphous magnetic materials (AMM), soft magnetic composites (SMC)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mn-lt"/>
                <a:cs typeface="+mn-lt"/>
                <a:sym typeface="+mn-ea"/>
              </a:rPr>
              <a:t>Review of design and control optimization of axial flux PMSM in renewable-energy applications.</a:t>
            </a:r>
            <a:endParaRPr lang="en-US" dirty="0">
              <a:latin typeface="+mn-lt"/>
              <a:cs typeface="+mn-lt"/>
            </a:endParaRPr>
          </a:p>
        </p:txBody>
      </p:sp>
      <p:sp>
        <p:nvSpPr>
          <p:cNvPr id="3" name="Content Placeholder 2"/>
          <p:cNvSpPr>
            <a:spLocks noGrp="1"/>
          </p:cNvSpPr>
          <p:nvPr>
            <p:ph idx="1"/>
          </p:nvPr>
        </p:nvSpPr>
        <p:spPr/>
        <p:txBody>
          <a:bodyPr>
            <a:normAutofit fontScale="92500"/>
          </a:bodyPr>
          <a:lstStyle/>
          <a:p>
            <a:r>
              <a:rPr lang="en-US" sz="3200" dirty="0"/>
              <a:t>Design Optimization: Summarizes methods to optimize core and coreless AFPMSMs, focusing on parameter design, structure design, and material selection.</a:t>
            </a:r>
          </a:p>
          <a:p>
            <a:r>
              <a:rPr lang="en-US" sz="3200" dirty="0"/>
              <a:t>Efficiency Optimization: Reviews strategies to enhance efficiency, including torque distribution and winding switching techniques.</a:t>
            </a:r>
          </a:p>
          <a:p>
            <a:r>
              <a:rPr lang="en-US" sz="3200" dirty="0"/>
              <a:t>Torque Ripple Minimization: Discusses methods to reduce torque ripple in coreless designs through control strategies.</a:t>
            </a:r>
          </a:p>
          <a:p>
            <a:r>
              <a:rPr lang="en-US" sz="3200" dirty="0"/>
              <a:t>Rotor Synchronization: Explores control strategies for maintaining rotor synchronization in contra-rotating designs.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6016-742C-E5F0-C67D-6426116EF997}"/>
              </a:ext>
            </a:extLst>
          </p:cNvPr>
          <p:cNvSpPr>
            <a:spLocks noGrp="1"/>
          </p:cNvSpPr>
          <p:nvPr>
            <p:ph type="title"/>
          </p:nvPr>
        </p:nvSpPr>
        <p:spPr>
          <a:xfrm>
            <a:off x="838200" y="570399"/>
            <a:ext cx="10515600" cy="1325563"/>
          </a:xfrm>
        </p:spPr>
        <p:txBody>
          <a:bodyPr>
            <a:normAutofit fontScale="90000"/>
          </a:bodyPr>
          <a:lstStyle/>
          <a:p>
            <a:r>
              <a:rPr lang="en-US" dirty="0">
                <a:latin typeface="+mn-lt"/>
              </a:rPr>
              <a:t>Prototype of innovative wheel direct drive with water-cooled axial-flux pm motor for electric vehicle applications.</a:t>
            </a:r>
            <a:endParaRPr lang="en-IN" dirty="0">
              <a:latin typeface="+mn-lt"/>
            </a:endParaRPr>
          </a:p>
        </p:txBody>
      </p:sp>
      <p:sp>
        <p:nvSpPr>
          <p:cNvPr id="3" name="Content Placeholder 2">
            <a:extLst>
              <a:ext uri="{FF2B5EF4-FFF2-40B4-BE49-F238E27FC236}">
                <a16:creationId xmlns:a16="http://schemas.microsoft.com/office/drawing/2014/main" id="{9B3478E4-0214-28F1-B809-4A7EB1519599}"/>
              </a:ext>
            </a:extLst>
          </p:cNvPr>
          <p:cNvSpPr>
            <a:spLocks noGrp="1"/>
          </p:cNvSpPr>
          <p:nvPr>
            <p:ph idx="1"/>
          </p:nvPr>
        </p:nvSpPr>
        <p:spPr>
          <a:xfrm>
            <a:off x="838200" y="2502634"/>
            <a:ext cx="10515600" cy="4351338"/>
          </a:xfrm>
        </p:spPr>
        <p:txBody>
          <a:bodyPr/>
          <a:lstStyle/>
          <a:p>
            <a:r>
              <a:rPr lang="en-US" dirty="0"/>
              <a:t>Motor Integration: Wheel direct drive system.</a:t>
            </a:r>
          </a:p>
          <a:p>
            <a:r>
              <a:rPr lang="en-US" dirty="0"/>
              <a:t>Cooling System: Water cooling for enhanced thermal management.</a:t>
            </a:r>
          </a:p>
          <a:p>
            <a:r>
              <a:rPr lang="en-US" dirty="0"/>
              <a:t>Design Innovations: Focus on improving power density and reducing weight.</a:t>
            </a:r>
          </a:p>
          <a:p>
            <a:r>
              <a:rPr lang="en-US" dirty="0"/>
              <a:t>Challenges: Addressing the integration issues of the AFPM motor within the wheel assembly.</a:t>
            </a:r>
          </a:p>
          <a:p>
            <a:r>
              <a:rPr lang="en-US" dirty="0"/>
              <a:t>Testing and Validation: Prototype development and testing to validate the design</a:t>
            </a:r>
            <a:endParaRPr lang="en-IN" dirty="0"/>
          </a:p>
        </p:txBody>
      </p:sp>
    </p:spTree>
    <p:extLst>
      <p:ext uri="{BB962C8B-B14F-4D97-AF65-F5344CB8AC3E}">
        <p14:creationId xmlns:p14="http://schemas.microsoft.com/office/powerpoint/2010/main" val="177803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91DA-6EB5-6980-EA37-EF15DBCE8E3D}"/>
              </a:ext>
            </a:extLst>
          </p:cNvPr>
          <p:cNvSpPr>
            <a:spLocks noGrp="1"/>
          </p:cNvSpPr>
          <p:nvPr>
            <p:ph type="title"/>
          </p:nvPr>
        </p:nvSpPr>
        <p:spPr/>
        <p:txBody>
          <a:bodyPr>
            <a:normAutofit/>
          </a:bodyPr>
          <a:lstStyle/>
          <a:p>
            <a:r>
              <a:rPr lang="en-US" dirty="0">
                <a:latin typeface="+mn-lt"/>
              </a:rPr>
              <a:t>Design and research of axial flux permanent magnet motor for electric vehicle.</a:t>
            </a:r>
            <a:endParaRPr lang="en-IN" dirty="0">
              <a:latin typeface="+mn-lt"/>
            </a:endParaRPr>
          </a:p>
        </p:txBody>
      </p:sp>
      <p:sp>
        <p:nvSpPr>
          <p:cNvPr id="3" name="Content Placeholder 2">
            <a:extLst>
              <a:ext uri="{FF2B5EF4-FFF2-40B4-BE49-F238E27FC236}">
                <a16:creationId xmlns:a16="http://schemas.microsoft.com/office/drawing/2014/main" id="{E783CD36-5EB5-EB1A-0A8D-9D3C8F86ED7E}"/>
              </a:ext>
            </a:extLst>
          </p:cNvPr>
          <p:cNvSpPr>
            <a:spLocks noGrp="1"/>
          </p:cNvSpPr>
          <p:nvPr>
            <p:ph idx="1"/>
          </p:nvPr>
        </p:nvSpPr>
        <p:spPr/>
        <p:txBody>
          <a:bodyPr/>
          <a:lstStyle/>
          <a:p>
            <a:r>
              <a:rPr lang="en-US" dirty="0"/>
              <a:t>Motor Structure: Double stator and single rotor.</a:t>
            </a:r>
          </a:p>
          <a:p>
            <a:r>
              <a:rPr lang="en-US" dirty="0"/>
              <a:t>Cooling System: Water-cooled spiral channel heat dissipation.</a:t>
            </a:r>
          </a:p>
          <a:p>
            <a:r>
              <a:rPr lang="en-US" dirty="0"/>
              <a:t>Design Objectives: Reduce </a:t>
            </a:r>
            <a:r>
              <a:rPr lang="en-IN" dirty="0"/>
              <a:t>Total Harmonic Distortion</a:t>
            </a:r>
            <a:r>
              <a:rPr lang="en-US" dirty="0"/>
              <a:t>, torque pulsation, and rotor eddy current loss.</a:t>
            </a:r>
          </a:p>
          <a:p>
            <a:r>
              <a:rPr lang="en-US" dirty="0"/>
              <a:t>Prototyping and Testing: Prototype built and tested for efficiency, magnetic field weakening properties, and temperature rise.</a:t>
            </a:r>
          </a:p>
          <a:p>
            <a:r>
              <a:rPr lang="en-US" dirty="0"/>
              <a:t>Results: Experimental results confirm the rationality of the design</a:t>
            </a:r>
            <a:endParaRPr lang="en-IN" dirty="0"/>
          </a:p>
          <a:p>
            <a:pPr marL="0" indent="0">
              <a:buNone/>
            </a:pPr>
            <a:endParaRPr lang="en-IN" dirty="0"/>
          </a:p>
        </p:txBody>
      </p:sp>
    </p:spTree>
    <p:extLst>
      <p:ext uri="{BB962C8B-B14F-4D97-AF65-F5344CB8AC3E}">
        <p14:creationId xmlns:p14="http://schemas.microsoft.com/office/powerpoint/2010/main" val="3473303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1063</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Design of Axial Flux permanent magnet motor for electric vehicles</vt:lpstr>
      <vt:lpstr>What is Axial Flux motor?</vt:lpstr>
      <vt:lpstr>Where AFPM motors are used?</vt:lpstr>
      <vt:lpstr>Referred journal papers</vt:lpstr>
      <vt:lpstr>Design of axial-flux permanent-magnet low-speed machines and performance comparison between radial-flux and axial-flux machines. </vt:lpstr>
      <vt:lpstr>A comprehensive review of axial-flux permanent-magnet machines. </vt:lpstr>
      <vt:lpstr>Review of design and control optimization of axial flux PMSM in renewable-energy applications.</vt:lpstr>
      <vt:lpstr>Prototype of innovative wheel direct drive with water-cooled axial-flux pm motor for electric vehicle applications.</vt:lpstr>
      <vt:lpstr>Design and research of axial flux permanent magnet motor for electric vehicle.</vt:lpstr>
      <vt:lpstr>Areas of improvement in AFPM motors</vt:lpstr>
      <vt:lpstr>Thermal Management</vt:lpstr>
      <vt:lpstr>Referred journal papers</vt:lpstr>
      <vt:lpstr>Innovations in Axial Flux Permanent Magnet Motor Thermal Management for High Power Density Applications</vt:lpstr>
      <vt:lpstr>Thermal Analysis and Test of Axial Flux Permanent Magnet Synchronous Motor Performances</vt:lpstr>
      <vt:lpstr>Thermal Analysis of Axial-Flux Permanent Magnet Motors for Vehicles Based on Fast Two-Way Magneto-Thermal Coupling</vt:lpstr>
      <vt:lpstr>Why Thermal management</vt:lpstr>
      <vt:lpstr>Software needed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Dhanush Thenappan</dc:creator>
  <cp:lastModifiedBy>Dhanush Thenappan</cp:lastModifiedBy>
  <cp:revision>5</cp:revision>
  <dcterms:created xsi:type="dcterms:W3CDTF">2024-08-06T03:24:00Z</dcterms:created>
  <dcterms:modified xsi:type="dcterms:W3CDTF">2024-08-07T02:59:10Z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17867A800DBD4FB7B708A849BF923522_12</vt:lpwstr>
  </property>
  <property fmtid="{D5CDD505-2E9C-101B-9397-08002B2CF9AE}" pid="3" name="KSOProductBuildVer">
    <vt:lpwstr>1033-12.2.0.17545</vt:lpwstr>
  </property>
</Properties>
</file>