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78E06C-FCE6-48F9-86FA-E96B7002E883}">
          <p14:sldIdLst>
            <p14:sldId id="256"/>
          </p14:sldIdLst>
        </p14:section>
        <p14:section name="Untitled Section" id="{9AF78FB8-44E1-49C5-BF89-ACD29838B343}">
          <p14:sldIdLst>
            <p14:sldId id="257"/>
          </p14:sldIdLst>
        </p14:section>
        <p14:section name="Untitled Section" id="{F82CE671-51B1-4C85-AC39-919DF1DDDA34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A63F-3E45-5082-30AD-853F3140A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3AF32-DDAA-88E0-FB8B-120DA7904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EEDA7-91A7-232A-A699-496C5656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8937-BA1E-434B-B46A-69013A002B7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72C08-DB97-8F10-86E1-DC936042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2EB0-0F77-2552-23A5-6033580B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17CC-85BE-44E8-B40C-5543E7DEC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5241-D006-7F98-CEDC-9CF09980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C2327-AAB2-5635-5AC1-EBD0090BB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C555F-04B4-6610-21B0-07751C93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8937-BA1E-434B-B46A-69013A002B7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32BE9-39E9-477C-F6E3-8EA5FF39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1765E-AFDB-8E27-5E42-9C00FA6C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17CC-85BE-44E8-B40C-5543E7DEC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03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3764B-D5A3-F704-133D-60392313E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E518B-5A64-9E64-D22E-1FD19140C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66075-ED60-AE53-AF80-1E13740DE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8937-BA1E-434B-B46A-69013A002B7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6976F-EBF2-26A4-5068-959F614E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05FBE-955A-581E-C2BC-3823DD7F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17CC-85BE-44E8-B40C-5543E7DEC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37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9E09-1CA8-DED6-AA1C-64AB27E6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60767-9C8C-1EA8-E519-025B9BFA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A1F3D-D9D2-A4D1-9EBF-4365D12E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8937-BA1E-434B-B46A-69013A002B7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F9A5B-F704-759F-B5CB-F2D7911A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7E01-B7C4-FD50-066C-3B21E3EF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17CC-85BE-44E8-B40C-5543E7DEC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26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3875-64A1-B0AB-DB7B-44B21610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E4EB7-AA2E-E11D-6F63-CA3452ABA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E6EE-20DE-197D-715E-FE3D6B70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8937-BA1E-434B-B46A-69013A002B7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6656E-ED82-1CF5-73CB-A18F32AD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2668C-53E9-A0F6-31A9-E87311BE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17CC-85BE-44E8-B40C-5543E7DEC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40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A420-A612-3221-E07A-F3631173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8A22-D624-EEA4-A426-838FB44A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15A4D-4C46-67C6-2050-6AA2F972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F4CB2-61B3-A832-244D-61F8CC88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8937-BA1E-434B-B46A-69013A002B7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F7ED5-C40C-0987-21BC-BE5A36E2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DBBBB-5975-774C-3C18-CD2648EB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17CC-85BE-44E8-B40C-5543E7DEC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81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B766-80BF-61AE-2730-5B348B75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0B6B7-A5B7-CAAA-EE4A-A2A7A27E8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2951E-0641-1770-250D-1929E4DD4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7BFEA-8240-BEC4-5FC4-A058781A1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15CC2-7867-D054-B353-38666A59B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5329D-8EC1-F7CE-5FF1-DD1540AC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8937-BA1E-434B-B46A-69013A002B7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77512-677A-E74E-8AF0-747D6237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14507-73FD-5570-D4EA-3D9CE8AF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17CC-85BE-44E8-B40C-5543E7DEC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65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8695-D6BB-9925-7F7C-27252F12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5C7D0-345B-3AC6-3103-D0F63F60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8937-BA1E-434B-B46A-69013A002B7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B7735-8BFC-7354-CA27-5AA4804A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AD227-2910-05E3-37B9-AEF36455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17CC-85BE-44E8-B40C-5543E7DEC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6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A5630-3EFB-AF4F-85CC-29DE04CE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8937-BA1E-434B-B46A-69013A002B7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365A3-63DA-DFF6-E95E-39DADBB9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51917-66F2-A756-2A75-1AD2B646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17CC-85BE-44E8-B40C-5543E7DEC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73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036B-40DE-EE55-B8E4-A1164C9D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F2C98-DD71-52CB-7E8D-3CB1C92E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0EA0-F5E8-B340-17C0-3AC3B0CDE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3CE3B-B347-98E7-9BEF-46A8F930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8937-BA1E-434B-B46A-69013A002B7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2644A-0FC4-DD66-3300-ED6848E2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8C9F6-33B3-EEA5-9DBF-38861815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17CC-85BE-44E8-B40C-5543E7DEC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56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2B63-36C0-8FA9-7F05-C62D5A9C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DC2FA-A405-C1D6-0777-90193806E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B2A3E-8F1E-BD90-2040-A098F6ED4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C46CA-76BA-E8C5-31FB-3A295A6A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8937-BA1E-434B-B46A-69013A002B7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55121-11E4-EE9F-2BD5-2E2F7141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D5D51-5BFA-0B60-5E14-33B5B11C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17CC-85BE-44E8-B40C-5543E7DEC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12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F64A2-FDB2-E235-7DF6-1C093B15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B5D52-F174-18D2-F70E-5175DCEC3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A4BF0-1424-B7B6-409F-FD1DCAAC7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F8937-BA1E-434B-B46A-69013A002B7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96E35-4C51-BBB5-6F4E-FDE693D04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5BA29-7FFD-4D07-EC23-4504598D6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17CC-85BE-44E8-B40C-5543E7DEC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40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D6C4-4A6D-31F1-E2E4-FE8A672CE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2574636"/>
            <a:ext cx="8229600" cy="1708727"/>
          </a:xfrm>
        </p:spPr>
        <p:txBody>
          <a:bodyPr>
            <a:normAutofit fontScale="90000"/>
          </a:bodyPr>
          <a:lstStyle/>
          <a:p>
            <a:r>
              <a:rPr lang="en-IN" dirty="0"/>
              <a:t>THERMAL ANALYSIS OF AFPM MOTOR</a:t>
            </a:r>
          </a:p>
        </p:txBody>
      </p:sp>
    </p:spTree>
    <p:extLst>
      <p:ext uri="{BB962C8B-B14F-4D97-AF65-F5344CB8AC3E}">
        <p14:creationId xmlns:p14="http://schemas.microsoft.com/office/powerpoint/2010/main" val="332357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1813-8110-1ABF-4A8D-B46F896E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320D9-09A0-E57D-59E0-5CE61A58E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Design a </a:t>
            </a:r>
            <a:r>
              <a:rPr lang="en-IN" dirty="0">
                <a:solidFill>
                  <a:srgbClr val="FF0000"/>
                </a:solidFill>
              </a:rPr>
              <a:t>CAD model of a AFPM motor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analyse its thermal characteristics</a:t>
            </a:r>
            <a:r>
              <a:rPr lang="en-IN" dirty="0"/>
              <a:t> through simulation using </a:t>
            </a:r>
            <a:r>
              <a:rPr lang="en-IN" dirty="0">
                <a:solidFill>
                  <a:srgbClr val="FF0000"/>
                </a:solidFill>
              </a:rPr>
              <a:t>FEA and CFD.</a:t>
            </a:r>
          </a:p>
          <a:p>
            <a:r>
              <a:rPr lang="en-IN" dirty="0"/>
              <a:t>Find out the existing cooling methods for thermal management in AFPM motors.</a:t>
            </a:r>
          </a:p>
          <a:p>
            <a:r>
              <a:rPr lang="en-IN" dirty="0"/>
              <a:t>Experiment with the </a:t>
            </a:r>
            <a:r>
              <a:rPr lang="en-IN" dirty="0">
                <a:solidFill>
                  <a:srgbClr val="FF0000"/>
                </a:solidFill>
              </a:rPr>
              <a:t>geometry</a:t>
            </a:r>
            <a:r>
              <a:rPr lang="en-IN" dirty="0"/>
              <a:t> of the machine, </a:t>
            </a:r>
            <a:r>
              <a:rPr lang="en-US" dirty="0">
                <a:solidFill>
                  <a:srgbClr val="FF0000"/>
                </a:solidFill>
              </a:rPr>
              <a:t>physical properties</a:t>
            </a:r>
            <a:r>
              <a:rPr lang="en-US" dirty="0"/>
              <a:t> of the materials</a:t>
            </a:r>
            <a:r>
              <a:rPr lang="en-IN" dirty="0"/>
              <a:t>, </a:t>
            </a:r>
            <a:r>
              <a:rPr lang="en-IN" dirty="0">
                <a:solidFill>
                  <a:srgbClr val="FF0000"/>
                </a:solidFill>
              </a:rPr>
              <a:t>topologies</a:t>
            </a:r>
            <a:r>
              <a:rPr lang="en-IN" dirty="0"/>
              <a:t>, we can identify a optimal thermal management solution.</a:t>
            </a:r>
          </a:p>
          <a:p>
            <a:r>
              <a:rPr lang="en-US" dirty="0"/>
              <a:t>By changing the physical properties of the materials, such as </a:t>
            </a:r>
            <a:r>
              <a:rPr lang="en-US" dirty="0">
                <a:solidFill>
                  <a:srgbClr val="FF0000"/>
                </a:solidFill>
              </a:rPr>
              <a:t>thermal conductivity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specific heat</a:t>
            </a:r>
            <a:r>
              <a:rPr lang="en-US" dirty="0"/>
              <a:t>,</a:t>
            </a:r>
            <a:r>
              <a:rPr lang="en-IN" dirty="0"/>
              <a:t> we can observe outcomes like</a:t>
            </a:r>
          </a:p>
          <a:p>
            <a:pPr lvl="1"/>
            <a:r>
              <a:rPr lang="en-IN" dirty="0"/>
              <a:t>Temperature Distribution</a:t>
            </a:r>
          </a:p>
          <a:p>
            <a:pPr lvl="1"/>
            <a:r>
              <a:rPr lang="en-IN" dirty="0"/>
              <a:t>Hotspot Locations</a:t>
            </a:r>
          </a:p>
          <a:p>
            <a:pPr lvl="1"/>
            <a:r>
              <a:rPr lang="en-IN" dirty="0"/>
              <a:t>Cooling Efficiency</a:t>
            </a:r>
          </a:p>
          <a:p>
            <a:pPr lvl="1"/>
            <a:r>
              <a:rPr lang="en-IN" dirty="0"/>
              <a:t>Heat Dissipation</a:t>
            </a:r>
          </a:p>
        </p:txBody>
      </p:sp>
    </p:spTree>
    <p:extLst>
      <p:ext uri="{BB962C8B-B14F-4D97-AF65-F5344CB8AC3E}">
        <p14:creationId xmlns:p14="http://schemas.microsoft.com/office/powerpoint/2010/main" val="251209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369A-C180-376E-4908-2F667132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Generation in Electric Machines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CEED3-7202-2614-E36F-359E1FCF0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IN" dirty="0"/>
              <a:t>Stator Windings (Copper Losses)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Resistive (I²R) losses </a:t>
            </a:r>
            <a:r>
              <a:rPr lang="en-US" dirty="0"/>
              <a:t>in the stator windings due to the flow of current.</a:t>
            </a:r>
          </a:p>
          <a:p>
            <a:r>
              <a:rPr lang="en-US" dirty="0"/>
              <a:t>Rotor (Iron Losses and Eddy Currents)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Iron losses </a:t>
            </a:r>
            <a:r>
              <a:rPr lang="en-US" dirty="0"/>
              <a:t>(hysteresis and eddy currents) in the rotor core and conductors.</a:t>
            </a:r>
          </a:p>
          <a:p>
            <a:r>
              <a:rPr lang="en-US" dirty="0"/>
              <a:t>Core (Iron Losses)</a:t>
            </a:r>
          </a:p>
          <a:p>
            <a:pPr lvl="1"/>
            <a:r>
              <a:rPr lang="en-US" dirty="0"/>
              <a:t>Iron losses in the stator cores.</a:t>
            </a:r>
          </a:p>
          <a:p>
            <a:r>
              <a:rPr lang="en-IN" dirty="0"/>
              <a:t>Permanent Magnets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Eddy currents </a:t>
            </a:r>
            <a:r>
              <a:rPr lang="en-US" dirty="0"/>
              <a:t>induced in the magnets.</a:t>
            </a:r>
          </a:p>
          <a:p>
            <a:r>
              <a:rPr lang="en-IN" dirty="0"/>
              <a:t>Air Gap</a:t>
            </a:r>
            <a:endParaRPr lang="en-US" dirty="0"/>
          </a:p>
          <a:p>
            <a:pPr lvl="1"/>
            <a:r>
              <a:rPr lang="en-IN" dirty="0"/>
              <a:t>Windage losses, </a:t>
            </a:r>
            <a:r>
              <a:rPr lang="en-IN" dirty="0">
                <a:solidFill>
                  <a:srgbClr val="FF0000"/>
                </a:solidFill>
              </a:rPr>
              <a:t>air friction </a:t>
            </a:r>
            <a:r>
              <a:rPr lang="en-IN" dirty="0"/>
              <a:t>in high speed machines.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02D3-8141-DBF0-E37C-B5C8EDFD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Heat Dissipation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CD16-4195-AF01-F0AD-A5961E4C3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Conduction</a:t>
            </a:r>
          </a:p>
          <a:p>
            <a:pPr lvl="1"/>
            <a:r>
              <a:rPr lang="en-US" dirty="0"/>
              <a:t>Heat is conducted from the windings, core, and other components to the machine casing, which is often designed with materials that have high thermal conductivity.</a:t>
            </a:r>
          </a:p>
          <a:p>
            <a:r>
              <a:rPr lang="en-IN" b="1" dirty="0">
                <a:solidFill>
                  <a:srgbClr val="FF0000"/>
                </a:solidFill>
              </a:rPr>
              <a:t>Convection</a:t>
            </a:r>
          </a:p>
          <a:p>
            <a:pPr lvl="1"/>
            <a:r>
              <a:rPr lang="en-US" dirty="0"/>
              <a:t>Heat is transferred from the machine casing to the surrounding environment through natural or forced convection. This is often enhanced by cooling fans or liquid cooling systems.</a:t>
            </a:r>
          </a:p>
          <a:p>
            <a:r>
              <a:rPr lang="en-IN" b="1" dirty="0"/>
              <a:t>Radiation</a:t>
            </a:r>
          </a:p>
          <a:p>
            <a:pPr lvl="1"/>
            <a:r>
              <a:rPr lang="en-US" dirty="0"/>
              <a:t>In some cases, heat is radiated from the surface of the machine to the surrounding environment. This is more relevant in high-temperature machines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66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8A01-8B3E-D7A4-B8EC-DE2DDA20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Analysis of Electric Machines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25952-6254-D754-DF29-BB595D618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methods are used to analyze the thermal behavior of electric machines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Lumped Parameter Thermal Network (LPTN)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Finite Element Analysis (FEA)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IN" dirty="0">
                <a:solidFill>
                  <a:srgbClr val="FF0000"/>
                </a:solidFill>
              </a:rPr>
              <a:t>Computational Fluid Dynamics (CFD)</a:t>
            </a:r>
          </a:p>
          <a:p>
            <a:pPr lvl="1"/>
            <a:r>
              <a:rPr lang="en-IN" dirty="0"/>
              <a:t>Empirical Methods</a:t>
            </a:r>
          </a:p>
          <a:p>
            <a:pPr lvl="1"/>
            <a:r>
              <a:rPr lang="en-IN" dirty="0"/>
              <a:t>Thermal Imaging</a:t>
            </a:r>
          </a:p>
          <a:p>
            <a:pPr lvl="1"/>
            <a:r>
              <a:rPr lang="en-IN" dirty="0"/>
              <a:t>Analytical Methods</a:t>
            </a:r>
          </a:p>
        </p:txBody>
      </p:sp>
    </p:spTree>
    <p:extLst>
      <p:ext uri="{BB962C8B-B14F-4D97-AF65-F5344CB8AC3E}">
        <p14:creationId xmlns:p14="http://schemas.microsoft.com/office/powerpoint/2010/main" val="220427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2B99-DE5D-D583-05C7-178613F5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Lumped Parameter Thermal Network (LPTN)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29204-467D-A1E7-884F-3E40BD39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Method</a:t>
            </a:r>
            <a:r>
              <a:rPr lang="en-US" dirty="0"/>
              <a:t>: This approach models the electric machine as a </a:t>
            </a:r>
            <a:r>
              <a:rPr lang="en-US" dirty="0">
                <a:solidFill>
                  <a:srgbClr val="FF0000"/>
                </a:solidFill>
              </a:rPr>
              <a:t>network of thermal resistances and capacitances</a:t>
            </a:r>
            <a:r>
              <a:rPr lang="en-US" dirty="0"/>
              <a:t>. Each part of the machine (stator, rotor, windings, etc.) is represented by </a:t>
            </a:r>
            <a:r>
              <a:rPr lang="en-US" dirty="0">
                <a:solidFill>
                  <a:srgbClr val="FF0000"/>
                </a:solidFill>
              </a:rPr>
              <a:t>nodes</a:t>
            </a:r>
            <a:r>
              <a:rPr lang="en-US" dirty="0"/>
              <a:t> in this network, connected by thermal resistances.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 Simple to implement and computationally efficient. Provides a good approximation for steady-state and transient thermal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Limitations</a:t>
            </a:r>
            <a:r>
              <a:rPr lang="en-US" dirty="0"/>
              <a:t>: Accuracy depends on the fidelity of the model and assumptions about heat transfer coefficients and material properties.</a:t>
            </a:r>
          </a:p>
        </p:txBody>
      </p:sp>
    </p:spTree>
    <p:extLst>
      <p:ext uri="{BB962C8B-B14F-4D97-AF65-F5344CB8AC3E}">
        <p14:creationId xmlns:p14="http://schemas.microsoft.com/office/powerpoint/2010/main" val="157936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A0EB-86E3-83C3-0E4E-2C7F3D07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Finite Element Analysis (FEA)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8E645-58E8-1E20-3E84-31615989A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Method</a:t>
            </a:r>
            <a:r>
              <a:rPr lang="en-US" dirty="0"/>
              <a:t>: This is a more detailed approach where the machine is divided into small elements, and heat conduction, convection, and radiation are analyzed using </a:t>
            </a:r>
            <a:r>
              <a:rPr lang="en-US" dirty="0">
                <a:solidFill>
                  <a:srgbClr val="FF0000"/>
                </a:solidFill>
              </a:rPr>
              <a:t>numerical methods</a:t>
            </a:r>
            <a:r>
              <a:rPr lang="en-US" dirty="0"/>
              <a:t>. It accounts for complex geometries, material properties, and boundary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High accuracy</a:t>
            </a:r>
            <a:r>
              <a:rPr lang="en-US" dirty="0"/>
              <a:t>, especially for complex and non-uniform geometries. Can provide detailed temperature distributions within the machine.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Limitations</a:t>
            </a:r>
            <a:r>
              <a:rPr lang="en-US" dirty="0"/>
              <a:t>: Computationally intensive, requiring significant processing power and time. Requires detailed knowledge of the machine's geometry and material properties.</a:t>
            </a:r>
          </a:p>
        </p:txBody>
      </p:sp>
    </p:spTree>
    <p:extLst>
      <p:ext uri="{BB962C8B-B14F-4D97-AF65-F5344CB8AC3E}">
        <p14:creationId xmlns:p14="http://schemas.microsoft.com/office/powerpoint/2010/main" val="223127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958D-B165-D5D2-59AA-EB42B850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Computational Fluid Dynamics (CFD)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4EFAA-CF80-B9EC-4DCD-53EC6684E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Method</a:t>
            </a:r>
            <a:r>
              <a:rPr lang="en-US" dirty="0"/>
              <a:t>: CFD is used to </a:t>
            </a:r>
            <a:r>
              <a:rPr lang="en-US" dirty="0">
                <a:solidFill>
                  <a:srgbClr val="FF0000"/>
                </a:solidFill>
              </a:rPr>
              <a:t>analyze fluid flow and heat transfer </a:t>
            </a:r>
            <a:r>
              <a:rPr lang="en-US" dirty="0"/>
              <a:t>within the electric machine, particularly when forced or natural cooling (like air or liquid cooling) is involved. It simulates the interaction between the cooling medium and the machine's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Accurate modeling of cooling processes</a:t>
            </a:r>
            <a:r>
              <a:rPr lang="en-US" dirty="0"/>
              <a:t>, which is essential for machines with complex cooling systems. Can be </a:t>
            </a:r>
            <a:r>
              <a:rPr lang="en-US" dirty="0">
                <a:solidFill>
                  <a:srgbClr val="FF0000"/>
                </a:solidFill>
              </a:rPr>
              <a:t>combined with FEA for detailed thermal analysis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Limitations</a:t>
            </a:r>
            <a:r>
              <a:rPr lang="en-US" dirty="0"/>
              <a:t>: Extremely computationally intensive.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06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09CD-1BF6-ACF5-219D-22FA953B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Method for Thermal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FF9B-FDED-7C55-C392-855C31C6F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1342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 + CFD</a:t>
            </a:r>
            <a:r>
              <a:rPr lang="en-US" dirty="0"/>
              <a:t>: Use </a:t>
            </a:r>
            <a:r>
              <a:rPr lang="en-US" dirty="0">
                <a:solidFill>
                  <a:srgbClr val="FF0000"/>
                </a:solidFill>
              </a:rPr>
              <a:t>FEA to model the heat generation and distribution within solid components </a:t>
            </a:r>
            <a:r>
              <a:rPr lang="en-US" dirty="0"/>
              <a:t>(stator, rotor) and </a:t>
            </a:r>
            <a:r>
              <a:rPr lang="en-US" dirty="0">
                <a:solidFill>
                  <a:srgbClr val="FF0000"/>
                </a:solidFill>
              </a:rPr>
              <a:t>CFD to model the cooling system’s effectiveness</a:t>
            </a:r>
            <a:r>
              <a:rPr lang="en-US" dirty="0"/>
              <a:t> (air or liquid flow). This hybrid approach gives a comprehensive view of both internal and external thermal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LPTN + FEA</a:t>
            </a:r>
            <a:r>
              <a:rPr lang="en-US" dirty="0"/>
              <a:t>: Start with LPTN for a quick analysis and then refine the critical areas using FEA to get more detailed results. This can save time while ensuring accuracy where it matters most.</a:t>
            </a:r>
          </a:p>
        </p:txBody>
      </p:sp>
    </p:spTree>
    <p:extLst>
      <p:ext uri="{BB962C8B-B14F-4D97-AF65-F5344CB8AC3E}">
        <p14:creationId xmlns:p14="http://schemas.microsoft.com/office/powerpoint/2010/main" val="3023705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B0D5-1303-BECA-1AAD-5EE335DC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of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58FFB-C42C-D90B-9B67-DCD694881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591"/>
            <a:ext cx="10515600" cy="53975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ANSYS Motor-CAD</a:t>
            </a:r>
          </a:p>
          <a:p>
            <a:pPr lvl="1"/>
            <a:r>
              <a:rPr lang="en-US" dirty="0"/>
              <a:t>It’s designed for electric motor analysis and can handle </a:t>
            </a:r>
            <a:r>
              <a:rPr lang="en-US" dirty="0">
                <a:solidFill>
                  <a:srgbClr val="FF0000"/>
                </a:solidFill>
              </a:rPr>
              <a:t>thermal, electromagnetic, and mechanical simulations.</a:t>
            </a:r>
            <a:endParaRPr lang="en-IN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 Can be used to design and simulate all types of radial flux rotating electric machines but </a:t>
            </a:r>
            <a:r>
              <a:rPr lang="en-US" dirty="0">
                <a:solidFill>
                  <a:srgbClr val="FF0000"/>
                </a:solidFill>
              </a:rPr>
              <a:t>not axial flux rotating electric machines.</a:t>
            </a:r>
          </a:p>
          <a:p>
            <a:r>
              <a:rPr lang="en-US" dirty="0"/>
              <a:t>COMSOL Multiphysics</a:t>
            </a:r>
          </a:p>
          <a:p>
            <a:pPr lvl="1"/>
            <a:r>
              <a:rPr lang="en-US" dirty="0"/>
              <a:t>It is a powerful physics simulator that can handle </a:t>
            </a:r>
            <a:r>
              <a:rPr lang="en-US" dirty="0">
                <a:solidFill>
                  <a:srgbClr val="FF0000"/>
                </a:solidFill>
              </a:rPr>
              <a:t>thermal, electromagnetic, and mechanical simulations.</a:t>
            </a:r>
          </a:p>
          <a:p>
            <a:pPr lvl="1"/>
            <a:r>
              <a:rPr lang="en-US" dirty="0"/>
              <a:t>But it has a </a:t>
            </a:r>
            <a:r>
              <a:rPr lang="en-US" dirty="0">
                <a:solidFill>
                  <a:srgbClr val="FF0000"/>
                </a:solidFill>
              </a:rPr>
              <a:t>steeper learning curve.</a:t>
            </a:r>
          </a:p>
          <a:p>
            <a:r>
              <a:rPr lang="en-US" dirty="0"/>
              <a:t>SolidWorks </a:t>
            </a:r>
          </a:p>
          <a:p>
            <a:pPr lvl="1"/>
            <a:r>
              <a:rPr lang="en-US" dirty="0"/>
              <a:t>SolidWorks is a popular </a:t>
            </a:r>
            <a:r>
              <a:rPr lang="en-US" dirty="0">
                <a:solidFill>
                  <a:srgbClr val="FF0000"/>
                </a:solidFill>
              </a:rPr>
              <a:t>CAD tool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integrated FEA (SolidWorks Simulation) and CFD (SolidWorks Flow Simulation)</a:t>
            </a:r>
            <a:r>
              <a:rPr lang="en-US" dirty="0"/>
              <a:t> capabilities</a:t>
            </a:r>
          </a:p>
          <a:p>
            <a:pPr lvl="1"/>
            <a:r>
              <a:rPr lang="en-US" dirty="0"/>
              <a:t>It’s user-friendly and widely used in the industry, making it easier to find resources and support.</a:t>
            </a:r>
          </a:p>
        </p:txBody>
      </p:sp>
    </p:spTree>
    <p:extLst>
      <p:ext uri="{BB962C8B-B14F-4D97-AF65-F5344CB8AC3E}">
        <p14:creationId xmlns:p14="http://schemas.microsoft.com/office/powerpoint/2010/main" val="295123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785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THERMAL ANALYSIS OF AFPM MOTOR</vt:lpstr>
      <vt:lpstr>Heat Generation in Electric Machines</vt:lpstr>
      <vt:lpstr>Heat Dissipation Mechanisms</vt:lpstr>
      <vt:lpstr>Thermal Analysis of Electric Machines</vt:lpstr>
      <vt:lpstr>Lumped Parameter Thermal Network (LPTN)</vt:lpstr>
      <vt:lpstr>Finite Element Analysis (FEA)</vt:lpstr>
      <vt:lpstr>Computational Fluid Dynamics (CFD)</vt:lpstr>
      <vt:lpstr>Hybrid Method for Thermal Analysis</vt:lpstr>
      <vt:lpstr>Software of choice</vt:lpstr>
      <vt:lpstr>Our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Dhanush Thenappan</dc:creator>
  <cp:lastModifiedBy>Dhanush Thenappan</cp:lastModifiedBy>
  <cp:revision>1</cp:revision>
  <dcterms:created xsi:type="dcterms:W3CDTF">2024-08-12T14:50:30Z</dcterms:created>
  <dcterms:modified xsi:type="dcterms:W3CDTF">2024-08-13T04:38:42Z</dcterms:modified>
</cp:coreProperties>
</file>