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58" r:id="rId6"/>
    <p:sldId id="259" r:id="rId7"/>
    <p:sldId id="260" r:id="rId8"/>
    <p:sldId id="263"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IN" altLang="en-US" sz="2400" dirty="0">
                <a:solidFill>
                  <a:srgbClr val="002060"/>
                </a:solidFill>
                <a:effectLst>
                  <a:outerShdw blurRad="50800" dist="38100" dir="2700000" algn="tl" rotWithShape="0">
                    <a:prstClr val="black">
                      <a:alpha val="40000"/>
                    </a:prstClr>
                  </a:outerShdw>
                </a:effectLst>
              </a:rPr>
              <a:t>INFO6105: DATA SCIENCE ENGINEERING METHODS FINAL PROJECT</a:t>
            </a:r>
            <a:endParaRPr lang="en-IN" altLang="en-US" sz="2400" dirty="0">
              <a:solidFill>
                <a:srgbClr val="002060"/>
              </a:solidFill>
              <a:effectLst>
                <a:outerShdw blurRad="50800" dist="38100" dir="2700000" algn="tl" rotWithShape="0">
                  <a:prstClr val="black">
                    <a:alpha val="40000"/>
                  </a:prstClr>
                </a:outerShdw>
              </a:effectLst>
            </a:endParaRPr>
          </a:p>
        </p:txBody>
      </p:sp>
      <p:sp>
        <p:nvSpPr>
          <p:cNvPr id="3" name="Subtitle 2"/>
          <p:cNvSpPr>
            <a:spLocks noGrp="1"/>
          </p:cNvSpPr>
          <p:nvPr>
            <p:ph type="subTitle" idx="1"/>
          </p:nvPr>
        </p:nvSpPr>
        <p:spPr/>
        <p:txBody>
          <a:bodyPr/>
          <a:lstStyle/>
          <a:p>
            <a:r>
              <a:rPr lang="en-IN" altLang="en-US">
                <a:solidFill>
                  <a:srgbClr val="002060"/>
                </a:solidFill>
                <a:effectLst>
                  <a:outerShdw blurRad="38100" dist="38100" dir="2700000" algn="tl">
                    <a:srgbClr val="000000">
                      <a:alpha val="43137"/>
                    </a:srgbClr>
                  </a:outerShdw>
                </a:effectLst>
              </a:rPr>
              <a:t>STOCK MARKET PREDICTION</a:t>
            </a:r>
            <a:endParaRPr lang="en-IN" altLang="en-US">
              <a:solidFill>
                <a:srgbClr val="002060"/>
              </a:solidFill>
              <a:effectLst>
                <a:outerShdw blurRad="38100" dist="38100" dir="2700000" algn="tl">
                  <a:srgbClr val="000000">
                    <a:alpha val="43137"/>
                  </a:srgbClr>
                </a:outerShdw>
              </a:effectLst>
            </a:endParaRPr>
          </a:p>
        </p:txBody>
      </p:sp>
      <p:sp>
        <p:nvSpPr>
          <p:cNvPr id="4" name="Text Box 3"/>
          <p:cNvSpPr txBox="1"/>
          <p:nvPr/>
        </p:nvSpPr>
        <p:spPr>
          <a:xfrm>
            <a:off x="9050655" y="5853430"/>
            <a:ext cx="2947670" cy="553085"/>
          </a:xfrm>
          <a:prstGeom prst="rect">
            <a:avLst/>
          </a:prstGeom>
          <a:noFill/>
        </p:spPr>
        <p:txBody>
          <a:bodyPr wrap="square" rtlCol="0">
            <a:spAutoFit/>
          </a:bodyPr>
          <a:p>
            <a:r>
              <a:rPr lang="en-IN" altLang="en-US" sz="1500" b="1">
                <a:gradFill>
                  <a:gsLst>
                    <a:gs pos="0">
                      <a:srgbClr val="007BD3"/>
                    </a:gs>
                    <a:gs pos="100000">
                      <a:srgbClr val="034373"/>
                    </a:gs>
                  </a:gsLst>
                  <a:lin scaled="0"/>
                </a:gradFill>
              </a:rPr>
              <a:t>Name : Dhanush Nandish</a:t>
            </a:r>
            <a:endParaRPr lang="en-IN" altLang="en-US" sz="1500" b="1">
              <a:gradFill>
                <a:gsLst>
                  <a:gs pos="0">
                    <a:srgbClr val="007BD3"/>
                  </a:gs>
                  <a:gs pos="100000">
                    <a:srgbClr val="034373"/>
                  </a:gs>
                </a:gsLst>
                <a:lin scaled="0"/>
              </a:gradFill>
            </a:endParaRPr>
          </a:p>
          <a:p>
            <a:r>
              <a:rPr lang="en-IN" altLang="en-US" sz="1500" b="1">
                <a:gradFill>
                  <a:gsLst>
                    <a:gs pos="0">
                      <a:srgbClr val="007BD3"/>
                    </a:gs>
                    <a:gs pos="100000">
                      <a:srgbClr val="034373"/>
                    </a:gs>
                  </a:gsLst>
                  <a:lin scaled="0"/>
                </a:gradFill>
              </a:rPr>
              <a:t>NUID: 002205433</a:t>
            </a:r>
            <a:endParaRPr lang="en-IN" altLang="en-US" sz="1500" b="1">
              <a:gradFill>
                <a:gsLst>
                  <a:gs pos="0">
                    <a:srgbClr val="007BD3"/>
                  </a:gs>
                  <a:gs pos="100000">
                    <a:srgbClr val="034373"/>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IN" altLang="en-US" sz="2000">
                <a:solidFill>
                  <a:schemeClr val="accent1"/>
                </a:solidFill>
                <a:effectLst>
                  <a:outerShdw blurRad="38100" dist="25400" dir="5400000" algn="ctr" rotWithShape="0">
                    <a:srgbClr val="6E747A">
                      <a:alpha val="43000"/>
                    </a:srgbClr>
                  </a:outerShdw>
                </a:effectLst>
              </a:rPr>
              <a:t>aim- To build a machine learning model using regression algorithms to accuately predict the desired target variable (stock price). </a:t>
            </a:r>
            <a:endParaRPr lang="en-I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b="1">
                <a:solidFill>
                  <a:schemeClr val="accent1"/>
                </a:solidFill>
                <a:effectLst>
                  <a:outerShdw blurRad="38100" dist="25400" dir="5400000" algn="ctr" rotWithShape="0">
                    <a:srgbClr val="6E747A">
                      <a:alpha val="43000"/>
                    </a:srgbClr>
                  </a:outerShdw>
                </a:effectLst>
              </a:rPr>
              <a:t>Methods Utilised</a:t>
            </a:r>
            <a:endParaRPr lang="en-IN" altLang="en-US" sz="2400" b="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algn="just"/>
            <a:r>
              <a:rPr lang="en-IN" altLang="en-US" sz="1600" b="1">
                <a:gradFill>
                  <a:gsLst>
                    <a:gs pos="0">
                      <a:srgbClr val="14CD68"/>
                    </a:gs>
                    <a:gs pos="100000">
                      <a:srgbClr val="0B6E38"/>
                    </a:gs>
                  </a:gsLst>
                  <a:lin scaled="0"/>
                </a:gradFill>
              </a:rPr>
              <a:t>In this project we have used Regression algorithms to  train the machine learning models  for prediction process.</a:t>
            </a:r>
            <a:endParaRPr lang="en-IN" altLang="en-US" sz="1600" b="1">
              <a:gradFill>
                <a:gsLst>
                  <a:gs pos="0">
                    <a:srgbClr val="14CD68"/>
                  </a:gs>
                  <a:gs pos="100000">
                    <a:srgbClr val="0B6E38"/>
                  </a:gs>
                </a:gsLst>
                <a:lin scaled="0"/>
              </a:gradFill>
            </a:endParaRPr>
          </a:p>
          <a:p>
            <a:pPr algn="just"/>
            <a:endParaRPr lang="en-IN" altLang="en-US" sz="1600" b="1">
              <a:gradFill>
                <a:gsLst>
                  <a:gs pos="0">
                    <a:srgbClr val="14CD68"/>
                  </a:gs>
                  <a:gs pos="100000">
                    <a:srgbClr val="0B6E38"/>
                  </a:gs>
                </a:gsLst>
                <a:lin scaled="0"/>
              </a:gradFill>
            </a:endParaRPr>
          </a:p>
          <a:p>
            <a:pPr algn="just"/>
            <a:r>
              <a:rPr lang="en-IN" altLang="en-US" sz="1600" b="1">
                <a:gradFill>
                  <a:gsLst>
                    <a:gs pos="0">
                      <a:srgbClr val="14CD68"/>
                    </a:gs>
                    <a:gs pos="100000">
                      <a:srgbClr val="0B6E38"/>
                    </a:gs>
                  </a:gsLst>
                  <a:lin scaled="0"/>
                </a:gradFill>
              </a:rPr>
              <a:t>The regression algorithms used are Linear Regression and Support Vector Machine Regression algorithm.</a:t>
            </a:r>
            <a:endParaRPr lang="en-IN" altLang="en-US" sz="1600" b="1">
              <a:gradFill>
                <a:gsLst>
                  <a:gs pos="0">
                    <a:srgbClr val="14CD68"/>
                  </a:gs>
                  <a:gs pos="100000">
                    <a:srgbClr val="0B6E38"/>
                  </a:gs>
                </a:gsLst>
                <a:lin scaled="0"/>
              </a:gradFill>
            </a:endParaRPr>
          </a:p>
          <a:p>
            <a:pPr algn="just"/>
            <a:endParaRPr lang="en-IN" altLang="en-US" sz="1600" b="1">
              <a:gradFill>
                <a:gsLst>
                  <a:gs pos="0">
                    <a:srgbClr val="14CD68"/>
                  </a:gs>
                  <a:gs pos="100000">
                    <a:srgbClr val="0B6E38"/>
                  </a:gs>
                </a:gsLst>
                <a:lin scaled="0"/>
              </a:gradFill>
            </a:endParaRPr>
          </a:p>
          <a:p>
            <a:pPr algn="just"/>
            <a:r>
              <a:rPr lang="en-IN" altLang="en-US" sz="1600" b="1">
                <a:gradFill>
                  <a:gsLst>
                    <a:gs pos="0">
                      <a:srgbClr val="14CD68"/>
                    </a:gs>
                    <a:gs pos="100000">
                      <a:srgbClr val="0B6E38"/>
                    </a:gs>
                  </a:gsLst>
                  <a:lin scaled="0"/>
                </a:gradFill>
              </a:rPr>
              <a:t>Using regression algorithms, parameters such as mean absolute error, mean squared error, maximum error, average positive mean square error, and coefficient of determination are computed for evaluation on training and testing data.</a:t>
            </a:r>
            <a:endParaRPr lang="en-IN" altLang="en-US" sz="1600" b="1">
              <a:gradFill>
                <a:gsLst>
                  <a:gs pos="0">
                    <a:srgbClr val="14CD68"/>
                  </a:gs>
                  <a:gs pos="100000">
                    <a:srgbClr val="0B6E38"/>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solidFill>
                  <a:schemeClr val="accent1"/>
                </a:solidFill>
                <a:effectLst>
                  <a:outerShdw blurRad="38100" dist="25400" dir="5400000" algn="ctr" rotWithShape="0">
                    <a:srgbClr val="6E747A">
                      <a:alpha val="43000"/>
                    </a:srgbClr>
                  </a:outerShdw>
                </a:effectLst>
              </a:rPr>
              <a:t>Steps followed</a:t>
            </a:r>
            <a:endParaRPr lang="en-IN" altLang="en-US" sz="2800" b="1">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importing the required libraries for the project .</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Reading the dataset in Python through DataFrame .</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Displaying all the columns present in the dataset to check for the columns to be removed during preprocessing.</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Spliting the dataset into training and testing data.</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Training of the ML model using Linear Regression,and SVM Regression.</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rPr>
                  <a:t>Evaluation on training and testing data using Linear Regression,and SVM Regression by calculating metrics such as coefecient of determination </a:t>
                </a:r>
                <a14:m>
                  <m:oMath xmlns:m="http://schemas.openxmlformats.org/officeDocument/2006/math">
                    <m:sSup>
                      <m:sSupPr>
                        <m:ctrlP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ctrlPr>
                      </m:sSupPr>
                      <m:e>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𝑟</m:t>
                        </m:r>
                      </m:e>
                      <m:sup>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2</m:t>
                        </m:r>
                      </m:sup>
                    </m:sSup>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 </m:t>
                    </m:r>
                  </m:oMath>
                </a14:m>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a:t>, mean absolute error </a:t>
                </a:r>
                <a14:m>
                  <m:oMath xmlns:m="http://schemas.openxmlformats.org/officeDocument/2006/math">
                    <m:sSub>
                      <m:sSubPr>
                        <m:ctrlP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ctrlPr>
                      </m:sSubPr>
                      <m:e>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𝑅</m:t>
                        </m:r>
                      </m:e>
                      <m:sub>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𝑎𝑏𝑠</m:t>
                        </m:r>
                      </m:sub>
                    </m:sSub>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 </m:t>
                    </m:r>
                  </m:oMath>
                </a14:m>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a:t>, mean squared error </a:t>
                </a:r>
                <a14:m>
                  <m:oMath xmlns:m="http://schemas.openxmlformats.org/officeDocument/2006/math">
                    <m:sSub>
                      <m:sSubPr>
                        <m:ctrlP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ctrlPr>
                      </m:sSubPr>
                      <m:e>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𝑅</m:t>
                        </m:r>
                      </m:e>
                      <m:sub>
                        <m:r>
                          <a:rPr lang="en-US" altLang="en-IN" sz="1800" i="1">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m:t>𝑠𝑞</m:t>
                        </m:r>
                      </m:sub>
                    </m:sSub>
                  </m:oMath>
                </a14:m>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a:t> , maximum error.,average positive mean squared error through k cross validation.</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rPr>
                  <a:t>Plotting  residuals vs predicted value graphs to get a better overview of the model performance.</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endParaRPr>
              </a:p>
              <a:p>
                <a:pPr marL="514350" indent="-514350" algn="just">
                  <a:buFont typeface="+mj-lt"/>
                  <a:buAutoNum type="arabicPeriod"/>
                </a:pPr>
                <a:r>
                  <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sym typeface="+mn-ea"/>
                  </a:rPr>
                  <a:t>Comparing the results of both techniques to determine which of the two is working well for predicting the target variable (closing price of the stock).</a:t>
                </a: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endParaRPr>
              </a:p>
              <a:p>
                <a:pPr marL="0" indent="0" algn="just">
                  <a:buFont typeface="+mj-lt"/>
                  <a:buNone/>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latin typeface="Cambria Math" panose="02040503050406030204" charset="0"/>
                  <a:cs typeface="Cambria Math" panose="02040503050406030204" charset="0"/>
                </a:endParaRPr>
              </a:p>
              <a:p>
                <a:pPr marL="514350" indent="-514350" algn="just">
                  <a:buFont typeface="+mj-lt"/>
                  <a:buAutoNum type="arabicPeriod"/>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a:p>
                <a:pPr marL="514350" indent="-514350" algn="just">
                  <a:buFont typeface="+mj-lt"/>
                  <a:buAutoNum type="arabicPeriod"/>
                </a:pPr>
                <a:endParaRPr lang="en-IN" altLang="en-US" sz="1800">
                  <a:gradFill>
                    <a:gsLst>
                      <a:gs pos="0">
                        <a:srgbClr val="012D86"/>
                      </a:gs>
                      <a:gs pos="100000">
                        <a:srgbClr val="0E2557"/>
                      </a:gs>
                    </a:gsLst>
                    <a:lin scaled="0"/>
                  </a:gradFill>
                  <a:effectLst>
                    <a:outerShdw blurRad="38100" dist="38100" dir="2700000" algn="tl">
                      <a:srgbClr val="000000">
                        <a:alpha val="43137"/>
                      </a:srgbClr>
                    </a:outerShdw>
                  </a:effectLst>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15179"/>
                </a:stretch>
              </a:blipFill>
            </p:spPr>
            <p:txBody>
              <a:bodyPr/>
              <a:lstStyle/>
              <a:p>
                <a:r>
                  <a:rPr lang="en-US"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gradFill>
                  <a:gsLst>
                    <a:gs pos="0">
                      <a:srgbClr val="012D86"/>
                    </a:gs>
                    <a:gs pos="100000">
                      <a:srgbClr val="0E2557"/>
                    </a:gs>
                  </a:gsLst>
                  <a:lin scaled="0"/>
                </a:gradFill>
                <a:effectLst>
                  <a:outerShdw blurRad="38100" dist="38100" dir="2700000" algn="tl">
                    <a:srgbClr val="000000">
                      <a:alpha val="43137"/>
                    </a:srgbClr>
                  </a:outerShdw>
                </a:effectLst>
              </a:rPr>
              <a:t>Results</a:t>
            </a:r>
            <a:endParaRPr lang="en-IN" altLang="en-US" sz="2800" b="1">
              <a:gradFill>
                <a:gsLst>
                  <a:gs pos="0">
                    <a:srgbClr val="012D86"/>
                  </a:gs>
                  <a:gs pos="100000">
                    <a:srgbClr val="0E2557"/>
                  </a:gs>
                </a:gsLst>
                <a:lin scaled="0"/>
              </a:gradFill>
              <a:effectLst>
                <a:outerShdw blurRad="38100" dist="38100" dir="2700000" algn="tl">
                  <a:srgbClr val="000000">
                    <a:alpha val="43137"/>
                  </a:srgbClr>
                </a:outerShdw>
              </a:effectLst>
            </a:endParaRPr>
          </a:p>
        </p:txBody>
      </p:sp>
      <p:pic>
        <p:nvPicPr>
          <p:cNvPr id="4" name="Content Placeholder 3"/>
          <p:cNvPicPr>
            <a:picLocks noChangeAspect="1"/>
          </p:cNvPicPr>
          <p:nvPr>
            <p:ph idx="1"/>
          </p:nvPr>
        </p:nvPicPr>
        <p:blipFill>
          <a:blip r:embed="rId1"/>
          <a:stretch>
            <a:fillRect/>
          </a:stretch>
        </p:blipFill>
        <p:spPr>
          <a:xfrm>
            <a:off x="499745" y="909320"/>
            <a:ext cx="8636635" cy="5285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accent1"/>
                </a:solidFill>
                <a:effectLst>
                  <a:outerShdw blurRad="38100" dist="25400" dir="5400000" algn="ctr" rotWithShape="0">
                    <a:srgbClr val="6E747A">
                      <a:alpha val="43000"/>
                    </a:srgbClr>
                  </a:outerShdw>
                </a:effectLst>
              </a:rPr>
              <a:t>Results</a:t>
            </a:r>
            <a:endParaRPr lang="en-IN" altLang="en-US" b="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endParaRPr lang="en-US"/>
          </a:p>
        </p:txBody>
      </p:sp>
      <p:pic>
        <p:nvPicPr>
          <p:cNvPr id="5" name="Content Placeholder 4"/>
          <p:cNvPicPr>
            <a:picLocks noChangeAspect="1"/>
          </p:cNvPicPr>
          <p:nvPr>
            <p:ph sz="half" idx="2"/>
          </p:nvPr>
        </p:nvPicPr>
        <p:blipFill>
          <a:blip r:embed="rId1"/>
          <a:stretch>
            <a:fillRect/>
          </a:stretch>
        </p:blipFill>
        <p:spPr>
          <a:xfrm>
            <a:off x="831850" y="1257935"/>
            <a:ext cx="10146030" cy="3535045"/>
          </a:xfrm>
          <a:prstGeom prst="rect">
            <a:avLst/>
          </a:prstGeom>
        </p:spPr>
      </p:pic>
      <p:sp>
        <p:nvSpPr>
          <p:cNvPr id="4" name="Text Box 3"/>
          <p:cNvSpPr txBox="1"/>
          <p:nvPr/>
        </p:nvSpPr>
        <p:spPr>
          <a:xfrm>
            <a:off x="1421130" y="4986020"/>
            <a:ext cx="7280910" cy="291465"/>
          </a:xfrm>
          <a:prstGeom prst="rect">
            <a:avLst/>
          </a:prstGeom>
          <a:noFill/>
        </p:spPr>
        <p:txBody>
          <a:bodyPr wrap="square" rtlCol="0">
            <a:spAutoFit/>
          </a:bodyPr>
          <a:p>
            <a:r>
              <a:rPr lang="en-IN" altLang="en-US" sz="1300" b="1">
                <a:gradFill>
                  <a:gsLst>
                    <a:gs pos="0">
                      <a:srgbClr val="14CD68"/>
                    </a:gs>
                    <a:gs pos="100000">
                      <a:srgbClr val="0B6E38"/>
                    </a:gs>
                  </a:gsLst>
                  <a:lin scaled="0"/>
                </a:gradFill>
                <a:effectLst>
                  <a:outerShdw blurRad="38100" dist="38100" dir="2700000" algn="tl">
                    <a:srgbClr val="000000">
                      <a:alpha val="43137"/>
                    </a:srgbClr>
                  </a:outerShdw>
                </a:effectLst>
              </a:rPr>
              <a:t>Average positive mean squared error obtained using K cross validation</a:t>
            </a:r>
            <a:endParaRPr lang="en-IN" altLang="en-US" sz="1300" b="1">
              <a:gradFill>
                <a:gsLst>
                  <a:gs pos="0">
                    <a:srgbClr val="14CD68"/>
                  </a:gs>
                  <a:gs pos="100000">
                    <a:srgbClr val="0B6E38"/>
                  </a:gs>
                </a:gsLst>
                <a:lin scaled="0"/>
              </a:gra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sz="2800" b="1">
                <a:solidFill>
                  <a:schemeClr val="accent1"/>
                </a:solidFill>
                <a:effectLst>
                  <a:outerShdw blurRad="38100" dist="25400" dir="5400000" algn="ctr" rotWithShape="0">
                    <a:srgbClr val="6E747A">
                      <a:alpha val="43000"/>
                    </a:srgbClr>
                  </a:outerShdw>
                </a:effectLst>
              </a:rPr>
              <a:t>Results</a:t>
            </a:r>
            <a:endParaRPr lang="en-IN" altLang="en-US" sz="2800" b="1">
              <a:solidFill>
                <a:schemeClr val="accent1"/>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sz="half" idx="1"/>
          </p:nvPr>
        </p:nvPicPr>
        <p:blipFill>
          <a:blip r:embed="rId1"/>
          <a:stretch>
            <a:fillRect/>
          </a:stretch>
        </p:blipFill>
        <p:spPr>
          <a:xfrm>
            <a:off x="862965" y="906780"/>
            <a:ext cx="3848100" cy="2522220"/>
          </a:xfrm>
          <a:prstGeom prst="rect">
            <a:avLst/>
          </a:prstGeom>
        </p:spPr>
      </p:pic>
      <p:sp>
        <p:nvSpPr>
          <p:cNvPr id="5" name="Text Box 4"/>
          <p:cNvSpPr txBox="1"/>
          <p:nvPr/>
        </p:nvSpPr>
        <p:spPr>
          <a:xfrm>
            <a:off x="1073785" y="3562350"/>
            <a:ext cx="9449435" cy="245110"/>
          </a:xfrm>
          <a:prstGeom prst="rect">
            <a:avLst/>
          </a:prstGeom>
          <a:noFill/>
        </p:spPr>
        <p:txBody>
          <a:bodyPr wrap="square" rtlCol="0" anchor="t">
            <a:spAutoFit/>
          </a:bodyPr>
          <a:p>
            <a:r>
              <a:rPr lang="en-US" sz="1000" b="1">
                <a:gradFill>
                  <a:gsLst>
                    <a:gs pos="0">
                      <a:srgbClr val="14CD68"/>
                    </a:gs>
                    <a:gs pos="100000">
                      <a:srgbClr val="0B6E38"/>
                    </a:gs>
                  </a:gsLst>
                  <a:lin scaled="0"/>
                </a:gradFill>
              </a:rPr>
              <a:t>residuals vs predicted data for testing data using linear regression</a:t>
            </a:r>
            <a:r>
              <a:rPr lang="en-IN" altLang="en-US" sz="1000" b="1">
                <a:gradFill>
                  <a:gsLst>
                    <a:gs pos="0">
                      <a:srgbClr val="14CD68"/>
                    </a:gs>
                    <a:gs pos="100000">
                      <a:srgbClr val="0B6E38"/>
                    </a:gs>
                  </a:gsLst>
                  <a:lin scaled="0"/>
                </a:gradFill>
              </a:rPr>
              <a:t>                     </a:t>
            </a:r>
            <a:r>
              <a:rPr lang="en-US" sz="1000" b="1">
                <a:gradFill>
                  <a:gsLst>
                    <a:gs pos="0">
                      <a:srgbClr val="14CD68"/>
                    </a:gs>
                    <a:gs pos="100000">
                      <a:srgbClr val="0B6E38"/>
                    </a:gs>
                  </a:gsLst>
                  <a:lin scaled="0"/>
                </a:gradFill>
                <a:sym typeface="+mn-ea"/>
              </a:rPr>
              <a:t>residuals vs predicted data for t</a:t>
            </a:r>
            <a:r>
              <a:rPr lang="en-IN" altLang="en-US" sz="1000" b="1">
                <a:gradFill>
                  <a:gsLst>
                    <a:gs pos="0">
                      <a:srgbClr val="14CD68"/>
                    </a:gs>
                    <a:gs pos="100000">
                      <a:srgbClr val="0B6E38"/>
                    </a:gs>
                  </a:gsLst>
                  <a:lin scaled="0"/>
                </a:gradFill>
                <a:sym typeface="+mn-ea"/>
              </a:rPr>
              <a:t>raining</a:t>
            </a:r>
            <a:r>
              <a:rPr lang="en-US" sz="1000" b="1">
                <a:gradFill>
                  <a:gsLst>
                    <a:gs pos="0">
                      <a:srgbClr val="14CD68"/>
                    </a:gs>
                    <a:gs pos="100000">
                      <a:srgbClr val="0B6E38"/>
                    </a:gs>
                  </a:gsLst>
                  <a:lin scaled="0"/>
                </a:gradFill>
                <a:sym typeface="+mn-ea"/>
              </a:rPr>
              <a:t> data using linear regression</a:t>
            </a:r>
            <a:r>
              <a:rPr lang="en-IN" altLang="en-US" sz="1000" b="1">
                <a:gradFill>
                  <a:gsLst>
                    <a:gs pos="0">
                      <a:srgbClr val="14CD68"/>
                    </a:gs>
                    <a:gs pos="100000">
                      <a:srgbClr val="0B6E38"/>
                    </a:gs>
                  </a:gsLst>
                  <a:lin scaled="0"/>
                </a:gradFill>
                <a:sym typeface="+mn-ea"/>
              </a:rPr>
              <a:t> </a:t>
            </a:r>
            <a:r>
              <a:rPr lang="en-IN" altLang="en-US" sz="1000" b="1">
                <a:gradFill>
                  <a:gsLst>
                    <a:gs pos="0">
                      <a:srgbClr val="14CD68"/>
                    </a:gs>
                    <a:gs pos="100000">
                      <a:srgbClr val="0B6E38"/>
                    </a:gs>
                  </a:gsLst>
                  <a:lin scaled="0"/>
                </a:gradFill>
              </a:rPr>
              <a:t>     </a:t>
            </a:r>
            <a:endParaRPr lang="en-IN" altLang="en-US" sz="1000" b="1">
              <a:gradFill>
                <a:gsLst>
                  <a:gs pos="0">
                    <a:srgbClr val="14CD68"/>
                  </a:gs>
                  <a:gs pos="100000">
                    <a:srgbClr val="0B6E38"/>
                  </a:gs>
                </a:gsLst>
                <a:lin scaled="0"/>
              </a:gradFill>
            </a:endParaRPr>
          </a:p>
        </p:txBody>
      </p:sp>
      <p:pic>
        <p:nvPicPr>
          <p:cNvPr id="6" name="Content Placeholder 5"/>
          <p:cNvPicPr>
            <a:picLocks noChangeAspect="1"/>
          </p:cNvPicPr>
          <p:nvPr>
            <p:ph sz="half" idx="2"/>
          </p:nvPr>
        </p:nvPicPr>
        <p:blipFill>
          <a:blip r:embed="rId2"/>
          <a:stretch>
            <a:fillRect/>
          </a:stretch>
        </p:blipFill>
        <p:spPr>
          <a:xfrm>
            <a:off x="6148705" y="906780"/>
            <a:ext cx="3947160" cy="2343150"/>
          </a:xfrm>
          <a:prstGeom prst="rect">
            <a:avLst/>
          </a:prstGeom>
        </p:spPr>
      </p:pic>
      <p:pic>
        <p:nvPicPr>
          <p:cNvPr id="8" name="Picture 7"/>
          <p:cNvPicPr>
            <a:picLocks noChangeAspect="1"/>
          </p:cNvPicPr>
          <p:nvPr/>
        </p:nvPicPr>
        <p:blipFill>
          <a:blip r:embed="rId3"/>
          <a:stretch>
            <a:fillRect/>
          </a:stretch>
        </p:blipFill>
        <p:spPr>
          <a:xfrm>
            <a:off x="862965" y="3940810"/>
            <a:ext cx="3855720" cy="2461260"/>
          </a:xfrm>
          <a:prstGeom prst="rect">
            <a:avLst/>
          </a:prstGeom>
        </p:spPr>
      </p:pic>
      <p:sp>
        <p:nvSpPr>
          <p:cNvPr id="9" name="Text Box 8"/>
          <p:cNvSpPr txBox="1"/>
          <p:nvPr/>
        </p:nvSpPr>
        <p:spPr>
          <a:xfrm>
            <a:off x="1073785" y="6535420"/>
            <a:ext cx="9449435" cy="245110"/>
          </a:xfrm>
          <a:prstGeom prst="rect">
            <a:avLst/>
          </a:prstGeom>
          <a:noFill/>
        </p:spPr>
        <p:txBody>
          <a:bodyPr wrap="square" rtlCol="0" anchor="t">
            <a:spAutoFit/>
          </a:bodyPr>
          <a:p>
            <a:r>
              <a:rPr lang="en-US" sz="1000" b="1">
                <a:gradFill>
                  <a:gsLst>
                    <a:gs pos="0">
                      <a:srgbClr val="14CD68"/>
                    </a:gs>
                    <a:gs pos="100000">
                      <a:srgbClr val="0B6E38"/>
                    </a:gs>
                  </a:gsLst>
                  <a:lin scaled="0"/>
                </a:gradFill>
              </a:rPr>
              <a:t>residuals vs predicted data for testing data using </a:t>
            </a:r>
            <a:r>
              <a:rPr lang="en-IN" altLang="en-US" sz="1000" b="1">
                <a:gradFill>
                  <a:gsLst>
                    <a:gs pos="0">
                      <a:srgbClr val="14CD68"/>
                    </a:gs>
                    <a:gs pos="100000">
                      <a:srgbClr val="0B6E38"/>
                    </a:gs>
                  </a:gsLst>
                  <a:lin scaled="0"/>
                </a:gradFill>
              </a:rPr>
              <a:t>svm</a:t>
            </a:r>
            <a:r>
              <a:rPr lang="en-US" sz="1000" b="1">
                <a:gradFill>
                  <a:gsLst>
                    <a:gs pos="0">
                      <a:srgbClr val="14CD68"/>
                    </a:gs>
                    <a:gs pos="100000">
                      <a:srgbClr val="0B6E38"/>
                    </a:gs>
                  </a:gsLst>
                  <a:lin scaled="0"/>
                </a:gradFill>
              </a:rPr>
              <a:t> regression</a:t>
            </a:r>
            <a:r>
              <a:rPr lang="en-IN" altLang="en-US" sz="1000" b="1">
                <a:gradFill>
                  <a:gsLst>
                    <a:gs pos="0">
                      <a:srgbClr val="14CD68"/>
                    </a:gs>
                    <a:gs pos="100000">
                      <a:srgbClr val="0B6E38"/>
                    </a:gs>
                  </a:gsLst>
                  <a:lin scaled="0"/>
                </a:gradFill>
              </a:rPr>
              <a:t>                     </a:t>
            </a:r>
            <a:r>
              <a:rPr lang="en-US" sz="1000" b="1">
                <a:gradFill>
                  <a:gsLst>
                    <a:gs pos="0">
                      <a:srgbClr val="14CD68"/>
                    </a:gs>
                    <a:gs pos="100000">
                      <a:srgbClr val="0B6E38"/>
                    </a:gs>
                  </a:gsLst>
                  <a:lin scaled="0"/>
                </a:gradFill>
                <a:sym typeface="+mn-ea"/>
              </a:rPr>
              <a:t>residuals vs predicted data for t</a:t>
            </a:r>
            <a:r>
              <a:rPr lang="en-IN" altLang="en-US" sz="1000" b="1">
                <a:gradFill>
                  <a:gsLst>
                    <a:gs pos="0">
                      <a:srgbClr val="14CD68"/>
                    </a:gs>
                    <a:gs pos="100000">
                      <a:srgbClr val="0B6E38"/>
                    </a:gs>
                  </a:gsLst>
                  <a:lin scaled="0"/>
                </a:gradFill>
                <a:sym typeface="+mn-ea"/>
              </a:rPr>
              <a:t>raining</a:t>
            </a:r>
            <a:r>
              <a:rPr lang="en-US" sz="1000" b="1">
                <a:gradFill>
                  <a:gsLst>
                    <a:gs pos="0">
                      <a:srgbClr val="14CD68"/>
                    </a:gs>
                    <a:gs pos="100000">
                      <a:srgbClr val="0B6E38"/>
                    </a:gs>
                  </a:gsLst>
                  <a:lin scaled="0"/>
                </a:gradFill>
                <a:sym typeface="+mn-ea"/>
              </a:rPr>
              <a:t> data using </a:t>
            </a:r>
            <a:r>
              <a:rPr lang="en-IN" altLang="en-US" sz="1000" b="1">
                <a:gradFill>
                  <a:gsLst>
                    <a:gs pos="0">
                      <a:srgbClr val="14CD68"/>
                    </a:gs>
                    <a:gs pos="100000">
                      <a:srgbClr val="0B6E38"/>
                    </a:gs>
                  </a:gsLst>
                  <a:lin scaled="0"/>
                </a:gradFill>
                <a:sym typeface="+mn-ea"/>
              </a:rPr>
              <a:t>svm</a:t>
            </a:r>
            <a:r>
              <a:rPr lang="en-US" sz="1000" b="1">
                <a:gradFill>
                  <a:gsLst>
                    <a:gs pos="0">
                      <a:srgbClr val="14CD68"/>
                    </a:gs>
                    <a:gs pos="100000">
                      <a:srgbClr val="0B6E38"/>
                    </a:gs>
                  </a:gsLst>
                  <a:lin scaled="0"/>
                </a:gradFill>
                <a:sym typeface="+mn-ea"/>
              </a:rPr>
              <a:t> regression</a:t>
            </a:r>
            <a:r>
              <a:rPr lang="en-IN" altLang="en-US" sz="1000" b="1">
                <a:gradFill>
                  <a:gsLst>
                    <a:gs pos="0">
                      <a:srgbClr val="14CD68"/>
                    </a:gs>
                    <a:gs pos="100000">
                      <a:srgbClr val="0B6E38"/>
                    </a:gs>
                  </a:gsLst>
                  <a:lin scaled="0"/>
                </a:gradFill>
                <a:sym typeface="+mn-ea"/>
              </a:rPr>
              <a:t> </a:t>
            </a:r>
            <a:r>
              <a:rPr lang="en-IN" altLang="en-US" sz="1000" b="1">
                <a:gradFill>
                  <a:gsLst>
                    <a:gs pos="0">
                      <a:srgbClr val="14CD68"/>
                    </a:gs>
                    <a:gs pos="100000">
                      <a:srgbClr val="0B6E38"/>
                    </a:gs>
                  </a:gsLst>
                  <a:lin scaled="0"/>
                </a:gradFill>
              </a:rPr>
              <a:t>     </a:t>
            </a:r>
            <a:endParaRPr lang="en-IN" altLang="en-US" sz="1000" b="1">
              <a:gradFill>
                <a:gsLst>
                  <a:gs pos="0">
                    <a:srgbClr val="14CD68"/>
                  </a:gs>
                  <a:gs pos="100000">
                    <a:srgbClr val="0B6E38"/>
                  </a:gs>
                </a:gsLst>
                <a:lin scaled="0"/>
              </a:gradFill>
            </a:endParaRPr>
          </a:p>
        </p:txBody>
      </p:sp>
      <p:pic>
        <p:nvPicPr>
          <p:cNvPr id="10" name="Picture 9"/>
          <p:cNvPicPr>
            <a:picLocks noChangeAspect="1"/>
          </p:cNvPicPr>
          <p:nvPr/>
        </p:nvPicPr>
        <p:blipFill>
          <a:blip r:embed="rId4"/>
          <a:stretch>
            <a:fillRect/>
          </a:stretch>
        </p:blipFill>
        <p:spPr>
          <a:xfrm>
            <a:off x="5926455" y="3807460"/>
            <a:ext cx="3863340" cy="2529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solidFill>
                  <a:schemeClr val="accent1"/>
                </a:solidFill>
                <a:effectLst>
                  <a:outerShdw blurRad="38100" dist="25400" dir="5400000" algn="ctr" rotWithShape="0">
                    <a:srgbClr val="6E747A">
                      <a:alpha val="43000"/>
                    </a:srgbClr>
                  </a:outerShdw>
                </a:effectLst>
              </a:rPr>
              <a:t>Conclusion</a:t>
            </a:r>
            <a:endParaRPr lang="en-IN" altLang="en-US" sz="2800" b="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algn="just"/>
            <a:r>
              <a:rPr lang="en-IN" altLang="en-US" sz="1800" b="1">
                <a:solidFill>
                  <a:schemeClr val="accent2">
                    <a:lumMod val="50000"/>
                  </a:schemeClr>
                </a:solidFill>
              </a:rPr>
              <a:t>Linear regression is working well on our model to predict the closing price of the stock compared to SVM regression; this can be stated by not only observing the coefficient of determination but also the errors computed.</a:t>
            </a:r>
            <a:endParaRPr lang="en-IN" altLang="en-US" sz="1800" b="1">
              <a:solidFill>
                <a:schemeClr val="accent2">
                  <a:lumMod val="50000"/>
                </a:schemeClr>
              </a:solidFill>
            </a:endParaRPr>
          </a:p>
          <a:p>
            <a:pPr marL="0" indent="0" algn="just">
              <a:buNone/>
            </a:pPr>
            <a:endParaRPr lang="en-IN" altLang="en-US" sz="1800" b="1">
              <a:solidFill>
                <a:schemeClr val="accent2">
                  <a:lumMod val="50000"/>
                </a:schemeClr>
              </a:solidFill>
            </a:endParaRPr>
          </a:p>
          <a:p>
            <a:pPr algn="just"/>
            <a:r>
              <a:rPr lang="en-IN" altLang="en-US" sz="1800" b="1">
                <a:solidFill>
                  <a:schemeClr val="accent2">
                    <a:lumMod val="50000"/>
                  </a:schemeClr>
                </a:solidFill>
              </a:rPr>
              <a:t>We can also observe the residuals vs. predicted data plot. The residuals for training and testing data are scattered around zero for linear regression.</a:t>
            </a:r>
            <a:endParaRPr lang="en-IN" altLang="en-US" sz="1800" b="1">
              <a:solidFill>
                <a:schemeClr val="accent2">
                  <a:lumMod val="50000"/>
                </a:schemeClr>
              </a:solidFill>
            </a:endParaRPr>
          </a:p>
          <a:p>
            <a:pPr marL="0" indent="0" algn="just">
              <a:buNone/>
            </a:pPr>
            <a:endParaRPr lang="en-IN" altLang="en-US" sz="1800" b="1">
              <a:solidFill>
                <a:schemeClr val="accent2">
                  <a:lumMod val="50000"/>
                </a:schemeClr>
              </a:solidFill>
            </a:endParaRPr>
          </a:p>
          <a:p>
            <a:pPr algn="just"/>
            <a:r>
              <a:rPr lang="en-IN" altLang="en-US" sz="1800" b="1">
                <a:solidFill>
                  <a:schemeClr val="accent2">
                    <a:lumMod val="50000"/>
                  </a:schemeClr>
                </a:solidFill>
              </a:rPr>
              <a:t>Whereas for SVM regression, the residuals are very high and scattered away from zero.</a:t>
            </a:r>
            <a:endParaRPr lang="en-IN" altLang="en-US" sz="1800" b="1">
              <a:solidFill>
                <a:schemeClr val="accent2">
                  <a:lumMod val="50000"/>
                </a:schemeClr>
              </a:solidFill>
            </a:endParaRPr>
          </a:p>
          <a:p>
            <a:pPr marL="0" indent="0" algn="just">
              <a:buNone/>
            </a:pPr>
            <a:endParaRPr lang="en-IN" altLang="en-US" sz="1800" b="1">
              <a:solidFill>
                <a:schemeClr val="accent2">
                  <a:lumMod val="50000"/>
                </a:schemeClr>
              </a:solidFill>
            </a:endParaRPr>
          </a:p>
          <a:p>
            <a:pPr marL="0" indent="0" algn="just">
              <a:buNone/>
            </a:pPr>
            <a:endParaRPr lang="en-IN" altLang="en-US" sz="1800" b="1">
              <a:solidFill>
                <a:schemeClr val="accent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accent1"/>
                </a:solidFill>
                <a:effectLst>
                  <a:outerShdw blurRad="38100" dist="25400" dir="5400000" algn="ctr" rotWithShape="0">
                    <a:srgbClr val="6E747A">
                      <a:alpha val="43000"/>
                    </a:srgbClr>
                  </a:outerShdw>
                </a:effectLst>
              </a:rPr>
              <a:t>References</a:t>
            </a:r>
            <a:endParaRPr lang="en-IN" altLang="en-US" b="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endParaRPr lang="en-IN" altLang="en-US" sz="1800" b="1">
              <a:solidFill>
                <a:schemeClr val="accent2">
                  <a:lumMod val="50000"/>
                </a:schemeClr>
              </a:solidFill>
            </a:endParaRPr>
          </a:p>
          <a:p>
            <a:pPr marL="0" indent="0">
              <a:buNone/>
            </a:pPr>
            <a:r>
              <a:rPr lang="en-IN" altLang="en-US" sz="1800" b="1">
                <a:solidFill>
                  <a:schemeClr val="accent2">
                    <a:lumMod val="50000"/>
                  </a:schemeClr>
                </a:solidFill>
              </a:rPr>
              <a:t>Dataset URL: </a:t>
            </a:r>
            <a:endParaRPr lang="en-IN" altLang="en-US" sz="1800" b="1">
              <a:solidFill>
                <a:schemeClr val="accent2">
                  <a:lumMod val="50000"/>
                </a:schemeClr>
              </a:solidFill>
            </a:endParaRPr>
          </a:p>
          <a:p>
            <a:pPr marL="0" indent="0">
              <a:buNone/>
            </a:pPr>
            <a:r>
              <a:rPr lang="en-IN" altLang="en-US" sz="1800">
                <a:solidFill>
                  <a:schemeClr val="accent2">
                    <a:lumMod val="50000"/>
                  </a:schemeClr>
                </a:solidFill>
              </a:rPr>
              <a:t>https://www.kaggle.com/datasets/nikhilkohli/us-stock-market-data-60-extracted-features/data</a:t>
            </a:r>
            <a:endParaRPr lang="en-IN" altLang="en-US" sz="1800">
              <a:solidFill>
                <a:schemeClr val="accent2">
                  <a:lumMod val="50000"/>
                </a:schemeClr>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2584</Words>
  <Application>WPS Presentation</Application>
  <PresentationFormat>Widescreen</PresentationFormat>
  <Paragraphs>61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Cambria Math</vt:lpstr>
      <vt:lpstr>Microsoft YaHei</vt:lpstr>
      <vt:lpstr>Arial Unicode MS</vt:lpstr>
      <vt:lpstr>Calibri</vt:lpstr>
      <vt:lpstr>Blue Waves</vt:lpstr>
      <vt:lpstr>INFO6105: DATA SCIENCE ENGINEERING METHODS FINAL PROJECT</vt:lpstr>
      <vt:lpstr>PowerPoint 演示文稿</vt:lpstr>
      <vt:lpstr>Methods Utilised</vt:lpstr>
      <vt:lpstr>Steps followed</vt:lpstr>
      <vt:lpstr>Results</vt:lpstr>
      <vt:lpstr>Results</vt:lpstr>
      <vt:lpstr>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INFO6105: DATA SCIENCE ENGINEERING METHODS FINAL PROJECT</dc:title>
  <dc:creator/>
  <cp:lastModifiedBy>User</cp:lastModifiedBy>
  <cp:revision>10</cp:revision>
  <dcterms:created xsi:type="dcterms:W3CDTF">2023-12-04T02:46:00Z</dcterms:created>
  <dcterms:modified xsi:type="dcterms:W3CDTF">2023-12-09T17:28:05Z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8C29424C4ECC44A89DFA87C63543180C_13</vt:lpwstr>
  </property>
  <property fmtid="{D5CDD505-2E9C-101B-9397-08002B2CF9AE}" pid="3" name="KSOProductBuildVer">
    <vt:lpwstr>1033-12.2.0.13359</vt:lpwstr>
  </property>
</Properties>
</file>