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8" r:id="rId2"/>
    <p:sldId id="263" r:id="rId3"/>
    <p:sldId id="271" r:id="rId4"/>
    <p:sldId id="275" r:id="rId5"/>
    <p:sldId id="267" r:id="rId6"/>
    <p:sldId id="270" r:id="rId7"/>
    <p:sldId id="276" r:id="rId8"/>
    <p:sldId id="273" r:id="rId9"/>
    <p:sldId id="264"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63"/>
            <p14:sldId id="271"/>
            <p14:sldId id="275"/>
            <p14:sldId id="267"/>
            <p14:sldId id="270"/>
            <p14:sldId id="276"/>
            <p14:sldId id="273"/>
            <p14:sldId id="264"/>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25-10-2023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25-10-2023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Proj_224783_Team_5</a:t>
            </a:r>
          </a:p>
          <a:p>
            <a:endParaRPr lang="en-IN" sz="2000" dirty="0">
              <a:latin typeface="Bell MT" panose="02020503060305020303" pitchFamily="18" charset="0"/>
            </a:endParaRPr>
          </a:p>
          <a:p>
            <a:r>
              <a:rPr lang="en-IN" sz="2000" b="1" dirty="0">
                <a:latin typeface="Bell MT" panose="02020503060305020303" pitchFamily="18" charset="0"/>
              </a:rPr>
              <a:t>Team members : 1.Dhanush J(113321104016)</a:t>
            </a:r>
          </a:p>
          <a:p>
            <a:r>
              <a:rPr lang="en-IN" sz="2000" b="1" dirty="0">
                <a:latin typeface="Bell MT" panose="02020503060305020303" pitchFamily="18" charset="0"/>
              </a:rPr>
              <a:t>		 2.Devanand C(113321104012)</a:t>
            </a:r>
          </a:p>
          <a:p>
            <a:r>
              <a:rPr lang="en-IN" sz="2000" b="1" dirty="0">
                <a:latin typeface="Bell MT" panose="02020503060305020303" pitchFamily="18" charset="0"/>
              </a:rPr>
              <a:t>		 3.Dhanush D(113321104015)</a:t>
            </a:r>
          </a:p>
          <a:p>
            <a:r>
              <a:rPr lang="en-IN" sz="2000" b="1" dirty="0">
                <a:latin typeface="Bell MT" panose="02020503060305020303" pitchFamily="18" charset="0"/>
              </a:rPr>
              <a:t>		 4.Dasetti Mahesh(113321104011)</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3200" b="1" dirty="0">
                <a:latin typeface="Bell MT" panose="02020503060305020303" pitchFamily="18" charset="0"/>
              </a:rPr>
              <a:t>PROJECT </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Rectangle 3"/>
          <p:cNvSpPr/>
          <p:nvPr/>
        </p:nvSpPr>
        <p:spPr>
          <a:xfrm>
            <a:off x="371059" y="1537253"/>
            <a:ext cx="11025809" cy="3970318"/>
          </a:xfrm>
          <a:prstGeom prst="rect">
            <a:avLst/>
          </a:prstGeom>
        </p:spPr>
        <p:txBody>
          <a:bodyPr wrap="square">
            <a:spAutoFit/>
          </a:bodyPr>
          <a:lstStyle/>
          <a:p>
            <a:pPr algn="just"/>
            <a:r>
              <a:rPr lang="en-US" dirty="0"/>
              <a:t>A Traffic Management System (TMS) is a comprehensive set of integrated technologies, strategies, and practices designed to monitor, control, and optimize the flow of traffic on road networks. Its primary goal is to enhance traffic safety, efficiency, and sustainability. Here's an overview of the key components and functions of a typical Traffic Management System:</a:t>
            </a:r>
          </a:p>
          <a:p>
            <a:pPr algn="just"/>
            <a:r>
              <a:rPr lang="en-US" sz="2400" dirty="0"/>
              <a:t>Traffic Monitoring and Data Collection:</a:t>
            </a:r>
          </a:p>
          <a:p>
            <a:pPr algn="just"/>
            <a:r>
              <a:rPr lang="en-US" dirty="0"/>
              <a:t>Sensors, cameras, and other monitoring devices are deployed across the road network to gather real-time data on traffic conditions, including vehicle counts, speeds, and congestion levels.</a:t>
            </a:r>
          </a:p>
          <a:p>
            <a:pPr algn="just"/>
            <a:r>
              <a:rPr lang="en-US" sz="2400" dirty="0"/>
              <a:t>Data Processing and Analysis:</a:t>
            </a:r>
          </a:p>
          <a:p>
            <a:pPr algn="just"/>
            <a:r>
              <a:rPr lang="en-US" dirty="0"/>
              <a:t>Advanced algorithms process the collected data to identify traffic patterns, forecast trends, and detect anomalies. This analysis helps in making informed decisions about traffic control strategies</a:t>
            </a:r>
          </a:p>
          <a:p>
            <a:pPr algn="just"/>
            <a:r>
              <a:rPr lang="en-US" sz="2400" dirty="0"/>
              <a:t>Traffic Control Center:</a:t>
            </a:r>
            <a:endParaRPr lang="en-US" dirty="0"/>
          </a:p>
          <a:p>
            <a:pPr algn="just"/>
            <a:r>
              <a:rPr lang="en-US" dirty="0"/>
              <a:t>A centralized control center serves as the nerve center of the system. It's staffed by traffic management personnel who oversee the operation, monitor data feeds, and make real-time adjustments to traffic signals and controls.</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a:bodyPr>
          <a:lstStyle/>
          <a:p>
            <a:pPr marL="457200" indent="-457200">
              <a:buNone/>
            </a:pPr>
            <a:r>
              <a:rPr lang="en-US" sz="4000" b="1" dirty="0">
                <a:ea typeface="Calibri"/>
                <a:cs typeface="Calibri"/>
              </a:rPr>
              <a:t>                              Project Requirement</a:t>
            </a:r>
          </a:p>
          <a:p>
            <a:pPr marL="0" indent="0">
              <a:buNone/>
            </a:pPr>
            <a:r>
              <a:rPr lang="en-US" sz="2000" b="1" dirty="0">
                <a:solidFill>
                  <a:schemeClr val="tx1">
                    <a:lumMod val="95000"/>
                    <a:lumOff val="5000"/>
                  </a:schemeClr>
                </a:solidFill>
                <a:latin typeface="Bahnschrift SemiBold"/>
                <a:ea typeface="+mn-lt"/>
                <a:cs typeface="+mn-lt"/>
              </a:rPr>
              <a:t>Sensors and Devices:</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Traffic cameras: High-resolution cameras for monitoring traffic conditions.</a:t>
            </a:r>
            <a:endParaRPr lang="en-US" sz="2000">
              <a:latin typeface="Arial"/>
              <a:cs typeface="Arial"/>
            </a:endParaRPr>
          </a:p>
          <a:p>
            <a:pPr>
              <a:buFont typeface="Arial"/>
              <a:buChar char="•"/>
            </a:pPr>
            <a:r>
              <a:rPr lang="en-US" sz="2000" dirty="0">
                <a:solidFill>
                  <a:srgbClr val="374151"/>
                </a:solidFill>
                <a:latin typeface="Arial"/>
                <a:ea typeface="+mn-lt"/>
                <a:cs typeface="+mn-lt"/>
              </a:rPr>
              <a:t>Vehicle detection sensors: Inductive loop sensors, ultrasonic sensors, or radar sensors to detect the presence of vehicles.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Communication Infrastructure:</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High-speed internet connectivity for data transmission.</a:t>
            </a:r>
            <a:endParaRPr lang="en-US" sz="2000">
              <a:latin typeface="Arial"/>
              <a:cs typeface="Arial"/>
            </a:endParaRPr>
          </a:p>
          <a:p>
            <a:pPr>
              <a:buFont typeface="Arial"/>
              <a:buChar char="•"/>
            </a:pPr>
            <a:r>
              <a:rPr lang="en-US" sz="2000" dirty="0">
                <a:solidFill>
                  <a:srgbClr val="374151"/>
                </a:solidFill>
                <a:latin typeface="Arial"/>
                <a:ea typeface="+mn-lt"/>
                <a:cs typeface="+mn-lt"/>
              </a:rPr>
              <a:t>Mesh network or </a:t>
            </a:r>
            <a:r>
              <a:rPr lang="en-US" sz="2000" err="1">
                <a:solidFill>
                  <a:srgbClr val="374151"/>
                </a:solidFill>
                <a:latin typeface="Arial"/>
                <a:ea typeface="+mn-lt"/>
                <a:cs typeface="+mn-lt"/>
              </a:rPr>
              <a:t>LoRaWAN</a:t>
            </a:r>
            <a:r>
              <a:rPr lang="en-US" sz="2000" dirty="0">
                <a:solidFill>
                  <a:srgbClr val="374151"/>
                </a:solidFill>
                <a:latin typeface="Arial"/>
                <a:ea typeface="+mn-lt"/>
                <a:cs typeface="+mn-lt"/>
              </a:rPr>
              <a:t> for connecting IoT devices over long distances.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Data Storage and Management:</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Cloud-based storage for collecting and analyzing data.</a:t>
            </a:r>
            <a:endParaRPr lang="en-US" sz="2000">
              <a:latin typeface="Arial"/>
              <a:cs typeface="Arial"/>
            </a:endParaRPr>
          </a:p>
          <a:p>
            <a:pPr>
              <a:buFont typeface="Arial"/>
              <a:buChar char="•"/>
            </a:pPr>
            <a:r>
              <a:rPr lang="en-US" sz="2000" dirty="0">
                <a:solidFill>
                  <a:srgbClr val="374151"/>
                </a:solidFill>
                <a:latin typeface="Arial"/>
                <a:ea typeface="+mn-lt"/>
                <a:cs typeface="+mn-lt"/>
              </a:rPr>
              <a:t>Databases to store historical traffic data.</a:t>
            </a:r>
            <a:endParaRPr lang="en-US" sz="2000">
              <a:latin typeface="Arial"/>
              <a:cs typeface="Arial"/>
            </a:endParaRPr>
          </a:p>
          <a:p>
            <a:pPr>
              <a:buFont typeface="Arial"/>
              <a:buChar char="•"/>
            </a:pPr>
            <a:r>
              <a:rPr lang="en-US" sz="2000" dirty="0">
                <a:solidFill>
                  <a:srgbClr val="374151"/>
                </a:solidFill>
                <a:latin typeface="Arial"/>
                <a:ea typeface="+mn-lt"/>
                <a:cs typeface="+mn-lt"/>
              </a:rPr>
              <a:t>Real-time data processing and analytics for traffic insights</a:t>
            </a:r>
            <a:endParaRPr lang="en-US" sz="2000" dirty="0">
              <a:latin typeface="Arial"/>
            </a:endParaRPr>
          </a:p>
          <a:p>
            <a:pPr marL="0" indent="0">
              <a:buNone/>
            </a:pPr>
            <a:endParaRPr lang="en-US" sz="2000" dirty="0">
              <a:solidFill>
                <a:srgbClr val="374151"/>
              </a:solidFill>
              <a:latin typeface="Arial"/>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1155199" y="1029358"/>
            <a:ext cx="10950166" cy="5832617"/>
          </a:xfrm>
        </p:spPr>
        <p:txBody>
          <a:bodyPr vert="horz" lIns="91440" tIns="45720" rIns="91440" bIns="45720" rtlCol="0" anchor="t">
            <a:normAutofit fontScale="62500" lnSpcReduction="20000"/>
          </a:bodyPr>
          <a:lstStyle/>
          <a:p>
            <a:pPr marL="457200" indent="-457200">
              <a:buNone/>
            </a:pPr>
            <a:r>
              <a:rPr lang="en-US" sz="4000" b="1" dirty="0">
                <a:ea typeface="Calibri"/>
                <a:cs typeface="Calibri"/>
              </a:rPr>
              <a:t>                              </a:t>
            </a:r>
          </a:p>
          <a:p>
            <a:pPr>
              <a:buNone/>
            </a:pPr>
            <a:r>
              <a:rPr lang="en-US" sz="3200" dirty="0">
                <a:solidFill>
                  <a:schemeClr val="tx1">
                    <a:lumMod val="95000"/>
                    <a:lumOff val="5000"/>
                  </a:schemeClr>
                </a:solidFill>
                <a:latin typeface="Bahnschrift SemiBold"/>
                <a:ea typeface="+mn-lt"/>
                <a:cs typeface="+mn-lt"/>
              </a:rPr>
              <a:t>Traffic Control and Automation:</a:t>
            </a:r>
            <a:endParaRPr lang="en-US" sz="32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Centralized traffic management system for real-time decision-making.</a:t>
            </a:r>
            <a:endParaRPr lang="en-US" sz="2000">
              <a:latin typeface="Arial 2"/>
            </a:endParaRPr>
          </a:p>
          <a:p>
            <a:pPr>
              <a:buFont typeface="Arial"/>
              <a:buChar char="•"/>
            </a:pPr>
            <a:r>
              <a:rPr lang="en-US" sz="2000" dirty="0">
                <a:solidFill>
                  <a:srgbClr val="374151"/>
                </a:solidFill>
                <a:latin typeface="Arial 2"/>
                <a:ea typeface="+mn-lt"/>
                <a:cs typeface="+mn-lt"/>
              </a:rPr>
              <a:t>Adaptive traffic signal control algorithms for optimizing signal timing.</a:t>
            </a:r>
            <a:endParaRPr lang="en-US" sz="2000">
              <a:latin typeface="Arial 2"/>
            </a:endParaRPr>
          </a:p>
          <a:p>
            <a:pPr>
              <a:buFont typeface="Arial"/>
              <a:buChar char="•"/>
            </a:pPr>
            <a:r>
              <a:rPr lang="en-US" sz="2000" dirty="0">
                <a:solidFill>
                  <a:srgbClr val="374151"/>
                </a:solidFill>
                <a:latin typeface="Arial 2"/>
                <a:ea typeface="+mn-lt"/>
                <a:cs typeface="+mn-lt"/>
              </a:rPr>
              <a:t>Traffic prediction models to anticipate congestion and reroute traffic.</a:t>
            </a:r>
            <a:endParaRPr lang="en-US" sz="2000" dirty="0">
              <a:latin typeface="Arial 2"/>
            </a:endParaRPr>
          </a:p>
          <a:p>
            <a:pPr>
              <a:buNone/>
            </a:pPr>
            <a:r>
              <a:rPr lang="en-US" sz="3200" b="1" dirty="0">
                <a:solidFill>
                  <a:schemeClr val="tx1">
                    <a:lumMod val="95000"/>
                    <a:lumOff val="5000"/>
                  </a:schemeClr>
                </a:solidFill>
                <a:latin typeface="Bahnschrift SemiBold"/>
                <a:ea typeface="+mn-lt"/>
                <a:cs typeface="+mn-lt"/>
              </a:rPr>
              <a:t>User Interface:</a:t>
            </a:r>
            <a:endParaRPr lang="en-US" sz="320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Web or mobile applications for traffic management personnel.</a:t>
            </a:r>
            <a:endParaRPr lang="en-US" sz="2000">
              <a:latin typeface="Arial 2"/>
            </a:endParaRPr>
          </a:p>
          <a:p>
            <a:pPr>
              <a:buFont typeface="Arial"/>
              <a:buChar char="•"/>
            </a:pPr>
            <a:r>
              <a:rPr lang="en-US" sz="2000" dirty="0">
                <a:solidFill>
                  <a:srgbClr val="374151"/>
                </a:solidFill>
                <a:latin typeface="Arial 2"/>
                <a:ea typeface="+mn-lt"/>
                <a:cs typeface="+mn-lt"/>
              </a:rPr>
              <a:t>Public-facing applications for commuters to access real-time traffic information.</a:t>
            </a:r>
            <a:endParaRPr lang="en-US" sz="2000">
              <a:latin typeface="Arial 2"/>
            </a:endParaRPr>
          </a:p>
          <a:p>
            <a:pPr>
              <a:buFont typeface="Arial"/>
              <a:buChar char="•"/>
            </a:pPr>
            <a:r>
              <a:rPr lang="en-US" sz="2000" dirty="0">
                <a:solidFill>
                  <a:srgbClr val="374151"/>
                </a:solidFill>
                <a:latin typeface="Arial 2"/>
                <a:ea typeface="+mn-lt"/>
                <a:cs typeface="+mn-lt"/>
              </a:rPr>
              <a:t>User-friendly dashboards with maps and traffic data</a:t>
            </a:r>
            <a:endParaRPr lang="en-US" sz="2000" dirty="0">
              <a:solidFill>
                <a:srgbClr val="374151"/>
              </a:solidFill>
              <a:latin typeface="Arial 2"/>
              <a:ea typeface="Calibri"/>
              <a:cs typeface="Calibri"/>
            </a:endParaRPr>
          </a:p>
          <a:p>
            <a:pPr marL="0" indent="0">
              <a:buNone/>
            </a:pPr>
            <a:r>
              <a:rPr lang="en-US" sz="3200" b="1" dirty="0">
                <a:solidFill>
                  <a:schemeClr val="tx1">
                    <a:lumMod val="95000"/>
                    <a:lumOff val="5000"/>
                  </a:schemeClr>
                </a:solidFill>
                <a:latin typeface="Bahnschrift SemiBold"/>
                <a:ea typeface="+mn-lt"/>
                <a:cs typeface="+mn-lt"/>
              </a:rPr>
              <a:t>Security and Privacy:</a:t>
            </a:r>
            <a:endParaRPr lang="en-US" sz="3200" dirty="0">
              <a:solidFill>
                <a:schemeClr val="tx1">
                  <a:lumMod val="95000"/>
                  <a:lumOff val="5000"/>
                </a:schemeClr>
              </a:solidFill>
              <a:latin typeface="Arial"/>
              <a:ea typeface="Calibri"/>
              <a:cs typeface="Arial"/>
            </a:endParaRPr>
          </a:p>
          <a:p>
            <a:pPr>
              <a:buFont typeface="Arial"/>
              <a:buChar char="•"/>
            </a:pPr>
            <a:r>
              <a:rPr lang="en-US" sz="2000" dirty="0">
                <a:solidFill>
                  <a:srgbClr val="374151"/>
                </a:solidFill>
                <a:latin typeface="Arial 2"/>
                <a:ea typeface="+mn-lt"/>
                <a:cs typeface="+mn-lt"/>
              </a:rPr>
              <a:t>Implement robust security measures to protect data and devices from cyber threats.</a:t>
            </a:r>
            <a:endParaRPr lang="en-US" sz="2000">
              <a:latin typeface="Arial 2"/>
            </a:endParaRPr>
          </a:p>
          <a:p>
            <a:pPr>
              <a:buFont typeface="Arial"/>
              <a:buChar char="•"/>
            </a:pPr>
            <a:r>
              <a:rPr lang="en-US" sz="2000" dirty="0">
                <a:solidFill>
                  <a:srgbClr val="374151"/>
                </a:solidFill>
                <a:latin typeface="Arial 2"/>
                <a:ea typeface="+mn-lt"/>
                <a:cs typeface="+mn-lt"/>
              </a:rPr>
              <a:t>Ensure compliance with privacy regulations when collecting and using data.</a:t>
            </a:r>
            <a:endParaRPr lang="en-US" sz="2000" dirty="0">
              <a:latin typeface="Arial 2"/>
            </a:endParaRPr>
          </a:p>
          <a:p>
            <a:pPr>
              <a:buFont typeface="Arial"/>
              <a:buChar char="•"/>
            </a:pPr>
            <a:endParaRPr lang="en-US">
              <a:solidFill>
                <a:srgbClr val="000000"/>
              </a:solidFill>
              <a:latin typeface="Calibri"/>
              <a:ea typeface="Calibri"/>
              <a:cs typeface="Calibri"/>
            </a:endParaRPr>
          </a:p>
          <a:p>
            <a:pPr marL="0" indent="0">
              <a:buNone/>
            </a:pPr>
            <a:br>
              <a:rPr lang="en-US" dirty="0"/>
            </a:br>
            <a:endParaRPr lang="en-US" dirty="0">
              <a:ea typeface="Calibri"/>
              <a:cs typeface="Calibri"/>
            </a:endParaRPr>
          </a:p>
          <a:p>
            <a:pPr marL="0" indent="0">
              <a:buNone/>
            </a:pPr>
            <a:endParaRPr lang="en-US" sz="2000" b="1" dirty="0">
              <a:solidFill>
                <a:srgbClr val="0D0D0D"/>
              </a:solidFill>
              <a:latin typeface="Bahnschrift SemiBold"/>
              <a:ea typeface="Calibri"/>
              <a:cs typeface="Calibri"/>
            </a:endParaRPr>
          </a:p>
          <a:p>
            <a:pPr marL="0" indent="0">
              <a:buNone/>
            </a:pPr>
            <a:endParaRPr lang="en-US" sz="2000" dirty="0">
              <a:solidFill>
                <a:srgbClr val="374151"/>
              </a:solidFill>
              <a:latin typeface="Arial"/>
              <a:ea typeface="Calibri"/>
              <a:cs typeface="Calibri"/>
            </a:endParaRPr>
          </a:p>
          <a:p>
            <a:pPr>
              <a:buFont typeface="Arial"/>
              <a:buChar char="•"/>
            </a:pPr>
            <a:endParaRPr lang="en-US">
              <a:ea typeface="Calibri"/>
              <a:cs typeface="Calibri"/>
            </a:endParaRPr>
          </a:p>
          <a:p>
            <a:pPr marL="0" indent="0">
              <a:buNone/>
            </a:pPr>
            <a:br>
              <a:rPr lang="en-US" dirty="0"/>
            </a:br>
            <a:endParaRPr lang="en-US" dirty="0">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6801862"/>
          </a:xfrm>
          <a:prstGeom prst="rect">
            <a:avLst/>
          </a:prstGeom>
          <a:noFill/>
        </p:spPr>
        <p:txBody>
          <a:bodyPr wrap="square">
            <a:spAutoFit/>
          </a:bodyPr>
          <a:lstStyle/>
          <a:p>
            <a:r>
              <a:rPr lang="en-US" sz="2800" b="1"/>
              <a:t>Code Implementation </a:t>
            </a:r>
            <a:endParaRPr lang="en-IN" sz="2800" b="1" dirty="0"/>
          </a:p>
          <a:p>
            <a:endParaRPr lang="en-IN" sz="1600"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p:txBody>
      </p:sp>
      <p:sp>
        <p:nvSpPr>
          <p:cNvPr id="5" name="Rectangle 4"/>
          <p:cNvSpPr/>
          <p:nvPr/>
        </p:nvSpPr>
        <p:spPr>
          <a:xfrm>
            <a:off x="469768" y="772307"/>
            <a:ext cx="8503921" cy="5632311"/>
          </a:xfrm>
          <a:prstGeom prst="rect">
            <a:avLst/>
          </a:prstGeom>
        </p:spPr>
        <p:txBody>
          <a:bodyPr wrap="square">
            <a:spAutoFit/>
          </a:bodyPr>
          <a:lstStyle/>
          <a:p>
            <a:r>
              <a:rPr lang="en-US" dirty="0"/>
              <a:t>import random</a:t>
            </a:r>
          </a:p>
          <a:p>
            <a:r>
              <a:rPr lang="en-US" dirty="0"/>
              <a:t>import time</a:t>
            </a:r>
          </a:p>
          <a:p>
            <a:endParaRPr lang="en-US" dirty="0"/>
          </a:p>
          <a:p>
            <a:r>
              <a:rPr lang="en-US" dirty="0"/>
              <a:t>def </a:t>
            </a:r>
            <a:r>
              <a:rPr lang="en-US" dirty="0" err="1"/>
              <a:t>generate_traffic_data</a:t>
            </a:r>
            <a:r>
              <a:rPr lang="en-US" dirty="0"/>
              <a:t>():</a:t>
            </a:r>
          </a:p>
          <a:p>
            <a:r>
              <a:rPr lang="en-US" dirty="0"/>
              <a:t>	return {</a:t>
            </a:r>
          </a:p>
          <a:p>
            <a:r>
              <a:rPr lang="en-US" dirty="0"/>
              <a:t>	"location": "Intersection A",</a:t>
            </a:r>
          </a:p>
          <a:p>
            <a:r>
              <a:rPr lang="en-US" dirty="0"/>
              <a:t>	"</a:t>
            </a:r>
            <a:r>
              <a:rPr lang="en-US" dirty="0" err="1"/>
              <a:t>traffic_flow</a:t>
            </a:r>
            <a:r>
              <a:rPr lang="en-US" dirty="0"/>
              <a:t>": </a:t>
            </a:r>
            <a:r>
              <a:rPr lang="en-US" dirty="0" err="1"/>
              <a:t>random.randint</a:t>
            </a:r>
            <a:r>
              <a:rPr lang="en-US" dirty="0"/>
              <a:t>(0, 100),</a:t>
            </a:r>
          </a:p>
          <a:p>
            <a:r>
              <a:rPr lang="en-US" dirty="0"/>
              <a:t>	"weather": "Clear",</a:t>
            </a:r>
          </a:p>
          <a:p>
            <a:r>
              <a:rPr lang="en-US" dirty="0"/>
              <a:t>	}</a:t>
            </a:r>
          </a:p>
          <a:p>
            <a:endParaRPr lang="en-US" dirty="0"/>
          </a:p>
          <a:p>
            <a:r>
              <a:rPr lang="en-US" dirty="0"/>
              <a:t>def </a:t>
            </a:r>
            <a:r>
              <a:rPr lang="en-US" dirty="0" err="1"/>
              <a:t>control_traffic_lights</a:t>
            </a:r>
            <a:r>
              <a:rPr lang="en-US" dirty="0"/>
              <a:t>(data):</a:t>
            </a:r>
          </a:p>
          <a:p>
            <a:r>
              <a:rPr lang="en-US" dirty="0"/>
              <a:t> 	if data["</a:t>
            </a:r>
            <a:r>
              <a:rPr lang="en-US" dirty="0" err="1"/>
              <a:t>traffic_flow</a:t>
            </a:r>
            <a:r>
              <a:rPr lang="en-US" dirty="0"/>
              <a:t>"] &gt; 50:        </a:t>
            </a:r>
          </a:p>
          <a:p>
            <a:r>
              <a:rPr lang="en-US" dirty="0"/>
              <a:t>	print("High traffic flow. Adjusting traffic lights for green signal.")</a:t>
            </a:r>
          </a:p>
          <a:p>
            <a:endParaRPr lang="en-US" dirty="0"/>
          </a:p>
          <a:p>
            <a:r>
              <a:rPr lang="en-US" dirty="0"/>
              <a:t>while True:    </a:t>
            </a:r>
          </a:p>
          <a:p>
            <a:r>
              <a:rPr lang="en-US" dirty="0"/>
              <a:t>	</a:t>
            </a:r>
            <a:r>
              <a:rPr lang="en-US" dirty="0" err="1"/>
              <a:t>traffic_data</a:t>
            </a:r>
            <a:r>
              <a:rPr lang="en-US" dirty="0"/>
              <a:t> = </a:t>
            </a:r>
            <a:r>
              <a:rPr lang="en-US" dirty="0" err="1"/>
              <a:t>generate_traffic_data</a:t>
            </a:r>
            <a:r>
              <a:rPr lang="en-US" dirty="0"/>
              <a:t>()    </a:t>
            </a:r>
          </a:p>
          <a:p>
            <a:r>
              <a:rPr lang="en-US" dirty="0"/>
              <a:t>	print("Traffic Data:", </a:t>
            </a:r>
            <a:r>
              <a:rPr lang="en-US" dirty="0" err="1"/>
              <a:t>traffic_data</a:t>
            </a:r>
            <a:r>
              <a:rPr lang="en-US" dirty="0"/>
              <a:t>)        </a:t>
            </a:r>
          </a:p>
          <a:p>
            <a:r>
              <a:rPr lang="en-US" dirty="0"/>
              <a:t>	</a:t>
            </a:r>
            <a:r>
              <a:rPr lang="en-US" dirty="0" err="1"/>
              <a:t>control_traffic_lights</a:t>
            </a:r>
            <a:r>
              <a:rPr lang="en-US" dirty="0"/>
              <a:t>(</a:t>
            </a:r>
            <a:r>
              <a:rPr lang="en-US" dirty="0" err="1"/>
              <a:t>traffic_data</a:t>
            </a:r>
            <a:r>
              <a:rPr lang="en-US" dirty="0"/>
              <a:t>)     </a:t>
            </a:r>
          </a:p>
          <a:p>
            <a:r>
              <a:rPr lang="en-US" dirty="0"/>
              <a:t>   </a:t>
            </a:r>
          </a:p>
          <a:p>
            <a:r>
              <a:rPr lang="en-US" dirty="0" err="1"/>
              <a:t>time.sleep</a:t>
            </a:r>
            <a:r>
              <a:rPr lang="en-US" dirty="0"/>
              <a:t>(5)</a:t>
            </a:r>
          </a:p>
        </p:txBody>
      </p:sp>
    </p:spTree>
    <p:extLst>
      <p:ext uri="{BB962C8B-B14F-4D97-AF65-F5344CB8AC3E}">
        <p14:creationId xmlns:p14="http://schemas.microsoft.com/office/powerpoint/2010/main" val="422938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9270"/>
            <a:ext cx="10515600" cy="391884"/>
          </a:xfrm>
        </p:spPr>
        <p:txBody>
          <a:bodyPr>
            <a:noAutofit/>
          </a:bodyPr>
          <a:lstStyle/>
          <a:p>
            <a:r>
              <a:rPr lang="en-US" sz="4000" b="1" dirty="0"/>
              <a:t>Code explanation</a:t>
            </a:r>
          </a:p>
        </p:txBody>
      </p:sp>
      <p:sp>
        <p:nvSpPr>
          <p:cNvPr id="3" name="Text Placeholder 2"/>
          <p:cNvSpPr>
            <a:spLocks noGrp="1"/>
          </p:cNvSpPr>
          <p:nvPr>
            <p:ph type="body" idx="1"/>
          </p:nvPr>
        </p:nvSpPr>
        <p:spPr>
          <a:xfrm>
            <a:off x="182880" y="1423851"/>
            <a:ext cx="11425827" cy="4626612"/>
          </a:xfrm>
        </p:spPr>
        <p:txBody>
          <a:bodyPr>
            <a:normAutofit fontScale="70000" lnSpcReduction="20000"/>
          </a:bodyPr>
          <a:lstStyle/>
          <a:p>
            <a:r>
              <a:rPr lang="en-US" sz="3600" dirty="0">
                <a:solidFill>
                  <a:schemeClr val="tx1"/>
                </a:solidFill>
              </a:rPr>
              <a:t>Creating a complete traffic management system is a complex task that involves various components such as sensors, databases, user interfaces, and possibly hardware integration. Below, I'll provide a basic Python code outline for a simple traffic light simulation. Keep in mind that this is a simplified example and doesn't cover all aspects of a real-world traffic management system.</a:t>
            </a:r>
          </a:p>
          <a:p>
            <a:r>
              <a:rPr lang="en-US" sz="3600" dirty="0">
                <a:solidFill>
                  <a:schemeClr val="tx1"/>
                </a:solidFill>
              </a:rPr>
              <a:t>Keep in mind that this is a basic simulation and does not interact with any physical hardware or real-world data. For a complete traffic management system, you would need to incorporate things like sensors, actuators, databases, user interfaces, and potentially even machine learning algorithms for more advanced traffic management.</a:t>
            </a:r>
          </a:p>
          <a:p>
            <a:r>
              <a:rPr lang="en-US" sz="3600" dirty="0">
                <a:solidFill>
                  <a:schemeClr val="tx1"/>
                </a:solidFill>
              </a:rPr>
              <a:t>If you are working on a larger project, consider breaking it down into smaller, manageable parts, and start by implementing each component one by one. Additionally, you may want to look into libraries like Flask or </a:t>
            </a:r>
            <a:r>
              <a:rPr lang="en-US" sz="3600" dirty="0" err="1">
                <a:solidFill>
                  <a:schemeClr val="tx1"/>
                </a:solidFill>
              </a:rPr>
              <a:t>Django</a:t>
            </a:r>
            <a:r>
              <a:rPr lang="en-US" sz="3600" dirty="0">
                <a:solidFill>
                  <a:schemeClr val="tx1"/>
                </a:solidFill>
              </a:rPr>
              <a:t> for building web interfaces, and consider using external libraries for interfacing with hardware components if necessary.</a:t>
            </a:r>
          </a:p>
          <a:p>
            <a:br>
              <a:rPr lang="en-US" dirty="0"/>
            </a:br>
            <a:endParaRPr lang="en-US" dirty="0"/>
          </a:p>
        </p:txBody>
      </p:sp>
    </p:spTree>
    <p:extLst>
      <p:ext uri="{BB962C8B-B14F-4D97-AF65-F5344CB8AC3E}">
        <p14:creationId xmlns:p14="http://schemas.microsoft.com/office/powerpoint/2010/main" val="223634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6A5A-D25A-7A49-84DB-8909C3FAACD5}"/>
              </a:ext>
            </a:extLst>
          </p:cNvPr>
          <p:cNvSpPr>
            <a:spLocks noGrp="1"/>
          </p:cNvSpPr>
          <p:nvPr>
            <p:ph type="title"/>
          </p:nvPr>
        </p:nvSpPr>
        <p:spPr/>
        <p:txBody>
          <a:bodyPr>
            <a:noAutofit/>
          </a:bodyPr>
          <a:lstStyle/>
          <a:p>
            <a:r>
              <a:rPr lang="en-US" sz="4800">
                <a:latin typeface="+mn-lt"/>
                <a:ea typeface="Abadi" panose="02000000000000000000" pitchFamily="2" charset="0"/>
              </a:rPr>
              <a:t>RASPBERRY</a:t>
            </a:r>
            <a:r>
              <a:rPr lang="en-US" sz="4800" b="1">
                <a:latin typeface="+mn-lt"/>
                <a:ea typeface="Abadi" panose="02000000000000000000" pitchFamily="2" charset="0"/>
              </a:rPr>
              <a:t> </a:t>
            </a:r>
            <a:r>
              <a:rPr lang="en-US" sz="4800">
                <a:latin typeface="+mn-lt"/>
                <a:ea typeface="Abadi" panose="02000000000000000000" pitchFamily="2" charset="0"/>
              </a:rPr>
              <a:t>PI</a:t>
            </a:r>
            <a:r>
              <a:rPr lang="en-US" sz="4800" b="1">
                <a:latin typeface="+mn-lt"/>
                <a:ea typeface="Abadi" panose="02000000000000000000" pitchFamily="2" charset="0"/>
              </a:rPr>
              <a:t> </a:t>
            </a:r>
            <a:r>
              <a:rPr lang="en-US" sz="4800">
                <a:latin typeface="+mn-lt"/>
                <a:ea typeface="Abadi" panose="02000000000000000000" pitchFamily="2" charset="0"/>
              </a:rPr>
              <a:t>INTEGRATION</a:t>
            </a:r>
            <a:br>
              <a:rPr lang="en-US" sz="4800" b="1">
                <a:latin typeface="+mn-lt"/>
                <a:ea typeface="Abadi" panose="02000000000000000000" pitchFamily="2" charset="0"/>
              </a:rPr>
            </a:br>
            <a:endParaRPr lang="en-US" sz="4800" b="1">
              <a:latin typeface="+mn-lt"/>
              <a:ea typeface="Abadi" panose="02000000000000000000" pitchFamily="2" charset="0"/>
            </a:endParaRPr>
          </a:p>
        </p:txBody>
      </p:sp>
      <p:pic>
        <p:nvPicPr>
          <p:cNvPr id="4" name="Picture 4">
            <a:extLst>
              <a:ext uri="{FF2B5EF4-FFF2-40B4-BE49-F238E27FC236}">
                <a16:creationId xmlns:a16="http://schemas.microsoft.com/office/drawing/2014/main" id="{C138E63F-6EF6-344D-A3FB-0BDA9BB6B1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072" y="1690688"/>
            <a:ext cx="8980857" cy="4351338"/>
          </a:xfrm>
        </p:spPr>
      </p:pic>
    </p:spTree>
    <p:extLst>
      <p:ext uri="{BB962C8B-B14F-4D97-AF65-F5344CB8AC3E}">
        <p14:creationId xmlns:p14="http://schemas.microsoft.com/office/powerpoint/2010/main" val="92647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ircuit design Copy of iot traffic management system _ Tinkercad - Google Chrome 23-10-2023 18_39_01">
            <a:hlinkClick r:id="" action="ppaction://media"/>
            <a:extLst>
              <a:ext uri="{FF2B5EF4-FFF2-40B4-BE49-F238E27FC236}">
                <a16:creationId xmlns:a16="http://schemas.microsoft.com/office/drawing/2014/main" id="{7DC997F4-483C-D338-7FAF-B1453853F74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74785" y="616549"/>
            <a:ext cx="10069901" cy="5610524"/>
          </a:xfrm>
          <a:prstGeom prst="rect">
            <a:avLst/>
          </a:prstGeom>
        </p:spPr>
      </p:pic>
    </p:spTree>
    <p:extLst>
      <p:ext uri="{BB962C8B-B14F-4D97-AF65-F5344CB8AC3E}">
        <p14:creationId xmlns:p14="http://schemas.microsoft.com/office/powerpoint/2010/main" val="127409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732</Words>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vt:lpstr>
      <vt:lpstr> </vt:lpstr>
      <vt:lpstr> </vt:lpstr>
      <vt:lpstr>PowerPoint Presentation</vt:lpstr>
      <vt:lpstr>Code explanation</vt:lpstr>
      <vt:lpstr>RASPBERRY PI INTEGRATION </vt:lpstr>
      <vt:lpstr>PowerPoint Presentation</vt:lpstr>
      <vt:lpstr>CONCLUSION</vt:lpstr>
      <vt:lpstr>PowerPoint Presentation</vt:lpstr>
    </vt:vector>
  </TitlesOfParts>
  <Company/>
  <LinksUpToDate>false</LinksUpToDate>
  <SharedDoc>false</SharedDoc>
  <HyperlinksChanged>false</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217</cp:revision>
  <dcterms:created xsi:type="dcterms:W3CDTF">2023-09-29T07:14:55Z</dcterms:created>
  <dcterms:modified xsi:type="dcterms:W3CDTF">2023-10-25T17:10:55Z</dcterms:modified>
</cp:coreProperties>
</file>