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12192000" cy="6858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91" d="100"/>
          <a:sy n="91" d="100"/>
        </p:scale>
        <p:origin x="528" y="8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701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4811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2835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60464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0695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58909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21573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69048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61108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6053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83906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1089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5297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5478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8117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822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Tree>
    <p:extLst>
      <p:ext uri="{BB962C8B-B14F-4D97-AF65-F5344CB8AC3E}">
        <p14:creationId xmlns:p14="http://schemas.microsoft.com/office/powerpoint/2010/main" val="400230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9986990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95400" y="2556335"/>
            <a:ext cx="86106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S.DHANUSH KUMAR</a:t>
            </a:r>
          </a:p>
          <a:p>
            <a:r>
              <a:rPr lang="en-US" sz="2400" dirty="0">
                <a:latin typeface="Times New Roman" panose="02020603050405020304" pitchFamily="18" charset="0"/>
                <a:cs typeface="Times New Roman" panose="02020603050405020304" pitchFamily="18" charset="0"/>
              </a:rPr>
              <a:t>REGISTER NO: 312200148</a:t>
            </a:r>
          </a:p>
          <a:p>
            <a:r>
              <a:rPr lang="en-US" sz="2400" dirty="0">
                <a:latin typeface="Times New Roman" panose="02020603050405020304" pitchFamily="18" charset="0"/>
                <a:cs typeface="Times New Roman" panose="02020603050405020304" pitchFamily="18" charset="0"/>
              </a:rPr>
              <a:t>DEPARTMENT: COMMERCE</a:t>
            </a:r>
          </a:p>
          <a:p>
            <a:r>
              <a:rPr lang="en-US" sz="2400" dirty="0">
                <a:latin typeface="Times New Roman" panose="02020603050405020304" pitchFamily="18" charset="0"/>
                <a:cs typeface="Times New Roman" panose="02020603050405020304" pitchFamily="18" charset="0"/>
              </a:rPr>
              <a:t>COLLEGE : S.I.V.E.T. COLLEGE </a:t>
            </a:r>
          </a:p>
          <a:p>
            <a:r>
              <a:rPr lang="en-US" sz="2400" dirty="0">
                <a:latin typeface="Times New Roman" panose="02020603050405020304" pitchFamily="18" charset="0"/>
                <a:cs typeface="Times New Roman" panose="02020603050405020304" pitchFamily="18" charset="0"/>
              </a:rPr>
              <a:t>NM ID: 605DE0466765CE581E047D11B5CC4F2C</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159873"/>
            <a:ext cx="8534018" cy="138499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Performance level</a:t>
            </a:r>
          </a:p>
          <a:p>
            <a:r>
              <a:rPr lang="en-US" sz="2800" b="1" dirty="0">
                <a:latin typeface="Times New Roman" panose="02020603050405020304" pitchFamily="18" charset="0"/>
                <a:cs typeface="Times New Roman" panose="02020603050405020304" pitchFamily="18" charset="0"/>
              </a:rPr>
              <a:t>IFS (Z8-5”VERY HIGH”28-4,”HIGH”,28&gt;3,”MED”,TRUE,”LOW”)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7"/>
            <a:ext cx="41370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C9B943D-20E5-4E7B-9508-2BEDE0944F20}"/>
              </a:ext>
            </a:extLst>
          </p:cNvPr>
          <p:cNvSpPr txBox="1"/>
          <p:nvPr/>
        </p:nvSpPr>
        <p:spPr>
          <a:xfrm>
            <a:off x="304800" y="1219200"/>
            <a:ext cx="10668000" cy="261610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Use PivotTables for Advanced Analysis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PivotTables can dynamically summarize and analyze your data:</a:t>
            </a:r>
          </a:p>
          <a:p>
            <a:r>
              <a:rPr lang="en-US" b="1" dirty="0">
                <a:latin typeface="Times New Roman" panose="02020603050405020304" pitchFamily="18" charset="0"/>
                <a:cs typeface="Times New Roman" panose="02020603050405020304" pitchFamily="18" charset="0"/>
              </a:rPr>
              <a:t>     Select Your Data Range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Go to 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Configure 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Rows</a:t>
            </a:r>
            <a:r>
              <a:rPr lang="en-US" dirty="0">
                <a:latin typeface="Times New Roman" panose="02020603050405020304" pitchFamily="18" charset="0"/>
                <a:cs typeface="Times New Roman" panose="02020603050405020304" pitchFamily="18" charset="0"/>
              </a:rPr>
              <a:t>: Project Name or Department.</a:t>
            </a:r>
          </a:p>
          <a:p>
            <a:r>
              <a:rPr lang="en-US" b="1" dirty="0">
                <a:latin typeface="Times New Roman" panose="02020603050405020304" pitchFamily="18" charset="0"/>
                <a:cs typeface="Times New Roman" panose="02020603050405020304" pitchFamily="18" charset="0"/>
              </a:rPr>
              <a:t>     Columns</a:t>
            </a:r>
            <a:r>
              <a:rPr lang="en-US" dirty="0">
                <a:latin typeface="Times New Roman" panose="02020603050405020304" pitchFamily="18" charset="0"/>
                <a:cs typeface="Times New Roman" panose="02020603050405020304" pitchFamily="18" charset="0"/>
              </a:rPr>
              <a:t>: Performance Metrics.</a:t>
            </a:r>
          </a:p>
          <a:p>
            <a:r>
              <a:rPr lang="en-US" b="1" dirty="0">
                <a:latin typeface="Times New Roman" panose="02020603050405020304" pitchFamily="18" charset="0"/>
                <a:cs typeface="Times New Roman" panose="02020603050405020304" pitchFamily="18" charset="0"/>
              </a:rPr>
              <a:t>     Values</a:t>
            </a:r>
            <a:r>
              <a:rPr lang="en-US" dirty="0">
                <a:latin typeface="Times New Roman" panose="02020603050405020304" pitchFamily="18" charset="0"/>
                <a:cs typeface="Times New Roman" panose="02020603050405020304" pitchFamily="18" charset="0"/>
              </a:rPr>
              <a:t>: Average or Count of Performance Metrics.</a:t>
            </a:r>
          </a:p>
          <a:p>
            <a:r>
              <a:rPr lang="en-US"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3442F182-5EDB-487B-9ECB-65F1FF46F39F}"/>
              </a:ext>
            </a:extLst>
          </p:cNvPr>
          <p:cNvSpPr txBox="1"/>
          <p:nvPr/>
        </p:nvSpPr>
        <p:spPr>
          <a:xfrm>
            <a:off x="304800" y="3835301"/>
            <a:ext cx="8305800" cy="15081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Incorporate Conditional Formatting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Highlight key performance metrics:</a:t>
            </a:r>
          </a:p>
          <a:p>
            <a:r>
              <a:rPr lang="en-US" b="1" dirty="0">
                <a:latin typeface="Times New Roman" panose="02020603050405020304" pitchFamily="18" charset="0"/>
                <a:cs typeface="Times New Roman" panose="02020603050405020304" pitchFamily="18" charset="0"/>
              </a:rPr>
              <a:t>     Select Cells</a:t>
            </a:r>
            <a:r>
              <a:rPr lang="en-US" dirty="0">
                <a:latin typeface="Times New Roman" panose="02020603050405020304" pitchFamily="18" charset="0"/>
                <a:cs typeface="Times New Roman" panose="02020603050405020304" pitchFamily="18" charset="0"/>
              </a:rPr>
              <a:t>: Highlight the range of performance data.</a:t>
            </a:r>
          </a:p>
          <a:p>
            <a:r>
              <a:rPr lang="en-US" b="1" dirty="0">
                <a:latin typeface="Times New Roman" panose="02020603050405020304" pitchFamily="18" charset="0"/>
                <a:cs typeface="Times New Roman" panose="02020603050405020304" pitchFamily="18" charset="0"/>
              </a:rPr>
              <a:t>     Conditional Formatting</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Home</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Conditional Formatting</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Color            </a:t>
            </a:r>
          </a:p>
          <a:p>
            <a:r>
              <a:rPr lang="en-US" b="1" dirty="0">
                <a:latin typeface="Times New Roman" panose="02020603050405020304" pitchFamily="18" charset="0"/>
                <a:cs typeface="Times New Roman" panose="02020603050405020304" pitchFamily="18" charset="0"/>
              </a:rPr>
              <a:t>     Scales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Data Bars</a:t>
            </a:r>
            <a:r>
              <a:rPr lang="en-US" dirty="0">
                <a:latin typeface="Times New Roman" panose="02020603050405020304" pitchFamily="18" charset="0"/>
                <a:cs typeface="Times New Roman" panose="02020603050405020304" pitchFamily="18" charset="0"/>
              </a:rPr>
              <a:t> to apply formatting based on performance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2709-6AB6-4B50-B5F7-F1A3A9C048A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MODELLING</a:t>
            </a:r>
          </a:p>
        </p:txBody>
      </p:sp>
      <p:sp>
        <p:nvSpPr>
          <p:cNvPr id="3" name="Text Placeholder 2">
            <a:extLst>
              <a:ext uri="{FF2B5EF4-FFF2-40B4-BE49-F238E27FC236}">
                <a16:creationId xmlns:a16="http://schemas.microsoft.com/office/drawing/2014/main" id="{F829F150-8A90-4748-8779-6030C7EA2E6B}"/>
              </a:ext>
            </a:extLst>
          </p:cNvPr>
          <p:cNvSpPr>
            <a:spLocks noGrp="1"/>
          </p:cNvSpPr>
          <p:nvPr>
            <p:ph idx="1"/>
          </p:nvPr>
        </p:nvSpPr>
        <p:spPr>
          <a:xfrm>
            <a:off x="609600" y="1295400"/>
            <a:ext cx="8229600" cy="4800600"/>
          </a:xfrm>
        </p:spPr>
        <p:txBody>
          <a:bodyPr>
            <a:normAutofit fontScale="92500" lnSpcReduction="10000"/>
          </a:bodyPr>
          <a:lstStyle/>
          <a:p>
            <a:pPr marL="0" indent="0">
              <a:buNone/>
            </a:pPr>
            <a:r>
              <a:rPr lang="en-US" sz="2000" b="1" dirty="0">
                <a:latin typeface="Times New Roman" panose="02020603050405020304" pitchFamily="18" charset="0"/>
                <a:cs typeface="Times New Roman" panose="02020603050405020304" pitchFamily="18" charset="0"/>
              </a:rPr>
              <a:t>Performance by Project</a:t>
            </a:r>
          </a:p>
          <a:p>
            <a:pPr marL="0" indent="0">
              <a:buNone/>
            </a:pPr>
            <a:r>
              <a:rPr lang="en-US" b="1" dirty="0">
                <a:latin typeface="Times New Roman" panose="02020603050405020304" pitchFamily="18" charset="0"/>
                <a:cs typeface="Times New Roman" panose="02020603050405020304" pitchFamily="18" charset="0"/>
              </a:rPr>
              <a:t>Select Data</a:t>
            </a:r>
            <a:r>
              <a:rPr lang="en-US" dirty="0">
                <a:latin typeface="Times New Roman" panose="02020603050405020304" pitchFamily="18" charset="0"/>
                <a:cs typeface="Times New Roman" panose="02020603050405020304" pitchFamily="18" charset="0"/>
              </a:rPr>
              <a:t>: Highlight the summary table by project.</a:t>
            </a:r>
          </a:p>
          <a:p>
            <a:pPr marL="0" indent="0">
              <a:buNone/>
            </a:pPr>
            <a:r>
              <a:rPr lang="en-US" b="1" dirty="0">
                <a:latin typeface="Times New Roman" panose="02020603050405020304" pitchFamily="18" charset="0"/>
                <a:cs typeface="Times New Roman" panose="02020603050405020304" pitchFamily="18" charset="0"/>
              </a:rPr>
              <a:t>Insert Chart</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Column or Bar Chart</a:t>
            </a:r>
            <a:r>
              <a:rPr lang="en-US" dirty="0">
                <a:latin typeface="Times New Roman" panose="02020603050405020304" pitchFamily="18" charset="0"/>
                <a:cs typeface="Times New Roman" panose="02020603050405020304" pitchFamily="18" charset="0"/>
              </a:rPr>
              <a:t> to create a visual comparison of metrics across projects.</a:t>
            </a: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Conditional Formatting</a:t>
            </a:r>
            <a:r>
              <a:rPr lang="en-US" altLang="en-US" dirty="0">
                <a:solidFill>
                  <a:schemeClr val="tx1"/>
                </a:solidFill>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Interactive Elements</a:t>
            </a:r>
            <a:r>
              <a:rPr lang="en-US" altLang="en-US" dirty="0">
                <a:solidFill>
                  <a:schemeClr val="tx1"/>
                </a:solidFill>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Dashboard Creation</a:t>
            </a:r>
            <a:r>
              <a:rPr lang="en-US" altLang="en-US" dirty="0">
                <a:solidFill>
                  <a:schemeClr val="tx1"/>
                </a:solidFill>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PivotTables</a:t>
            </a:r>
            <a:r>
              <a:rPr lang="en-US" altLang="en-US" dirty="0">
                <a:solidFill>
                  <a:schemeClr val="tx1"/>
                </a:solidFill>
                <a:latin typeface="Times New Roman" panose="02020603050405020304" pitchFamily="18" charset="0"/>
                <a:cs typeface="Times New Roman" panose="02020603050405020304" pitchFamily="18" charset="0"/>
              </a:rPr>
              <a:t>: Leverage PivotTabl</a:t>
            </a:r>
            <a:r>
              <a:rPr lang="en-US" altLang="en-US" dirty="0">
                <a:solidFill>
                  <a:schemeClr val="tx1"/>
                </a:solidFill>
                <a:latin typeface="Arial" panose="020B0604020202020204" pitchFamily="34" charset="0"/>
              </a:rPr>
              <a:t>es for dynamic analysis, allowing you to easily slice and dice the data to reveal deeper insights and trends.</a:t>
            </a:r>
          </a:p>
          <a:p>
            <a:endParaRPr lang="en-US" dirty="0"/>
          </a:p>
        </p:txBody>
      </p:sp>
    </p:spTree>
    <p:extLst>
      <p:ext uri="{BB962C8B-B14F-4D97-AF65-F5344CB8AC3E}">
        <p14:creationId xmlns:p14="http://schemas.microsoft.com/office/powerpoint/2010/main" val="1760026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26" name="Picture 2"/>
          <p:cNvPicPr>
            <a:picLocks noChangeAspect="1" noChangeArrowheads="1"/>
          </p:cNvPicPr>
          <p:nvPr/>
        </p:nvPicPr>
        <p:blipFill>
          <a:blip r:embed="rId3">
            <a:duotone>
              <a:prstClr val="black"/>
              <a:schemeClr val="accent6">
                <a:lumMod val="20000"/>
                <a:lumOff val="80000"/>
                <a:tint val="45000"/>
                <a:satMod val="400000"/>
              </a:schemeClr>
            </a:duotone>
            <a:extLst>
              <a:ext uri="{BEBA8EAE-BF5A-486C-A8C5-ECC9F3942E4B}">
                <a14:imgProps xmlns:a14="http://schemas.microsoft.com/office/drawing/2010/main">
                  <a14:imgLayer r:embed="rId4">
                    <a14:imgEffect>
                      <a14:sharpenSoften amount="50000"/>
                    </a14:imgEffect>
                    <a14:imgEffect>
                      <a14:colorTemperature colorTemp="112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209800" y="1577975"/>
            <a:ext cx="6584950" cy="424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53B3ADA-86A7-4750-BB36-30E8CF75E1E5}"/>
              </a:ext>
            </a:extLst>
          </p:cNvPr>
          <p:cNvSpPr txBox="1"/>
          <p:nvPr/>
        </p:nvSpPr>
        <p:spPr>
          <a:xfrm>
            <a:off x="609600" y="1676400"/>
            <a:ext cx="9525000" cy="403187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summary, creating an effective employee performance analysis model in Excel involves several key steps to ensure you can track, analyze, and visualize data efficiently:</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r>
              <a:rPr lang="en-US" dirty="0">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Summary Tables</a:t>
            </a: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D60F-8767-4369-B695-78FD4B491A6B}"/>
              </a:ext>
            </a:extLst>
          </p:cNvPr>
          <p:cNvSpPr>
            <a:spLocks noGrp="1"/>
          </p:cNvSpPr>
          <p:nvPr>
            <p:ph type="title"/>
          </p:nvPr>
        </p:nvSpPr>
        <p:spPr/>
        <p:txBody>
          <a:bodyPr/>
          <a:lstStyle/>
          <a:p>
            <a:r>
              <a:rPr lang="en-US" b="1" dirty="0"/>
              <a:t>Conclusion</a:t>
            </a:r>
          </a:p>
        </p:txBody>
      </p:sp>
      <p:sp>
        <p:nvSpPr>
          <p:cNvPr id="16" name="Rectangle 4">
            <a:extLst>
              <a:ext uri="{FF2B5EF4-FFF2-40B4-BE49-F238E27FC236}">
                <a16:creationId xmlns:a16="http://schemas.microsoft.com/office/drawing/2014/main" id="{D1CEB0A7-BC9D-4FD4-A284-96020F7B91B0}"/>
              </a:ext>
            </a:extLst>
          </p:cNvPr>
          <p:cNvSpPr>
            <a:spLocks noChangeArrowheads="1"/>
          </p:cNvSpPr>
          <p:nvPr/>
        </p:nvSpPr>
        <p:spPr bwMode="auto">
          <a:xfrm>
            <a:off x="304801" y="1520786"/>
            <a:ext cx="95250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PivotTables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 PivotTabl</a:t>
            </a:r>
            <a:r>
              <a:rPr kumimoji="0" lang="en-US" altLang="en-US" sz="1800" b="0" i="0" u="none" strike="noStrike" cap="none" normalizeH="0" baseline="0" dirty="0">
                <a:ln>
                  <a:noFill/>
                </a:ln>
                <a:solidFill>
                  <a:schemeClr val="tx1"/>
                </a:solidFill>
                <a:effectLst/>
                <a:latin typeface="Arial" panose="020B0604020202020204" pitchFamily="34" charset="0"/>
              </a:rPr>
              <a:t>es for dynamic analysis, allowing you to easily slice and dice the data to reveal deeper insights and trends.</a:t>
            </a:r>
          </a:p>
        </p:txBody>
      </p:sp>
    </p:spTree>
    <p:extLst>
      <p:ext uri="{BB962C8B-B14F-4D97-AF65-F5344CB8AC3E}">
        <p14:creationId xmlns:p14="http://schemas.microsoft.com/office/powerpoint/2010/main" val="396182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5615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097125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A4E70F51-935B-4821-9B43-85798BAA0D8B}"/>
              </a:ext>
            </a:extLst>
          </p:cNvPr>
          <p:cNvSpPr txBox="1"/>
          <p:nvPr/>
        </p:nvSpPr>
        <p:spPr>
          <a:xfrm>
            <a:off x="689170" y="2190750"/>
            <a:ext cx="7458075"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Analyzing employee performance using Excel helps organizations make data-driven decisions to enhance productivity, address skill gaps, and recognize achievements, ultimately leading to improved overall performance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37430" y="2117796"/>
            <a:ext cx="7924800" cy="3785652"/>
          </a:xfrm>
          <a:prstGeom prst="rect">
            <a:avLst/>
          </a:prstGeom>
          <a:noFill/>
        </p:spPr>
        <p:txBody>
          <a:bodyPr wrap="square" rtlCol="0">
            <a:sp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aims to use Excel for a comprehensive analysis of employee performance within an organization.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leveraging Excel's data manipulation and analytical capabilities, we will evaluate employee performance against key performance indicators (KPIs), identify trends, and generate insights to support management decisions.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analysis will help in pinpointing strengths, areas for improvement, and overall effectiveness of employees, facilitating more informed and strategic human resource management</a:t>
            </a:r>
            <a:r>
              <a:rPr lang="en-US" sz="2400" dirty="0"/>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511F0AB8-268A-498D-84C2-CFB3F1389490}"/>
              </a:ext>
            </a:extLst>
          </p:cNvPr>
          <p:cNvGrpSpPr/>
          <p:nvPr/>
        </p:nvGrpSpPr>
        <p:grpSpPr>
          <a:xfrm>
            <a:off x="8458200" y="2667000"/>
            <a:ext cx="3533775" cy="3810000"/>
            <a:chOff x="8658225" y="2647950"/>
            <a:chExt cx="3533775" cy="3810000"/>
          </a:xfrm>
        </p:grpSpPr>
        <p:sp>
          <p:nvSpPr>
            <p:cNvPr id="3" name="object 3">
              <a:extLst>
                <a:ext uri="{FF2B5EF4-FFF2-40B4-BE49-F238E27FC236}">
                  <a16:creationId xmlns:a16="http://schemas.microsoft.com/office/drawing/2014/main" id="{B5B7B358-7E38-4030-81C6-8AA8B0BE421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F77BFEF1-553C-47E8-950D-A5EEA9B87D4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a16="http://schemas.microsoft.com/office/drawing/2014/main" id="{3B19165D-EAFF-4D03-8555-A901BD81C48E}"/>
                </a:ext>
              </a:extLst>
            </p:cNvPr>
            <p:cNvPicPr/>
            <p:nvPr/>
          </p:nvPicPr>
          <p:blipFill>
            <a:blip r:embed="rId2" cstate="print"/>
            <a:stretch>
              <a:fillRect/>
            </a:stretch>
          </p:blipFill>
          <p:spPr>
            <a:xfrm>
              <a:off x="8658225" y="2647950"/>
              <a:ext cx="3533775" cy="3810000"/>
            </a:xfrm>
            <a:prstGeom prst="rect">
              <a:avLst/>
            </a:prstGeom>
          </p:spPr>
        </p:pic>
      </p:grpSp>
      <p:sp>
        <p:nvSpPr>
          <p:cNvPr id="22" name="Rectangle 21">
            <a:extLst>
              <a:ext uri="{FF2B5EF4-FFF2-40B4-BE49-F238E27FC236}">
                <a16:creationId xmlns:a16="http://schemas.microsoft.com/office/drawing/2014/main" id="{516418C2-CB7D-40B2-8A87-9A3584DCA6DD}"/>
              </a:ext>
            </a:extLst>
          </p:cNvPr>
          <p:cNvSpPr/>
          <p:nvPr/>
        </p:nvSpPr>
        <p:spPr>
          <a:xfrm>
            <a:off x="1088906" y="824041"/>
            <a:ext cx="5503623" cy="746358"/>
          </a:xfrm>
          <a:prstGeom prst="rect">
            <a:avLst/>
          </a:prstGeom>
        </p:spPr>
        <p:txBody>
          <a:bodyPr wrap="none">
            <a:spAutoFit/>
          </a:bodyPr>
          <a:lstStyle/>
          <a:p>
            <a:r>
              <a:rPr lang="en-US" sz="4250" b="1" spc="5" dirty="0">
                <a:latin typeface="Times New Roman" panose="02020603050405020304" pitchFamily="18" charset="0"/>
                <a:cs typeface="Times New Roman" panose="02020603050405020304" pitchFamily="18" charset="0"/>
              </a:rPr>
              <a:t>PROJECT</a:t>
            </a:r>
            <a:r>
              <a:rPr lang="en-US" sz="4250" spc="5" dirty="0">
                <a:latin typeface="Trebuchet MS" panose="020B0603020202020204" pitchFamily="34" charset="0"/>
              </a:rPr>
              <a:t> </a:t>
            </a:r>
            <a:r>
              <a:rPr lang="en-US" sz="4250" b="1" spc="-20" dirty="0">
                <a:latin typeface="Trebuchet MS" panose="020B0603020202020204" pitchFamily="34" charset="0"/>
              </a:rPr>
              <a:t>OVERVIEW</a:t>
            </a:r>
            <a:endParaRPr lang="en-US" sz="4250" b="1" dirty="0">
              <a:latin typeface="Trebuchet MS" panose="020B0603020202020204" pitchFamily="34" charset="0"/>
            </a:endParaRPr>
          </a:p>
        </p:txBody>
      </p:sp>
      <p:sp>
        <p:nvSpPr>
          <p:cNvPr id="30" name="Rectangle 4">
            <a:extLst>
              <a:ext uri="{FF2B5EF4-FFF2-40B4-BE49-F238E27FC236}">
                <a16:creationId xmlns:a16="http://schemas.microsoft.com/office/drawing/2014/main" id="{8E3F5EE2-900C-446B-8538-188C5C464330}"/>
              </a:ext>
            </a:extLst>
          </p:cNvPr>
          <p:cNvSpPr>
            <a:spLocks noChangeArrowheads="1"/>
          </p:cNvSpPr>
          <p:nvPr/>
        </p:nvSpPr>
        <p:spPr bwMode="auto">
          <a:xfrm>
            <a:off x="557212" y="2078795"/>
            <a:ext cx="882491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659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CCB3052-D188-4C69-BEA8-B133454A17C3}"/>
              </a:ext>
            </a:extLst>
          </p:cNvPr>
          <p:cNvSpPr txBox="1"/>
          <p:nvPr/>
        </p:nvSpPr>
        <p:spPr>
          <a:xfrm>
            <a:off x="838200" y="2114550"/>
            <a:ext cx="6324600" cy="184665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400" dirty="0">
                <a:latin typeface="Trebuchet MS" panose="020B0603020202020204" pitchFamily="34" charset="0"/>
              </a:rPr>
              <a:t>Employer</a:t>
            </a:r>
          </a:p>
          <a:p>
            <a:pPr marL="285750" indent="-285750">
              <a:buFont typeface="Arial" panose="020B0604020202020204" pitchFamily="34" charset="0"/>
              <a:buChar char="•"/>
            </a:pPr>
            <a:r>
              <a:rPr lang="en-US" sz="2400" dirty="0">
                <a:latin typeface="Trebuchet MS" panose="020B0603020202020204" pitchFamily="34" charset="0"/>
              </a:rPr>
              <a:t>Organization</a:t>
            </a:r>
          </a:p>
          <a:p>
            <a:pPr marL="285750" indent="-285750">
              <a:buFont typeface="Arial" panose="020B0604020202020204" pitchFamily="34" charset="0"/>
              <a:buChar char="•"/>
            </a:pPr>
            <a:r>
              <a:rPr lang="en-US" sz="2400" dirty="0">
                <a:latin typeface="Trebuchet MS" panose="020B0603020202020204" pitchFamily="34" charset="0"/>
              </a:rPr>
              <a:t>Firm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EF713AF7-BE25-424C-BEEC-DD0F01B35FC7}"/>
              </a:ext>
            </a:extLst>
          </p:cNvPr>
          <p:cNvSpPr txBox="1"/>
          <p:nvPr/>
        </p:nvSpPr>
        <p:spPr>
          <a:xfrm>
            <a:off x="3029643" y="2084724"/>
            <a:ext cx="7332863" cy="36317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Filtering</a:t>
            </a:r>
            <a:r>
              <a:rPr lang="en-US" sz="2000" dirty="0">
                <a:latin typeface="Times New Roman" panose="02020603050405020304" pitchFamily="18" charset="0"/>
                <a:cs typeface="Times New Roman" panose="02020603050405020304" pitchFamily="18" charset="0"/>
              </a:rPr>
              <a:t> in Excel allows you to selectively display and analyze specific subsets of data based on criteria, enabling focused insights and streamlined data management.</a:t>
            </a:r>
          </a:p>
          <a:p>
            <a:pPr marL="285750" indent="-285750">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Groups</a:t>
            </a:r>
            <a:r>
              <a:rPr lang="en-US" altLang="en-US" sz="2000" dirty="0">
                <a:latin typeface="Times New Roman" panose="02020603050405020304" pitchFamily="18" charset="0"/>
                <a:cs typeface="Times New Roman" panose="02020603050405020304" pitchFamily="18" charset="0"/>
              </a:rPr>
              <a:t> in 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Pivot Table </a:t>
            </a:r>
            <a:r>
              <a:rPr lang="en-US" altLang="en-US" sz="2000" dirty="0">
                <a:latin typeface="Times New Roman" panose="02020603050405020304" pitchFamily="18" charset="0"/>
                <a:cs typeface="Times New Roman" panose="02020603050405020304" pitchFamily="18" charset="0"/>
              </a:rPr>
              <a:t>in 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29994" y="385444"/>
            <a:ext cx="10606673" cy="758190"/>
          </a:xfrm>
        </p:spPr>
        <p:txBody>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3" name="TextBox 2">
            <a:extLst>
              <a:ext uri="{FF2B5EF4-FFF2-40B4-BE49-F238E27FC236}">
                <a16:creationId xmlns:a16="http://schemas.microsoft.com/office/drawing/2014/main" id="{4E4BA3CF-0C9C-4915-BDE8-520DEE6D5583}"/>
              </a:ext>
            </a:extLst>
          </p:cNvPr>
          <p:cNvSpPr txBox="1"/>
          <p:nvPr/>
        </p:nvSpPr>
        <p:spPr>
          <a:xfrm>
            <a:off x="533400" y="1295400"/>
            <a:ext cx="10210800" cy="421653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There is 5 features in employee dataset.</a:t>
            </a: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Business unit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Business Unit</a:t>
            </a:r>
            <a:r>
              <a:rPr lang="en-US" sz="2000" dirty="0">
                <a:latin typeface="Times New Roman" panose="02020603050405020304" pitchFamily="18" charset="0"/>
                <a:cs typeface="Times New Roman" panose="02020603050405020304" pitchFamily="18" charset="0"/>
              </a:rPr>
              <a:t>," "Revenue," "Expenses," "Profit," and "Market Share" to clearly present and compare metrics for each unit.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Performance score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Current employee rating </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Number Format</a:t>
            </a:r>
            <a:r>
              <a:rPr lang="en-US" altLang="en-US" sz="2000" dirty="0">
                <a:latin typeface="Times New Roman" panose="02020603050405020304" pitchFamily="18" charset="0"/>
                <a:cs typeface="Times New Roman" panose="02020603050405020304" pitchFamily="18" charset="0"/>
              </a:rPr>
              <a:t> Ensure that the Rating column is formatted to show numbers or a rating scale if applicable.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performance level gender </a:t>
            </a:r>
            <a:r>
              <a:rPr lang="en-US" sz="2000" dirty="0">
                <a:latin typeface="Times New Roman" panose="02020603050405020304" pitchFamily="18" charset="0"/>
                <a:cs typeface="Times New Roman" panose="02020603050405020304" pitchFamily="18" charset="0"/>
              </a:rPr>
              <a:t>:Create a summary table to analyze </a:t>
            </a:r>
            <a:r>
              <a:rPr lang="en-US" sz="2000" b="1" dirty="0">
                <a:latin typeface="Times New Roman" panose="02020603050405020304" pitchFamily="18" charset="0"/>
                <a:cs typeface="Times New Roman" panose="02020603050405020304" pitchFamily="18" charset="0"/>
              </a:rPr>
              <a:t>performance levels by gender</a:t>
            </a:r>
            <a:r>
              <a:rPr lang="en-US" sz="2000" dirty="0">
                <a:latin typeface="Times New Roman" panose="02020603050405020304" pitchFamily="18" charset="0"/>
                <a:cs typeface="Times New Roman" panose="02020603050405020304" pitchFamily="18" charset="0"/>
              </a:rPr>
              <a:t>. This table will help you visualize the data more </a:t>
            </a:r>
            <a:r>
              <a:rPr lang="en-US" sz="2000" dirty="0"/>
              <a:t>effectively.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996</Words>
  <Application>Microsoft Office PowerPoint</Application>
  <PresentationFormat>Widescreen</PresentationFormat>
  <Paragraphs>106</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PowerPoint Presentation</vt:lpstr>
      <vt:lpstr>WHO ARE THE END USERS?</vt:lpstr>
      <vt:lpstr>OUR SOLUTION AND ITS VALUE PROPOSITION</vt:lpstr>
      <vt:lpstr>Dataset Description</vt:lpstr>
      <vt:lpstr>THE "WOW" IN OUR SOLUTION</vt:lpstr>
      <vt:lpstr>PowerPoint Presentation</vt:lpstr>
      <vt:lpstr>MODELLING</vt:lpstr>
      <vt:lpstr>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lokeshwari S</dc:creator>
  <cp:lastModifiedBy>lokeshwari S</cp:lastModifiedBy>
  <cp:revision>6</cp:revision>
  <dcterms:modified xsi:type="dcterms:W3CDTF">2024-08-31T15:39:24Z</dcterms:modified>
</cp:coreProperties>
</file>