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" charset="1" panose="020B0604020202020204"/>
      <p:regular r:id="rId19"/>
    </p:embeddedFont>
    <p:embeddedFont>
      <p:font typeface="Inter" charset="1" panose="020B0502030000000004"/>
      <p:regular r:id="rId20"/>
    </p:embeddedFont>
    <p:embeddedFont>
      <p:font typeface="Inter Bold" charset="1" panose="020B080203000000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29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http://ui.py" TargetMode="External" Type="http://schemas.openxmlformats.org/officeDocument/2006/relationships/hyperlink"/><Relationship Id="rId4" Target="http://cube.py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png" Type="http://schemas.openxmlformats.org/officeDocument/2006/relationships/image"/><Relationship Id="rId4" Target="http://cube.py" TargetMode="External" Type="http://schemas.openxmlformats.org/officeDocument/2006/relationships/hyperlink"/><Relationship Id="rId5" Target="../media/image4.png" Type="http://schemas.openxmlformats.org/officeDocument/2006/relationships/image"/><Relationship Id="rId6" Target="http://ui.py" TargetMode="External" Type="http://schemas.openxmlformats.org/officeDocument/2006/relationships/hyperlink"/><Relationship Id="rId7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6.png" Type="http://schemas.openxmlformats.org/officeDocument/2006/relationships/image"/><Relationship Id="rId4" Target="http://cube.py" TargetMode="External" Type="http://schemas.openxmlformats.org/officeDocument/2006/relationships/hyperlink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430000" y="0"/>
            <a:ext cx="6858000" cy="10287000"/>
            <a:chOff x="0" y="0"/>
            <a:chExt cx="91440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5000" t="0" r="-2500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92238" y="3374677"/>
            <a:ext cx="9445526" cy="182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AeroHack’25 | Smart Rubik’s Cube Solver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543252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An Interactive Python-Based Visual Solver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6315819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Presented by: Dhanush Salian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1619666"/>
            <a:ext cx="9635183" cy="5943153"/>
          </a:xfrm>
          <a:custGeom>
            <a:avLst/>
            <a:gdLst/>
            <a:ahLst/>
            <a:cxnLst/>
            <a:rect r="r" b="b" t="t" l="l"/>
            <a:pathLst>
              <a:path h="5943153" w="9635183">
                <a:moveTo>
                  <a:pt x="0" y="0"/>
                </a:moveTo>
                <a:lnTo>
                  <a:pt x="9635183" y="0"/>
                </a:lnTo>
                <a:lnTo>
                  <a:pt x="9635183" y="5943153"/>
                </a:lnTo>
                <a:lnTo>
                  <a:pt x="0" y="59431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18" t="0" r="-2618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82687" y="1619666"/>
            <a:ext cx="7927579" cy="5943153"/>
          </a:xfrm>
          <a:custGeom>
            <a:avLst/>
            <a:gdLst/>
            <a:ahLst/>
            <a:cxnLst/>
            <a:rect r="r" b="b" t="t" l="l"/>
            <a:pathLst>
              <a:path h="5943153" w="7927579">
                <a:moveTo>
                  <a:pt x="0" y="0"/>
                </a:moveTo>
                <a:lnTo>
                  <a:pt x="7927579" y="0"/>
                </a:lnTo>
                <a:lnTo>
                  <a:pt x="7927579" y="5943153"/>
                </a:lnTo>
                <a:lnTo>
                  <a:pt x="0" y="5943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9274" y="260931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Demo Screenshots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9274" y="8235406"/>
            <a:ext cx="16669896" cy="1022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2"/>
              </a:lnSpc>
            </a:pPr>
            <a:r>
              <a:rPr lang="en-US" sz="2236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These screenshots illustrate the interactive GUI of our Smart Rubik's Cube Solver, showcasing both a scrambled and a solved cube state within the Pygame interface.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" y="-3170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1950244"/>
            <a:ext cx="12147500" cy="900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Understanding the 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0338" y="3109169"/>
            <a:ext cx="1630352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The task: Design an algorithm that can solve a standard 3x3 Rubik’s Cube from any scrambled state. The solution must produce a valid sequence of moves — like a human solving the cube step-by-step.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7439" y="5073700"/>
            <a:ext cx="4252912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The solution must: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7439" y="5982891"/>
            <a:ext cx="15878324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Mimic how the cube is solved in real life (with real moves like R, U', F2, etc.)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7439" y="6535639"/>
            <a:ext cx="15878324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Track how each move affects the cube's state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7439" y="7088386"/>
            <a:ext cx="15878324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Be able to solve any valid scrambled input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7439" y="7641134"/>
            <a:ext cx="15878324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Preferably show the solving steps visually, for a better experience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92238" y="4686598"/>
            <a:ext cx="38100" cy="3593009"/>
            <a:chOff x="0" y="0"/>
            <a:chExt cx="50800" cy="479067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0800" cy="4790694"/>
            </a:xfrm>
            <a:custGeom>
              <a:avLst/>
              <a:gdLst/>
              <a:ahLst/>
              <a:cxnLst/>
              <a:rect r="r" b="b" t="t" l="l"/>
              <a:pathLst>
                <a:path h="4790694" w="50800">
                  <a:moveTo>
                    <a:pt x="0" y="0"/>
                  </a:moveTo>
                  <a:lnTo>
                    <a:pt x="50800" y="0"/>
                  </a:lnTo>
                  <a:lnTo>
                    <a:pt x="50800" y="4790694"/>
                  </a:lnTo>
                  <a:lnTo>
                    <a:pt x="0" y="4790694"/>
                  </a:lnTo>
                  <a:close/>
                </a:path>
              </a:pathLst>
            </a:custGeom>
            <a:solidFill>
              <a:srgbClr val="FDC4C4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494061"/>
            <a:ext cx="7768381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How Our System Works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918496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We built a desktop application with: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691062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Frontend: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87" u="sng">
                <a:solidFill>
                  <a:srgbClr val="FDC4C4"/>
                </a:solidFill>
                <a:latin typeface="Inter"/>
                <a:ea typeface="Inter"/>
                <a:cs typeface="Inter"/>
                <a:sym typeface="Inter"/>
                <a:hlinkClick r:id="rId3" tooltip="http://ui.py"/>
              </a:rPr>
              <a:t>main_ui.py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using </a:t>
            </a:r>
            <a:r>
              <a:rPr lang="en-US" b="true" sz="2187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Pygame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for the cube’s 2D interface and buttons.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243810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Backend: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87" u="sng">
                <a:solidFill>
                  <a:srgbClr val="FDC4C4"/>
                </a:solidFill>
                <a:latin typeface="Inter"/>
                <a:ea typeface="Inter"/>
                <a:cs typeface="Inter"/>
                <a:sym typeface="Inter"/>
                <a:hlinkClick r:id="rId4" tooltip="http://cube.py"/>
              </a:rPr>
              <a:t>cube.py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models the cube logic; </a:t>
            </a:r>
            <a:r>
              <a:rPr lang="en-US" b="true" sz="2187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Kociemba library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solves the cube.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92238" y="6102102"/>
            <a:ext cx="5245447" cy="1633686"/>
            <a:chOff x="0" y="0"/>
            <a:chExt cx="6993930" cy="21782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93890" cy="2178177"/>
            </a:xfrm>
            <a:custGeom>
              <a:avLst/>
              <a:gdLst/>
              <a:ahLst/>
              <a:cxnLst/>
              <a:rect r="r" b="b" t="t" l="l"/>
              <a:pathLst>
                <a:path h="2178177" w="6993890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937248" y="0"/>
                  </a:lnTo>
                  <a:cubicBezTo>
                    <a:pt x="6968617" y="0"/>
                    <a:pt x="6993890" y="25400"/>
                    <a:pt x="6993890" y="56642"/>
                  </a:cubicBezTo>
                  <a:lnTo>
                    <a:pt x="6993890" y="2121535"/>
                  </a:lnTo>
                  <a:cubicBezTo>
                    <a:pt x="6993890" y="2152904"/>
                    <a:pt x="6968490" y="2178177"/>
                    <a:pt x="6937248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75755" y="6347520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Interactive GUI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5755" y="6912917"/>
            <a:ext cx="4678412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with real-time cube animations.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521202" y="6102102"/>
            <a:ext cx="5245447" cy="1633686"/>
            <a:chOff x="0" y="0"/>
            <a:chExt cx="6993930" cy="21782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93890" cy="2178177"/>
            </a:xfrm>
            <a:custGeom>
              <a:avLst/>
              <a:gdLst/>
              <a:ahLst/>
              <a:cxnLst/>
              <a:rect r="r" b="b" t="t" l="l"/>
              <a:pathLst>
                <a:path h="2178177" w="6993890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937248" y="0"/>
                  </a:lnTo>
                  <a:cubicBezTo>
                    <a:pt x="6968617" y="0"/>
                    <a:pt x="6993890" y="25400"/>
                    <a:pt x="6993890" y="56642"/>
                  </a:cubicBezTo>
                  <a:lnTo>
                    <a:pt x="6993890" y="2121535"/>
                  </a:lnTo>
                  <a:cubicBezTo>
                    <a:pt x="6993890" y="2152904"/>
                    <a:pt x="6968490" y="2178177"/>
                    <a:pt x="6937248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804720" y="6347520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Button-triggered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04720" y="6912917"/>
            <a:ext cx="4678412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"Shuffle" and "Solve" operations.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050166" y="6102102"/>
            <a:ext cx="5245447" cy="1633686"/>
            <a:chOff x="0" y="0"/>
            <a:chExt cx="6993930" cy="217824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93890" cy="2178177"/>
            </a:xfrm>
            <a:custGeom>
              <a:avLst/>
              <a:gdLst/>
              <a:ahLst/>
              <a:cxnLst/>
              <a:rect r="r" b="b" t="t" l="l"/>
              <a:pathLst>
                <a:path h="2178177" w="6993890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6937248" y="0"/>
                  </a:lnTo>
                  <a:cubicBezTo>
                    <a:pt x="6968617" y="0"/>
                    <a:pt x="6993890" y="25400"/>
                    <a:pt x="6993890" y="56642"/>
                  </a:cubicBezTo>
                  <a:lnTo>
                    <a:pt x="6993890" y="2121535"/>
                  </a:lnTo>
                  <a:cubicBezTo>
                    <a:pt x="6993890" y="2152904"/>
                    <a:pt x="6968490" y="2178177"/>
                    <a:pt x="6937248" y="2178177"/>
                  </a:cubicBezTo>
                  <a:lnTo>
                    <a:pt x="56642" y="2178177"/>
                  </a:lnTo>
                  <a:cubicBezTo>
                    <a:pt x="25273" y="2178177"/>
                    <a:pt x="0" y="2152777"/>
                    <a:pt x="0" y="2121535"/>
                  </a:cubicBezTo>
                  <a:close/>
                </a:path>
              </a:pathLst>
            </a:custGeom>
            <a:solidFill>
              <a:srgbClr val="434348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333685" y="6347520"/>
            <a:ext cx="4230737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Clean Backend-Frontend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33685" y="6912917"/>
            <a:ext cx="4678413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Separation.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437764" y="0"/>
            <a:ext cx="8987356" cy="8006656"/>
          </a:xfrm>
          <a:custGeom>
            <a:avLst/>
            <a:gdLst/>
            <a:ahLst/>
            <a:cxnLst/>
            <a:rect r="r" b="b" t="t" l="l"/>
            <a:pathLst>
              <a:path h="8006656" w="8987356">
                <a:moveTo>
                  <a:pt x="0" y="0"/>
                </a:moveTo>
                <a:lnTo>
                  <a:pt x="8987355" y="0"/>
                </a:lnTo>
                <a:lnTo>
                  <a:pt x="8987355" y="8006656"/>
                </a:lnTo>
                <a:lnTo>
                  <a:pt x="0" y="8006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39" t="0" r="-233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1996231"/>
            <a:ext cx="9445526" cy="182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Representing the Cube Internally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1167" y="4133085"/>
            <a:ext cx="9445526" cy="1757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To represent the 3x3 Rubik’s Cube in code, we created a class called RubiksCube in cube.py.</a:t>
            </a:r>
          </a:p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Each of the six faces of the cube — Up, Down, Left, Right, Front, and Back — is modeled using a 3x3 grid of colors.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1167" y="6198284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Each face holds a 3x3 grid of stickers (colors: W, Y, R, O, G, B).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1167" y="6832793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Easy to visualize and manipulate like a real cube.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1167" y="7467302"/>
            <a:ext cx="9445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Enables fast state access and clean face rotations.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528563"/>
            <a:ext cx="8771185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Simulating Cube Rotations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08681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Each move (like R or U') affects: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7" y="2362310"/>
            <a:ext cx="16303526" cy="7577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Each move rotates one face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For example, the move R means rotate the Right face 90° clockwise.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ThisAdjacent stickers also change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Rotating one face also affects the stickers on four other faces next to it.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For example, R affects parts of Up, Front, Down, and Back faces.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is done using a helper function called _rotate_face_clockwise().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We swap stickers between faces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The method for each move (like R(), U(), F_prime(), etc.) carefully swaps the right rows or columns between affected faces.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This keeps the cube in a valid state after every move.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Prime moves are just repeated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Moves like R' (R prime) mean rotate the face counter-clockwise.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We simulate this by rotating the same face three times clockwise.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All moves are mapped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We use a dictionary called move_map to link move names to their functions.</a:t>
            </a:r>
          </a:p>
          <a:p>
            <a:pPr algn="l" marL="329764" indent="-164882" lvl="1">
              <a:lnSpc>
                <a:spcPts val="3561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This makes it easy to apply a sequence of moves like:</a:t>
            </a:r>
          </a:p>
          <a:p>
            <a:pPr algn="l" marL="329764" indent="-164882" lvl="1">
              <a:lnSpc>
                <a:spcPts val="3562"/>
              </a:lnSpc>
              <a:buAutoNum type="arabicPeriod" startAt="1"/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"U R' F2" just by reading the string.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748742"/>
            <a:ext cx="14298514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Choosing the Right Algorithm for Efficiency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5774" y="2009466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To ensure the highest possible efficiency, we chose </a:t>
            </a:r>
            <a:r>
              <a:rPr lang="en-US" sz="2187" b="true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Herbert Kociemba's Two-Phase Algorithm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5774" y="3281817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Why Kociemba?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165856"/>
            <a:ext cx="7805886" cy="1309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Speed: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It finds solutions in milliseconds. It uses pre-calculated data and advanced group theory to drastically reduce the search space.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789868"/>
            <a:ext cx="7805886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Optimality: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It is designed to find very short solutions, often close to or at the theoretical minimum (God's Number), which is around 20 moves. This far exceeds the efficiency of simpler, layer-by-layer methods.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71294" y="3281817"/>
            <a:ext cx="5315545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How It Works (High-Level):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07537" y="4165856"/>
            <a:ext cx="7805886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Phase 1: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The algorithm uses a specific set of moves to get the cube into a state where all edge pieces are correctly oriented.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5789868"/>
            <a:ext cx="7805886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b="true" sz="2187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Phase 2: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From that state, it uses a different, more restricted set of moves to solve the rest of the cube.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749772"/>
            <a:ext cx="786541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How We Solve the Cube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174206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We use the well-known </a:t>
            </a:r>
            <a:r>
              <a:rPr lang="en-US" sz="2187" b="true">
                <a:solidFill>
                  <a:srgbClr val="C7CDD6"/>
                </a:solidFill>
                <a:latin typeface="Inter Bold"/>
                <a:ea typeface="Inter Bold"/>
                <a:cs typeface="Inter Bold"/>
                <a:sym typeface="Inter Bold"/>
              </a:rPr>
              <a:t>Kociemba Two-Phase Algorithm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via the kociemba Python package.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92238" y="4032498"/>
            <a:ext cx="5434459" cy="1134070"/>
            <a:chOff x="0" y="0"/>
            <a:chExt cx="7245945" cy="1512093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7245985" cy="1512062"/>
            </a:xfrm>
            <a:custGeom>
              <a:avLst/>
              <a:gdLst/>
              <a:ahLst/>
              <a:cxnLst/>
              <a:rect r="r" b="b" t="t" l="l"/>
              <a:pathLst>
                <a:path h="1512062" w="7245985">
                  <a:moveTo>
                    <a:pt x="0" y="0"/>
                  </a:moveTo>
                  <a:lnTo>
                    <a:pt x="7245985" y="0"/>
                  </a:lnTo>
                  <a:lnTo>
                    <a:pt x="7245985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5" t="0" r="-65" b="-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75755" y="5411986"/>
            <a:ext cx="3869531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u="sng">
                <a:solidFill>
                  <a:srgbClr val="FDC4C4"/>
                </a:solidFill>
                <a:latin typeface="Arimo"/>
                <a:ea typeface="Arimo"/>
                <a:cs typeface="Arimo"/>
                <a:sym typeface="Arimo"/>
                <a:hlinkClick r:id="rId4" tooltip="http://cube.py"/>
              </a:rPr>
              <a:t>cube.py</a:t>
            </a: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 Converts State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5755" y="5977384"/>
            <a:ext cx="486742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Converts current cube state to a 54-char solver string (URFDLB order).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426696" y="4032498"/>
            <a:ext cx="5434459" cy="1134070"/>
            <a:chOff x="0" y="0"/>
            <a:chExt cx="7245945" cy="1512093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7245985" cy="1512062"/>
            </a:xfrm>
            <a:custGeom>
              <a:avLst/>
              <a:gdLst/>
              <a:ahLst/>
              <a:cxnLst/>
              <a:rect r="r" b="b" t="t" l="l"/>
              <a:pathLst>
                <a:path h="1512062" w="7245985">
                  <a:moveTo>
                    <a:pt x="0" y="0"/>
                  </a:moveTo>
                  <a:lnTo>
                    <a:pt x="7245985" y="0"/>
                  </a:lnTo>
                  <a:lnTo>
                    <a:pt x="7245985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5" t="0" r="-65" b="-2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710214" y="541198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Send to Kociemba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10214" y="5977384"/>
            <a:ext cx="4867424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 u="sng">
                <a:solidFill>
                  <a:srgbClr val="FDC4C4"/>
                </a:solidFill>
                <a:latin typeface="Inter"/>
                <a:ea typeface="Inter"/>
                <a:cs typeface="Inter"/>
                <a:sym typeface="Inter"/>
                <a:hlinkClick r:id="rId6" tooltip="http://ui.py"/>
              </a:rPr>
              <a:t>main_ui.py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 sends this string to kociemba.solve().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1861155" y="4032498"/>
            <a:ext cx="5434459" cy="1134070"/>
            <a:chOff x="0" y="0"/>
            <a:chExt cx="7245945" cy="1512093"/>
          </a:xfrm>
        </p:grpSpPr>
        <p:sp>
          <p:nvSpPr>
            <p:cNvPr name="Freeform 17" id="17" descr="preencoded.png"/>
            <p:cNvSpPr/>
            <p:nvPr/>
          </p:nvSpPr>
          <p:spPr>
            <a:xfrm flipH="false" flipV="false" rot="0">
              <a:off x="0" y="0"/>
              <a:ext cx="7245985" cy="1512062"/>
            </a:xfrm>
            <a:custGeom>
              <a:avLst/>
              <a:gdLst/>
              <a:ahLst/>
              <a:cxnLst/>
              <a:rect r="r" b="b" t="t" l="l"/>
              <a:pathLst>
                <a:path h="1512062" w="7245985">
                  <a:moveTo>
                    <a:pt x="0" y="0"/>
                  </a:moveTo>
                  <a:lnTo>
                    <a:pt x="7245985" y="0"/>
                  </a:lnTo>
                  <a:lnTo>
                    <a:pt x="7245985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5" t="0" r="-65" b="-2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144672" y="5411986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Receive &amp; Animate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44672" y="5977384"/>
            <a:ext cx="4867424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Receives a move sequence (e.g., "U R' F2...") and animates it visually using Pygame.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2238" y="7940725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Result: Fast, optimal, and real-time cube solving.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061591"/>
            <a:ext cx="10944076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Final Outcomes and Key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2391816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Achievements: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3811935"/>
            <a:ext cx="8009930" cy="2096989"/>
            <a:chOff x="0" y="0"/>
            <a:chExt cx="10679907" cy="27959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79938" cy="2796032"/>
            </a:xfrm>
            <a:custGeom>
              <a:avLst/>
              <a:gdLst/>
              <a:ahLst/>
              <a:cxnLst/>
              <a:rect r="r" b="b" t="t" l="l"/>
              <a:pathLst>
                <a:path h="2796032" w="10679938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098" y="0"/>
                  </a:lnTo>
                  <a:cubicBezTo>
                    <a:pt x="10570718" y="0"/>
                    <a:pt x="10679938" y="109220"/>
                    <a:pt x="10679938" y="243840"/>
                  </a:cubicBezTo>
                  <a:lnTo>
                    <a:pt x="10679938" y="2552192"/>
                  </a:lnTo>
                  <a:cubicBezTo>
                    <a:pt x="10679938" y="2686812"/>
                    <a:pt x="10570718" y="2796032"/>
                    <a:pt x="10436098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92238" y="3773835"/>
            <a:ext cx="8009930" cy="152400"/>
            <a:chOff x="0" y="0"/>
            <a:chExt cx="10679907" cy="203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679937" cy="203327"/>
            </a:xfrm>
            <a:custGeom>
              <a:avLst/>
              <a:gdLst/>
              <a:ahLst/>
              <a:cxnLst/>
              <a:rect r="r" b="b" t="t" l="l"/>
              <a:pathLst>
                <a:path h="203327" w="1067993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169" y="0"/>
                  </a:lnTo>
                  <a:cubicBezTo>
                    <a:pt x="10654537" y="0"/>
                    <a:pt x="10679937" y="25400"/>
                    <a:pt x="10679937" y="56769"/>
                  </a:cubicBezTo>
                  <a:lnTo>
                    <a:pt x="10679937" y="146558"/>
                  </a:lnTo>
                  <a:cubicBezTo>
                    <a:pt x="10679937" y="177927"/>
                    <a:pt x="10654537" y="203327"/>
                    <a:pt x="10623169" y="203327"/>
                  </a:cubicBezTo>
                  <a:lnTo>
                    <a:pt x="56769" y="203327"/>
                  </a:lnTo>
                  <a:cubicBezTo>
                    <a:pt x="25400" y="203200"/>
                    <a:pt x="0" y="177800"/>
                    <a:pt x="0" y="146431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571925" y="3386732"/>
            <a:ext cx="850553" cy="850552"/>
            <a:chOff x="0" y="0"/>
            <a:chExt cx="1134070" cy="11340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827018" y="3599409"/>
            <a:ext cx="340221" cy="425203"/>
            <a:chOff x="0" y="0"/>
            <a:chExt cx="453628" cy="566937"/>
          </a:xfrm>
        </p:grpSpPr>
        <p:sp>
          <p:nvSpPr>
            <p:cNvPr name="Freeform 15" id="15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" r="3" b="-1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13855" y="448255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Accurate Modeling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13855" y="5047952"/>
            <a:ext cx="736669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Reliable move engine in </a:t>
            </a:r>
            <a:r>
              <a:rPr lang="en-US" sz="2187" u="sng">
                <a:solidFill>
                  <a:srgbClr val="FDC4C4"/>
                </a:solidFill>
                <a:latin typeface="Inter"/>
                <a:ea typeface="Inter"/>
                <a:cs typeface="Inter"/>
                <a:sym typeface="Inter"/>
                <a:hlinkClick r:id="rId4" tooltip="http://cube.py"/>
              </a:rPr>
              <a:t>cube.py</a:t>
            </a: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285685" y="3811935"/>
            <a:ext cx="8010079" cy="2096989"/>
            <a:chOff x="0" y="0"/>
            <a:chExt cx="10680105" cy="27959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680065" cy="2796032"/>
            </a:xfrm>
            <a:custGeom>
              <a:avLst/>
              <a:gdLst/>
              <a:ahLst/>
              <a:cxnLst/>
              <a:rect r="r" b="b" t="t" l="l"/>
              <a:pathLst>
                <a:path h="2796032" w="10680065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225" y="0"/>
                  </a:lnTo>
                  <a:cubicBezTo>
                    <a:pt x="10570845" y="0"/>
                    <a:pt x="10680065" y="109220"/>
                    <a:pt x="10680065" y="243840"/>
                  </a:cubicBezTo>
                  <a:lnTo>
                    <a:pt x="10680065" y="2552192"/>
                  </a:lnTo>
                  <a:cubicBezTo>
                    <a:pt x="10680065" y="2686812"/>
                    <a:pt x="10570845" y="2796032"/>
                    <a:pt x="10436225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285685" y="3773835"/>
            <a:ext cx="8010079" cy="152400"/>
            <a:chOff x="0" y="0"/>
            <a:chExt cx="10680105" cy="203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680192" cy="203327"/>
            </a:xfrm>
            <a:custGeom>
              <a:avLst/>
              <a:gdLst/>
              <a:ahLst/>
              <a:cxnLst/>
              <a:rect r="r" b="b" t="t" l="l"/>
              <a:pathLst>
                <a:path h="203327" w="10680192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423" y="0"/>
                  </a:lnTo>
                  <a:cubicBezTo>
                    <a:pt x="10654792" y="0"/>
                    <a:pt x="10680192" y="25400"/>
                    <a:pt x="10680192" y="56769"/>
                  </a:cubicBezTo>
                  <a:lnTo>
                    <a:pt x="10680192" y="146558"/>
                  </a:lnTo>
                  <a:cubicBezTo>
                    <a:pt x="10680192" y="177927"/>
                    <a:pt x="10654792" y="203327"/>
                    <a:pt x="10623423" y="203327"/>
                  </a:cubicBezTo>
                  <a:lnTo>
                    <a:pt x="56769" y="203327"/>
                  </a:lnTo>
                  <a:cubicBezTo>
                    <a:pt x="25400" y="203200"/>
                    <a:pt x="0" y="177800"/>
                    <a:pt x="0" y="146431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865372" y="3386732"/>
            <a:ext cx="850553" cy="850552"/>
            <a:chOff x="0" y="0"/>
            <a:chExt cx="1134070" cy="113407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3120464" y="3599409"/>
            <a:ext cx="340221" cy="425203"/>
            <a:chOff x="0" y="0"/>
            <a:chExt cx="453628" cy="566937"/>
          </a:xfrm>
        </p:grpSpPr>
        <p:sp>
          <p:nvSpPr>
            <p:cNvPr name="Freeform 25" id="25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8" r="3" b="-1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9607302" y="448255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Efficient Solver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607302" y="5047952"/>
            <a:ext cx="7366844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Kociemba integration ensures optimal paths.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92238" y="6617642"/>
            <a:ext cx="8009930" cy="2550616"/>
            <a:chOff x="0" y="0"/>
            <a:chExt cx="10679907" cy="340082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679938" cy="3400806"/>
            </a:xfrm>
            <a:custGeom>
              <a:avLst/>
              <a:gdLst/>
              <a:ahLst/>
              <a:cxnLst/>
              <a:rect r="r" b="b" t="t" l="l"/>
              <a:pathLst>
                <a:path h="3400806" w="10679938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098" y="0"/>
                  </a:lnTo>
                  <a:cubicBezTo>
                    <a:pt x="10570718" y="0"/>
                    <a:pt x="10679938" y="109220"/>
                    <a:pt x="10679938" y="243840"/>
                  </a:cubicBezTo>
                  <a:lnTo>
                    <a:pt x="10679938" y="3156966"/>
                  </a:lnTo>
                  <a:cubicBezTo>
                    <a:pt x="10679938" y="3291586"/>
                    <a:pt x="10570718" y="3400806"/>
                    <a:pt x="10436098" y="3400806"/>
                  </a:cubicBezTo>
                  <a:lnTo>
                    <a:pt x="243840" y="3400806"/>
                  </a:lnTo>
                  <a:cubicBezTo>
                    <a:pt x="109220" y="3400806"/>
                    <a:pt x="0" y="3291586"/>
                    <a:pt x="0" y="3156966"/>
                  </a:cubicBez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992238" y="6579542"/>
            <a:ext cx="8009930" cy="152400"/>
            <a:chOff x="0" y="0"/>
            <a:chExt cx="10679907" cy="2032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679937" cy="203327"/>
            </a:xfrm>
            <a:custGeom>
              <a:avLst/>
              <a:gdLst/>
              <a:ahLst/>
              <a:cxnLst/>
              <a:rect r="r" b="b" t="t" l="l"/>
              <a:pathLst>
                <a:path h="203327" w="1067993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169" y="0"/>
                  </a:lnTo>
                  <a:cubicBezTo>
                    <a:pt x="10654537" y="0"/>
                    <a:pt x="10679937" y="25400"/>
                    <a:pt x="10679937" y="56769"/>
                  </a:cubicBezTo>
                  <a:lnTo>
                    <a:pt x="10679937" y="146558"/>
                  </a:lnTo>
                  <a:cubicBezTo>
                    <a:pt x="10679937" y="177927"/>
                    <a:pt x="10654537" y="203327"/>
                    <a:pt x="10623169" y="203327"/>
                  </a:cubicBezTo>
                  <a:lnTo>
                    <a:pt x="56769" y="203327"/>
                  </a:lnTo>
                  <a:cubicBezTo>
                    <a:pt x="25400" y="203200"/>
                    <a:pt x="0" y="177800"/>
                    <a:pt x="0" y="146431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4571925" y="6192441"/>
            <a:ext cx="850553" cy="850552"/>
            <a:chOff x="0" y="0"/>
            <a:chExt cx="1134070" cy="113407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4827018" y="6405116"/>
            <a:ext cx="340221" cy="425203"/>
            <a:chOff x="0" y="0"/>
            <a:chExt cx="453628" cy="566937"/>
          </a:xfrm>
        </p:grpSpPr>
        <p:sp>
          <p:nvSpPr>
            <p:cNvPr name="Freeform 35" id="35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8" r="3" b="-10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313855" y="7288262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Interactive UI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13855" y="7853660"/>
            <a:ext cx="7366695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Built with Pygame, supports shuffle/solve with animation.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9285685" y="6617642"/>
            <a:ext cx="8010079" cy="2550616"/>
            <a:chOff x="0" y="0"/>
            <a:chExt cx="10680105" cy="340082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0680065" cy="3400806"/>
            </a:xfrm>
            <a:custGeom>
              <a:avLst/>
              <a:gdLst/>
              <a:ahLst/>
              <a:cxnLst/>
              <a:rect r="r" b="b" t="t" l="l"/>
              <a:pathLst>
                <a:path h="3400806" w="10680065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225" y="0"/>
                  </a:lnTo>
                  <a:cubicBezTo>
                    <a:pt x="10570845" y="0"/>
                    <a:pt x="10680065" y="109220"/>
                    <a:pt x="10680065" y="243840"/>
                  </a:cubicBezTo>
                  <a:lnTo>
                    <a:pt x="10680065" y="3156966"/>
                  </a:lnTo>
                  <a:cubicBezTo>
                    <a:pt x="10680065" y="3291586"/>
                    <a:pt x="10570845" y="3400806"/>
                    <a:pt x="10436225" y="3400806"/>
                  </a:cubicBezTo>
                  <a:lnTo>
                    <a:pt x="243840" y="3400806"/>
                  </a:lnTo>
                  <a:cubicBezTo>
                    <a:pt x="109220" y="3400806"/>
                    <a:pt x="0" y="3291586"/>
                    <a:pt x="0" y="3156966"/>
                  </a:cubicBez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9285685" y="6579542"/>
            <a:ext cx="8010079" cy="152400"/>
            <a:chOff x="0" y="0"/>
            <a:chExt cx="10680105" cy="2032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680192" cy="203327"/>
            </a:xfrm>
            <a:custGeom>
              <a:avLst/>
              <a:gdLst/>
              <a:ahLst/>
              <a:cxnLst/>
              <a:rect r="r" b="b" t="t" l="l"/>
              <a:pathLst>
                <a:path h="203327" w="10680192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423" y="0"/>
                  </a:lnTo>
                  <a:cubicBezTo>
                    <a:pt x="10654792" y="0"/>
                    <a:pt x="10680192" y="25400"/>
                    <a:pt x="10680192" y="56769"/>
                  </a:cubicBezTo>
                  <a:lnTo>
                    <a:pt x="10680192" y="146558"/>
                  </a:lnTo>
                  <a:cubicBezTo>
                    <a:pt x="10680192" y="177927"/>
                    <a:pt x="10654792" y="203327"/>
                    <a:pt x="10623423" y="203327"/>
                  </a:cubicBezTo>
                  <a:lnTo>
                    <a:pt x="56769" y="203327"/>
                  </a:lnTo>
                  <a:cubicBezTo>
                    <a:pt x="25400" y="203200"/>
                    <a:pt x="0" y="177800"/>
                    <a:pt x="0" y="146431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2865372" y="6192441"/>
            <a:ext cx="850553" cy="850552"/>
            <a:chOff x="0" y="0"/>
            <a:chExt cx="1134070" cy="113407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13120464" y="6405116"/>
            <a:ext cx="340221" cy="425203"/>
            <a:chOff x="0" y="0"/>
            <a:chExt cx="453628" cy="566937"/>
          </a:xfrm>
        </p:grpSpPr>
        <p:sp>
          <p:nvSpPr>
            <p:cNvPr name="Freeform 45" id="45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8" r="3" b="-10"/>
              </a:stretch>
            </a:blip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9607302" y="7288262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Scalable Design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607302" y="7853660"/>
            <a:ext cx="7366844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Easy to extend to other cube sizes like 2x2 or 4x4.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8171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4242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5000" t="0" r="-2500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1677144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EFD5FA"/>
                </a:solidFill>
                <a:latin typeface="Arimo"/>
                <a:ea typeface="Arimo"/>
                <a:cs typeface="Arimo"/>
                <a:sym typeface="Arimo"/>
              </a:rPr>
              <a:t>Future Ideas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831188" y="3026420"/>
            <a:ext cx="4619030" cy="3551784"/>
            <a:chOff x="0" y="0"/>
            <a:chExt cx="6158707" cy="47357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6107938" cy="4684903"/>
            </a:xfrm>
            <a:custGeom>
              <a:avLst/>
              <a:gdLst/>
              <a:ahLst/>
              <a:cxnLst/>
              <a:rect r="r" b="b" t="t" l="l"/>
              <a:pathLst>
                <a:path h="4684903" w="6107938">
                  <a:moveTo>
                    <a:pt x="0" y="243840"/>
                  </a:moveTo>
                  <a:cubicBezTo>
                    <a:pt x="0" y="109220"/>
                    <a:pt x="109474" y="0"/>
                    <a:pt x="244475" y="0"/>
                  </a:cubicBezTo>
                  <a:lnTo>
                    <a:pt x="5863463" y="0"/>
                  </a:lnTo>
                  <a:cubicBezTo>
                    <a:pt x="5998464" y="0"/>
                    <a:pt x="6107938" y="109220"/>
                    <a:pt x="6107938" y="243840"/>
                  </a:cubicBezTo>
                  <a:lnTo>
                    <a:pt x="6107938" y="4441063"/>
                  </a:lnTo>
                  <a:cubicBezTo>
                    <a:pt x="6107938" y="4575683"/>
                    <a:pt x="5998464" y="4684903"/>
                    <a:pt x="5863463" y="4684903"/>
                  </a:cubicBezTo>
                  <a:lnTo>
                    <a:pt x="244475" y="4684903"/>
                  </a:lnTo>
                  <a:cubicBezTo>
                    <a:pt x="109474" y="4684903"/>
                    <a:pt x="0" y="4575683"/>
                    <a:pt x="0" y="4441063"/>
                  </a:cubicBezTo>
                  <a:close/>
                </a:path>
              </a:pathLst>
            </a:custGeom>
            <a:solidFill>
              <a:srgbClr val="242429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58738" cy="4735703"/>
            </a:xfrm>
            <a:custGeom>
              <a:avLst/>
              <a:gdLst/>
              <a:ahLst/>
              <a:cxnLst/>
              <a:rect r="r" b="b" t="t" l="l"/>
              <a:pathLst>
                <a:path h="4735703" w="6158738">
                  <a:moveTo>
                    <a:pt x="0" y="269240"/>
                  </a:moveTo>
                  <a:cubicBezTo>
                    <a:pt x="0" y="120523"/>
                    <a:pt x="120904" y="0"/>
                    <a:pt x="269875" y="0"/>
                  </a:cubicBezTo>
                  <a:lnTo>
                    <a:pt x="5888863" y="0"/>
                  </a:lnTo>
                  <a:lnTo>
                    <a:pt x="5888863" y="25400"/>
                  </a:lnTo>
                  <a:lnTo>
                    <a:pt x="5888863" y="0"/>
                  </a:lnTo>
                  <a:cubicBezTo>
                    <a:pt x="6037834" y="0"/>
                    <a:pt x="6158738" y="120523"/>
                    <a:pt x="6158738" y="269240"/>
                  </a:cubicBezTo>
                  <a:lnTo>
                    <a:pt x="6133338" y="269240"/>
                  </a:lnTo>
                  <a:lnTo>
                    <a:pt x="6158738" y="269240"/>
                  </a:lnTo>
                  <a:lnTo>
                    <a:pt x="6158738" y="4466463"/>
                  </a:lnTo>
                  <a:lnTo>
                    <a:pt x="6133338" y="4466463"/>
                  </a:lnTo>
                  <a:lnTo>
                    <a:pt x="6158738" y="4466463"/>
                  </a:lnTo>
                  <a:cubicBezTo>
                    <a:pt x="6158738" y="4615180"/>
                    <a:pt x="6037834" y="4735703"/>
                    <a:pt x="5888863" y="4735703"/>
                  </a:cubicBezTo>
                  <a:lnTo>
                    <a:pt x="5888863" y="4710303"/>
                  </a:lnTo>
                  <a:lnTo>
                    <a:pt x="5888863" y="4735703"/>
                  </a:lnTo>
                  <a:lnTo>
                    <a:pt x="269875" y="4735703"/>
                  </a:lnTo>
                  <a:lnTo>
                    <a:pt x="269875" y="4710303"/>
                  </a:lnTo>
                  <a:lnTo>
                    <a:pt x="269875" y="4735703"/>
                  </a:lnTo>
                  <a:cubicBezTo>
                    <a:pt x="120904" y="4735703"/>
                    <a:pt x="0" y="4615180"/>
                    <a:pt x="0" y="4466463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4466463"/>
                  </a:lnTo>
                  <a:lnTo>
                    <a:pt x="25400" y="4466463"/>
                  </a:lnTo>
                  <a:lnTo>
                    <a:pt x="50800" y="4466463"/>
                  </a:lnTo>
                  <a:cubicBezTo>
                    <a:pt x="50800" y="4587113"/>
                    <a:pt x="148844" y="4684903"/>
                    <a:pt x="269875" y="4684903"/>
                  </a:cubicBezTo>
                  <a:lnTo>
                    <a:pt x="5888863" y="4684903"/>
                  </a:lnTo>
                  <a:cubicBezTo>
                    <a:pt x="6009894" y="4684903"/>
                    <a:pt x="6107938" y="4586986"/>
                    <a:pt x="6107938" y="4466463"/>
                  </a:cubicBezTo>
                  <a:lnTo>
                    <a:pt x="6107938" y="269240"/>
                  </a:lnTo>
                  <a:cubicBezTo>
                    <a:pt x="6107938" y="148590"/>
                    <a:pt x="6009894" y="50800"/>
                    <a:pt x="5888863" y="50800"/>
                  </a:cubicBezTo>
                  <a:lnTo>
                    <a:pt x="269875" y="50800"/>
                  </a:lnTo>
                  <a:lnTo>
                    <a:pt x="269875" y="25400"/>
                  </a:lnTo>
                  <a:lnTo>
                    <a:pt x="269875" y="50800"/>
                  </a:lnTo>
                  <a:cubicBezTo>
                    <a:pt x="148844" y="50800"/>
                    <a:pt x="50800" y="148717"/>
                    <a:pt x="50800" y="269240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812138" y="3045470"/>
            <a:ext cx="152400" cy="3513684"/>
            <a:chOff x="0" y="0"/>
            <a:chExt cx="203200" cy="46849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200" cy="4685030"/>
            </a:xfrm>
            <a:custGeom>
              <a:avLst/>
              <a:gdLst/>
              <a:ahLst/>
              <a:cxnLst/>
              <a:rect r="r" b="b" t="t" l="l"/>
              <a:pathLst>
                <a:path h="4685030" w="2032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46558" y="0"/>
                  </a:lnTo>
                  <a:cubicBezTo>
                    <a:pt x="177800" y="0"/>
                    <a:pt x="203200" y="25400"/>
                    <a:pt x="203200" y="56769"/>
                  </a:cubicBezTo>
                  <a:lnTo>
                    <a:pt x="203200" y="4628261"/>
                  </a:lnTo>
                  <a:cubicBezTo>
                    <a:pt x="203200" y="4659630"/>
                    <a:pt x="177800" y="4685030"/>
                    <a:pt x="146431" y="4685030"/>
                  </a:cubicBezTo>
                  <a:lnTo>
                    <a:pt x="56769" y="4685030"/>
                  </a:lnTo>
                  <a:cubicBezTo>
                    <a:pt x="25400" y="4685030"/>
                    <a:pt x="0" y="4659630"/>
                    <a:pt x="0" y="4628261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286155" y="3328987"/>
            <a:ext cx="382339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Click-to-edit custom input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86155" y="4337297"/>
            <a:ext cx="3823395" cy="144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User can input the shuffling and the algorithm will give the output to it.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695635" y="3026420"/>
            <a:ext cx="4619179" cy="3551784"/>
            <a:chOff x="0" y="0"/>
            <a:chExt cx="6158905" cy="473571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5400" y="25400"/>
              <a:ext cx="6108065" cy="4684903"/>
            </a:xfrm>
            <a:custGeom>
              <a:avLst/>
              <a:gdLst/>
              <a:ahLst/>
              <a:cxnLst/>
              <a:rect r="r" b="b" t="t" l="l"/>
              <a:pathLst>
                <a:path h="4684903" w="6108065">
                  <a:moveTo>
                    <a:pt x="0" y="243840"/>
                  </a:moveTo>
                  <a:cubicBezTo>
                    <a:pt x="0" y="109220"/>
                    <a:pt x="109474" y="0"/>
                    <a:pt x="244475" y="0"/>
                  </a:cubicBezTo>
                  <a:lnTo>
                    <a:pt x="5863590" y="0"/>
                  </a:lnTo>
                  <a:cubicBezTo>
                    <a:pt x="5998591" y="0"/>
                    <a:pt x="6108065" y="109220"/>
                    <a:pt x="6108065" y="243840"/>
                  </a:cubicBezTo>
                  <a:lnTo>
                    <a:pt x="6108065" y="4441063"/>
                  </a:lnTo>
                  <a:cubicBezTo>
                    <a:pt x="6108065" y="4575683"/>
                    <a:pt x="5998591" y="4684903"/>
                    <a:pt x="5863590" y="4684903"/>
                  </a:cubicBezTo>
                  <a:lnTo>
                    <a:pt x="244475" y="4684903"/>
                  </a:lnTo>
                  <a:cubicBezTo>
                    <a:pt x="109474" y="4684903"/>
                    <a:pt x="0" y="4575683"/>
                    <a:pt x="0" y="4441063"/>
                  </a:cubicBezTo>
                  <a:close/>
                </a:path>
              </a:pathLst>
            </a:custGeom>
            <a:solidFill>
              <a:srgbClr val="242429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158865" cy="4735703"/>
            </a:xfrm>
            <a:custGeom>
              <a:avLst/>
              <a:gdLst/>
              <a:ahLst/>
              <a:cxnLst/>
              <a:rect r="r" b="b" t="t" l="l"/>
              <a:pathLst>
                <a:path h="4735703" w="6158865">
                  <a:moveTo>
                    <a:pt x="0" y="269240"/>
                  </a:moveTo>
                  <a:cubicBezTo>
                    <a:pt x="0" y="120523"/>
                    <a:pt x="120904" y="0"/>
                    <a:pt x="269875" y="0"/>
                  </a:cubicBezTo>
                  <a:lnTo>
                    <a:pt x="5888990" y="0"/>
                  </a:lnTo>
                  <a:lnTo>
                    <a:pt x="5888990" y="25400"/>
                  </a:lnTo>
                  <a:lnTo>
                    <a:pt x="5888990" y="0"/>
                  </a:lnTo>
                  <a:cubicBezTo>
                    <a:pt x="6037961" y="0"/>
                    <a:pt x="6158865" y="120523"/>
                    <a:pt x="6158865" y="269240"/>
                  </a:cubicBezTo>
                  <a:lnTo>
                    <a:pt x="6133465" y="269240"/>
                  </a:lnTo>
                  <a:lnTo>
                    <a:pt x="6158865" y="269240"/>
                  </a:lnTo>
                  <a:lnTo>
                    <a:pt x="6158865" y="4466463"/>
                  </a:lnTo>
                  <a:lnTo>
                    <a:pt x="6133465" y="4466463"/>
                  </a:lnTo>
                  <a:lnTo>
                    <a:pt x="6158865" y="4466463"/>
                  </a:lnTo>
                  <a:cubicBezTo>
                    <a:pt x="6158865" y="4615180"/>
                    <a:pt x="6037961" y="4735703"/>
                    <a:pt x="5888990" y="4735703"/>
                  </a:cubicBezTo>
                  <a:lnTo>
                    <a:pt x="5888990" y="4710303"/>
                  </a:lnTo>
                  <a:lnTo>
                    <a:pt x="5888990" y="4735703"/>
                  </a:lnTo>
                  <a:lnTo>
                    <a:pt x="269875" y="4735703"/>
                  </a:lnTo>
                  <a:lnTo>
                    <a:pt x="269875" y="4710303"/>
                  </a:lnTo>
                  <a:lnTo>
                    <a:pt x="269875" y="4735703"/>
                  </a:lnTo>
                  <a:cubicBezTo>
                    <a:pt x="120904" y="4735703"/>
                    <a:pt x="0" y="4615180"/>
                    <a:pt x="0" y="4466463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4466463"/>
                  </a:lnTo>
                  <a:lnTo>
                    <a:pt x="25400" y="4466463"/>
                  </a:lnTo>
                  <a:lnTo>
                    <a:pt x="50800" y="4466463"/>
                  </a:lnTo>
                  <a:cubicBezTo>
                    <a:pt x="50800" y="4587113"/>
                    <a:pt x="148844" y="4684903"/>
                    <a:pt x="269875" y="4684903"/>
                  </a:cubicBezTo>
                  <a:lnTo>
                    <a:pt x="5888990" y="4684903"/>
                  </a:lnTo>
                  <a:cubicBezTo>
                    <a:pt x="6010021" y="4684903"/>
                    <a:pt x="6108065" y="4586986"/>
                    <a:pt x="6108065" y="4466463"/>
                  </a:cubicBezTo>
                  <a:lnTo>
                    <a:pt x="6108065" y="269240"/>
                  </a:lnTo>
                  <a:cubicBezTo>
                    <a:pt x="6108065" y="148590"/>
                    <a:pt x="6010021" y="50800"/>
                    <a:pt x="5888990" y="50800"/>
                  </a:cubicBezTo>
                  <a:lnTo>
                    <a:pt x="269875" y="50800"/>
                  </a:lnTo>
                  <a:lnTo>
                    <a:pt x="269875" y="25400"/>
                  </a:lnTo>
                  <a:lnTo>
                    <a:pt x="269875" y="50800"/>
                  </a:lnTo>
                  <a:cubicBezTo>
                    <a:pt x="148844" y="50800"/>
                    <a:pt x="50800" y="148717"/>
                    <a:pt x="50800" y="269240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2676585" y="3045470"/>
            <a:ext cx="152400" cy="3513684"/>
            <a:chOff x="0" y="0"/>
            <a:chExt cx="203200" cy="468491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3200" cy="4685030"/>
            </a:xfrm>
            <a:custGeom>
              <a:avLst/>
              <a:gdLst/>
              <a:ahLst/>
              <a:cxnLst/>
              <a:rect r="r" b="b" t="t" l="l"/>
              <a:pathLst>
                <a:path h="4685030" w="2032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46558" y="0"/>
                  </a:lnTo>
                  <a:cubicBezTo>
                    <a:pt x="177800" y="0"/>
                    <a:pt x="203200" y="25400"/>
                    <a:pt x="203200" y="56769"/>
                  </a:cubicBezTo>
                  <a:lnTo>
                    <a:pt x="203200" y="4628261"/>
                  </a:lnTo>
                  <a:cubicBezTo>
                    <a:pt x="203200" y="4659630"/>
                    <a:pt x="177800" y="4685030"/>
                    <a:pt x="146431" y="4685030"/>
                  </a:cubicBezTo>
                  <a:lnTo>
                    <a:pt x="56769" y="4685030"/>
                  </a:lnTo>
                  <a:cubicBezTo>
                    <a:pt x="25400" y="4685030"/>
                    <a:pt x="0" y="4659630"/>
                    <a:pt x="0" y="4628261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3150602" y="3328987"/>
            <a:ext cx="382354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Multiple cube Integration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50602" y="4337297"/>
            <a:ext cx="3823544" cy="190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The algorithm will be fast and efficient to solve even 10×10 cube in  fastest way possible.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831188" y="6823621"/>
            <a:ext cx="9483626" cy="1747986"/>
            <a:chOff x="0" y="0"/>
            <a:chExt cx="12644835" cy="23306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5400" y="25400"/>
              <a:ext cx="12594082" cy="2279904"/>
            </a:xfrm>
            <a:custGeom>
              <a:avLst/>
              <a:gdLst/>
              <a:ahLst/>
              <a:cxnLst/>
              <a:rect r="r" b="b" t="t" l="l"/>
              <a:pathLst>
                <a:path h="2279904" w="12594082">
                  <a:moveTo>
                    <a:pt x="0" y="243840"/>
                  </a:moveTo>
                  <a:cubicBezTo>
                    <a:pt x="0" y="109220"/>
                    <a:pt x="111125" y="0"/>
                    <a:pt x="248285" y="0"/>
                  </a:cubicBezTo>
                  <a:lnTo>
                    <a:pt x="12345797" y="0"/>
                  </a:lnTo>
                  <a:cubicBezTo>
                    <a:pt x="12482957" y="0"/>
                    <a:pt x="12594082" y="109220"/>
                    <a:pt x="12594082" y="243840"/>
                  </a:cubicBezTo>
                  <a:lnTo>
                    <a:pt x="12594082" y="2036064"/>
                  </a:lnTo>
                  <a:cubicBezTo>
                    <a:pt x="12594082" y="2170684"/>
                    <a:pt x="12482957" y="2279904"/>
                    <a:pt x="12345797" y="2279904"/>
                  </a:cubicBezTo>
                  <a:lnTo>
                    <a:pt x="248285" y="2279904"/>
                  </a:lnTo>
                  <a:cubicBezTo>
                    <a:pt x="111125" y="2279904"/>
                    <a:pt x="0" y="2170684"/>
                    <a:pt x="0" y="2036064"/>
                  </a:cubicBezTo>
                  <a:close/>
                </a:path>
              </a:pathLst>
            </a:custGeom>
            <a:solidFill>
              <a:srgbClr val="242429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644882" cy="2330704"/>
            </a:xfrm>
            <a:custGeom>
              <a:avLst/>
              <a:gdLst/>
              <a:ahLst/>
              <a:cxnLst/>
              <a:rect r="r" b="b" t="t" l="l"/>
              <a:pathLst>
                <a:path h="2330704" w="12644882">
                  <a:moveTo>
                    <a:pt x="0" y="269240"/>
                  </a:moveTo>
                  <a:cubicBezTo>
                    <a:pt x="0" y="120142"/>
                    <a:pt x="122936" y="0"/>
                    <a:pt x="273685" y="0"/>
                  </a:cubicBezTo>
                  <a:lnTo>
                    <a:pt x="12371197" y="0"/>
                  </a:lnTo>
                  <a:lnTo>
                    <a:pt x="12371197" y="25400"/>
                  </a:lnTo>
                  <a:lnTo>
                    <a:pt x="12371197" y="0"/>
                  </a:lnTo>
                  <a:cubicBezTo>
                    <a:pt x="12521946" y="0"/>
                    <a:pt x="12644882" y="120142"/>
                    <a:pt x="12644882" y="269240"/>
                  </a:cubicBezTo>
                  <a:lnTo>
                    <a:pt x="12619482" y="269240"/>
                  </a:lnTo>
                  <a:lnTo>
                    <a:pt x="12644882" y="269240"/>
                  </a:lnTo>
                  <a:lnTo>
                    <a:pt x="12644882" y="2061464"/>
                  </a:lnTo>
                  <a:lnTo>
                    <a:pt x="12619482" y="2061464"/>
                  </a:lnTo>
                  <a:lnTo>
                    <a:pt x="12644882" y="2061464"/>
                  </a:lnTo>
                  <a:cubicBezTo>
                    <a:pt x="12644882" y="2210562"/>
                    <a:pt x="12521946" y="2330704"/>
                    <a:pt x="12371197" y="2330704"/>
                  </a:cubicBezTo>
                  <a:lnTo>
                    <a:pt x="12371197" y="2305304"/>
                  </a:lnTo>
                  <a:lnTo>
                    <a:pt x="12371197" y="2330704"/>
                  </a:lnTo>
                  <a:lnTo>
                    <a:pt x="273685" y="2330704"/>
                  </a:lnTo>
                  <a:lnTo>
                    <a:pt x="273685" y="2305304"/>
                  </a:lnTo>
                  <a:lnTo>
                    <a:pt x="273685" y="2330704"/>
                  </a:lnTo>
                  <a:cubicBezTo>
                    <a:pt x="122936" y="2330704"/>
                    <a:pt x="0" y="2210562"/>
                    <a:pt x="0" y="2061464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061464"/>
                  </a:lnTo>
                  <a:lnTo>
                    <a:pt x="25400" y="2061464"/>
                  </a:lnTo>
                  <a:lnTo>
                    <a:pt x="50800" y="2061464"/>
                  </a:lnTo>
                  <a:cubicBezTo>
                    <a:pt x="50800" y="2181733"/>
                    <a:pt x="150114" y="2279904"/>
                    <a:pt x="273685" y="2279904"/>
                  </a:cubicBezTo>
                  <a:lnTo>
                    <a:pt x="12371197" y="2279904"/>
                  </a:lnTo>
                  <a:cubicBezTo>
                    <a:pt x="12494768" y="2279904"/>
                    <a:pt x="12594082" y="2181733"/>
                    <a:pt x="12594082" y="2061464"/>
                  </a:cubicBezTo>
                  <a:lnTo>
                    <a:pt x="12594082" y="269240"/>
                  </a:lnTo>
                  <a:cubicBezTo>
                    <a:pt x="12594082" y="148971"/>
                    <a:pt x="12494768" y="50800"/>
                    <a:pt x="12371197" y="50800"/>
                  </a:cubicBezTo>
                  <a:lnTo>
                    <a:pt x="273685" y="50800"/>
                  </a:lnTo>
                  <a:lnTo>
                    <a:pt x="273685" y="25400"/>
                  </a:lnTo>
                  <a:lnTo>
                    <a:pt x="273685" y="50800"/>
                  </a:lnTo>
                  <a:cubicBezTo>
                    <a:pt x="150114" y="50800"/>
                    <a:pt x="50800" y="148971"/>
                    <a:pt x="50800" y="269240"/>
                  </a:cubicBezTo>
                  <a:close/>
                </a:path>
              </a:pathLst>
            </a:custGeom>
            <a:solidFill>
              <a:srgbClr val="5C5C6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7812138" y="6842671"/>
            <a:ext cx="152400" cy="1709886"/>
            <a:chOff x="0" y="0"/>
            <a:chExt cx="203200" cy="227984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3200" cy="2279904"/>
            </a:xfrm>
            <a:custGeom>
              <a:avLst/>
              <a:gdLst/>
              <a:ahLst/>
              <a:cxnLst/>
              <a:rect r="r" b="b" t="t" l="l"/>
              <a:pathLst>
                <a:path h="2279904" w="2032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46558" y="0"/>
                  </a:lnTo>
                  <a:cubicBezTo>
                    <a:pt x="177800" y="0"/>
                    <a:pt x="203200" y="25400"/>
                    <a:pt x="203200" y="56769"/>
                  </a:cubicBezTo>
                  <a:lnTo>
                    <a:pt x="203200" y="2223135"/>
                  </a:lnTo>
                  <a:cubicBezTo>
                    <a:pt x="203200" y="2254504"/>
                    <a:pt x="177800" y="2279904"/>
                    <a:pt x="146431" y="2279904"/>
                  </a:cubicBezTo>
                  <a:lnTo>
                    <a:pt x="56769" y="2279904"/>
                  </a:lnTo>
                  <a:cubicBezTo>
                    <a:pt x="25400" y="2279904"/>
                    <a:pt x="0" y="2254504"/>
                    <a:pt x="0" y="2223135"/>
                  </a:cubicBezTo>
                  <a:close/>
                </a:path>
              </a:pathLst>
            </a:custGeom>
            <a:solidFill>
              <a:srgbClr val="FDC4C4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286155" y="7126189"/>
            <a:ext cx="7660630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7CDD6"/>
                </a:solidFill>
                <a:latin typeface="Arimo"/>
                <a:ea typeface="Arimo"/>
                <a:cs typeface="Arimo"/>
                <a:sym typeface="Arimo"/>
              </a:rPr>
              <a:t>Camera based tracker to solve real rubik's cube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86155" y="7691586"/>
            <a:ext cx="8687991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7CDD6"/>
                </a:solidFill>
                <a:latin typeface="Inter"/>
                <a:ea typeface="Inter"/>
                <a:cs typeface="Inter"/>
                <a:sym typeface="Inter"/>
              </a:rPr>
              <a:t>Support for real-world cube input.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DAGvCDMC6E0</dc:identifier>
  <dcterms:modified xsi:type="dcterms:W3CDTF">2011-08-01T06:04:30Z</dcterms:modified>
  <cp:revision>1</cp:revision>
  <dc:title>rubiks_cube_dhanushsalian.pptx</dc:title>
</cp:coreProperties>
</file>