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8" r:id="rId3"/>
    <p:sldId id="263" r:id="rId4"/>
    <p:sldId id="273" r:id="rId5"/>
    <p:sldId id="272" r:id="rId6"/>
    <p:sldId id="282" r:id="rId7"/>
    <p:sldId id="283" r:id="rId8"/>
    <p:sldId id="284" r:id="rId9"/>
    <p:sldId id="285" r:id="rId10"/>
    <p:sldId id="286" r:id="rId11"/>
    <p:sldId id="262" r:id="rId12"/>
    <p:sldId id="260" r:id="rId13"/>
    <p:sldId id="259" r:id="rId14"/>
    <p:sldId id="266" r:id="rId15"/>
    <p:sldId id="275" r:id="rId16"/>
    <p:sldId id="274" r:id="rId17"/>
    <p:sldId id="287" r:id="rId18"/>
    <p:sldId id="288" r:id="rId19"/>
    <p:sldId id="289" r:id="rId20"/>
    <p:sldId id="278" r:id="rId21"/>
    <p:sldId id="277" r:id="rId22"/>
    <p:sldId id="276" r:id="rId23"/>
    <p:sldId id="290" r:id="rId24"/>
    <p:sldId id="291" r:id="rId25"/>
    <p:sldId id="268" r:id="rId26"/>
    <p:sldId id="279" r:id="rId27"/>
    <p:sldId id="281" r:id="rId28"/>
    <p:sldId id="280" r:id="rId29"/>
    <p:sldId id="292" r:id="rId30"/>
    <p:sldId id="269" r:id="rId31"/>
    <p:sldId id="270" r:id="rId32"/>
    <p:sldId id="265" r:id="rId33"/>
    <p:sldId id="271"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140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B0672-1B94-4A60-842A-DF9F0BF0CC8B}" type="datetimeFigureOut">
              <a:rPr lang="en-IN" smtClean="0"/>
              <a:t>07-04-2023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47B17-79FE-4478-A310-1A2505B9FEF6}" type="slidenum">
              <a:rPr lang="en-IN" smtClean="0"/>
              <a:t>‹#›</a:t>
            </a:fld>
            <a:endParaRPr lang="en-IN"/>
          </a:p>
        </p:txBody>
      </p:sp>
    </p:spTree>
    <p:extLst>
      <p:ext uri="{BB962C8B-B14F-4D97-AF65-F5344CB8AC3E}">
        <p14:creationId xmlns:p14="http://schemas.microsoft.com/office/powerpoint/2010/main" val="386627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13E1E-C0B8-42BB-B3DF-AF101699ABC0}" type="datetime1">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62DF-EE3A-4016-8048-F5987F39AF92}" type="datetime1">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985DE-1CE7-448D-B6B1-D24798A54EC2}" type="datetime1">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2DAB-7094-45B8-85D5-D3661D95DC5B}" type="datetime1">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1333A-BE4E-400F-A4CA-D41FE49C0AF3}" type="datetime1">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480F4-017A-4C1F-A28C-40BA672543BC}" type="datetime1">
              <a:rPr lang="en-IN" smtClean="0"/>
              <a:t>07-04-2023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54546-14BA-4044-BB86-079C670A4630}" type="datetime1">
              <a:rPr lang="en-IN" smtClean="0"/>
              <a:t>07-04-2023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07-04-2023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C924-6359-49B9-9C33-86D2C3D15BE7}" type="datetime1">
              <a:rPr lang="en-IN" smtClean="0"/>
              <a:t>07-04-2023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ieeexplore.ieee.org/author/37089311214"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08244" y="128368"/>
            <a:ext cx="1452640" cy="1455124"/>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116" y="19604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246551" y="1800692"/>
            <a:ext cx="6650898" cy="430887"/>
          </a:xfrm>
          <a:prstGeom prst="rect">
            <a:avLst/>
          </a:prstGeom>
          <a:noFill/>
        </p:spPr>
        <p:txBody>
          <a:bodyPr wrap="square">
            <a:spAutoFit/>
          </a:bodyPr>
          <a:lstStyle/>
          <a:p>
            <a:r>
              <a:rPr lang="en-US" sz="2200" b="1" dirty="0">
                <a:solidFill>
                  <a:srgbClr val="C00000"/>
                </a:solidFill>
                <a:latin typeface="Times New Roman" panose="02020603050405020304" pitchFamily="18" charset="0"/>
              </a:rPr>
              <a:t>Department of Computer Science and Engineering </a:t>
            </a:r>
            <a:endParaRPr lang="en-IN" sz="2200" b="1" dirty="0">
              <a:solidFill>
                <a:srgbClr val="C00000"/>
              </a:solidFill>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1838164" y="2448778"/>
            <a:ext cx="5369460"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CO2 EMISSION RATING BY VECHICLES USING DATA SCIENCE TECHNIQUE </a:t>
            </a:r>
            <a:endParaRPr lang="en-IN" sz="20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330EC8A-088B-458F-9182-920EE3139846}"/>
              </a:ext>
            </a:extLst>
          </p:cNvPr>
          <p:cNvSpPr txBox="1"/>
          <p:nvPr/>
        </p:nvSpPr>
        <p:spPr>
          <a:xfrm>
            <a:off x="834564" y="5452962"/>
            <a:ext cx="3938725"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Guide Name &amp; Designation	</a:t>
            </a:r>
          </a:p>
          <a:p>
            <a:r>
              <a:rPr lang="en-IN" b="1" dirty="0">
                <a:latin typeface="Times New Roman" panose="02020603050405020304" pitchFamily="18" charset="0"/>
                <a:cs typeface="Times New Roman" panose="02020603050405020304" pitchFamily="18" charset="0"/>
              </a:rPr>
              <a:t>Mrs. S.T. </a:t>
            </a:r>
            <a:r>
              <a:rPr lang="en-IN" b="1" dirty="0" err="1">
                <a:latin typeface="Times New Roman" panose="02020603050405020304" pitchFamily="18" charset="0"/>
                <a:cs typeface="Times New Roman" panose="02020603050405020304" pitchFamily="18" charset="0"/>
              </a:rPr>
              <a:t>Santhanalakshmi</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M.Tech</a:t>
            </a:r>
            <a:r>
              <a:rPr lang="en-IN" b="1" dirty="0">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0B14CB2B-BA40-B9F9-16FA-AA5B5E13E8EA}"/>
              </a:ext>
            </a:extLst>
          </p:cNvPr>
          <p:cNvSpPr txBox="1"/>
          <p:nvPr/>
        </p:nvSpPr>
        <p:spPr>
          <a:xfrm>
            <a:off x="2083981" y="3525870"/>
            <a:ext cx="4802820" cy="646331"/>
          </a:xfrm>
          <a:prstGeom prst="rect">
            <a:avLst/>
          </a:prstGeom>
          <a:noFill/>
        </p:spPr>
        <p:txBody>
          <a:bodyPr wrap="square" rtlCol="0">
            <a:spAutoFit/>
          </a:bodyPr>
          <a:lstStyle/>
          <a:p>
            <a:pPr algn="ctr"/>
            <a:r>
              <a:rPr lang="en-IN" b="1" dirty="0" err="1">
                <a:latin typeface="Times New Roman" panose="02020603050405020304" pitchFamily="18" charset="0"/>
                <a:cs typeface="Times New Roman" panose="02020603050405020304" pitchFamily="18" charset="0"/>
              </a:rPr>
              <a:t>Dhanushpriya</a:t>
            </a:r>
            <a:r>
              <a:rPr lang="en-IN" b="1" dirty="0">
                <a:latin typeface="Times New Roman" panose="02020603050405020304" pitchFamily="18" charset="0"/>
                <a:cs typeface="Times New Roman" panose="02020603050405020304" pitchFamily="18" charset="0"/>
              </a:rPr>
              <a:t> T         (211419104059)</a:t>
            </a:r>
          </a:p>
          <a:p>
            <a:pPr algn="ctr"/>
            <a:r>
              <a:rPr lang="en-IN" b="1" dirty="0" err="1">
                <a:latin typeface="Times New Roman" panose="02020603050405020304" pitchFamily="18" charset="0"/>
                <a:cs typeface="Times New Roman" panose="02020603050405020304" pitchFamily="18" charset="0"/>
              </a:rPr>
              <a:t>Jecintha</a:t>
            </a:r>
            <a:r>
              <a:rPr lang="en-IN" b="1" dirty="0">
                <a:latin typeface="Times New Roman" panose="02020603050405020304" pitchFamily="18" charset="0"/>
                <a:cs typeface="Times New Roman" panose="02020603050405020304" pitchFamily="18" charset="0"/>
              </a:rPr>
              <a:t> T                    (211419104112)</a:t>
            </a:r>
          </a:p>
        </p:txBody>
      </p:sp>
      <p:sp>
        <p:nvSpPr>
          <p:cNvPr id="3" name="TextBox 2">
            <a:extLst>
              <a:ext uri="{FF2B5EF4-FFF2-40B4-BE49-F238E27FC236}">
                <a16:creationId xmlns:a16="http://schemas.microsoft.com/office/drawing/2014/main" id="{8DA7E15F-5577-E472-5EEB-C46481EAA666}"/>
              </a:ext>
            </a:extLst>
          </p:cNvPr>
          <p:cNvSpPr txBox="1"/>
          <p:nvPr/>
        </p:nvSpPr>
        <p:spPr>
          <a:xfrm>
            <a:off x="4876800" y="5452962"/>
            <a:ext cx="3681274"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Coordinator Name &amp; Designation</a:t>
            </a:r>
          </a:p>
          <a:p>
            <a:r>
              <a:rPr lang="en-US" b="1" dirty="0">
                <a:latin typeface="Times New Roman" panose="02020603050405020304" pitchFamily="18" charset="0"/>
                <a:cs typeface="Times New Roman" panose="02020603050405020304" pitchFamily="18" charset="0"/>
              </a:rPr>
              <a:t>Dr. Kavitha Subramani M.E, Ph.D.,</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297351" y="101474"/>
            <a:ext cx="6285765" cy="1522578"/>
          </a:xfrm>
          <a:prstGeom prst="rect">
            <a:avLst/>
          </a:prstGeom>
        </p:spPr>
      </p:pic>
      <p:sp>
        <p:nvSpPr>
          <p:cNvPr id="6" name="Date Placeholder 5">
            <a:extLst>
              <a:ext uri="{FF2B5EF4-FFF2-40B4-BE49-F238E27FC236}">
                <a16:creationId xmlns:a16="http://schemas.microsoft.com/office/drawing/2014/main" id="{EB3F79D1-0796-072A-CD75-B8086F0F9250}"/>
              </a:ext>
            </a:extLst>
          </p:cNvPr>
          <p:cNvSpPr>
            <a:spLocks noGrp="1"/>
          </p:cNvSpPr>
          <p:nvPr>
            <p:ph type="dt" sz="half" idx="10"/>
          </p:nvPr>
        </p:nvSpPr>
        <p:spPr/>
        <p:txBody>
          <a:bodyPr/>
          <a:lstStyle/>
          <a:p>
            <a:fld id="{8CB503F5-DB0E-4E11-9D2A-893EDB84D48F}" type="datetime1">
              <a:rPr lang="en-IN" smtClean="0"/>
              <a:t>07-04-2023</a:t>
            </a:fld>
            <a:endParaRPr lang="en-IN"/>
          </a:p>
        </p:txBody>
      </p:sp>
      <p:sp>
        <p:nvSpPr>
          <p:cNvPr id="10" name="Slide Number Placeholder 9">
            <a:extLst>
              <a:ext uri="{FF2B5EF4-FFF2-40B4-BE49-F238E27FC236}">
                <a16:creationId xmlns:a16="http://schemas.microsoft.com/office/drawing/2014/main" id="{1A45000B-3233-04ED-8583-BAA14AF15C75}"/>
              </a:ext>
            </a:extLst>
          </p:cNvPr>
          <p:cNvSpPr>
            <a:spLocks noGrp="1"/>
          </p:cNvSpPr>
          <p:nvPr>
            <p:ph type="sldNum" sz="quarter" idx="12"/>
          </p:nvPr>
        </p:nvSpPr>
        <p:spPr>
          <a:xfrm>
            <a:off x="6457949" y="6356351"/>
            <a:ext cx="2314273" cy="365125"/>
          </a:xfrm>
        </p:spPr>
        <p:txBody>
          <a:bodyPr/>
          <a:lstStyle/>
          <a:p>
            <a:fld id="{9D3FF152-60F5-4862-82F9-1190556AA56F}" type="slidenum">
              <a:rPr lang="en-IN" sz="1800" b="1" smtClean="0">
                <a:solidFill>
                  <a:schemeClr val="tx1"/>
                </a:solidFill>
              </a:rPr>
              <a:t>1</a:t>
            </a:fld>
            <a:endParaRPr lang="en-IN" sz="1800" b="1" dirty="0">
              <a:solidFill>
                <a:schemeClr val="tx1"/>
              </a:solidFill>
            </a:endParaRPr>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588D-7D7F-3C0E-9E91-CA99416533FF}"/>
              </a:ext>
            </a:extLst>
          </p:cNvPr>
          <p:cNvSpPr>
            <a:spLocks noGrp="1"/>
          </p:cNvSpPr>
          <p:nvPr>
            <p:ph type="title"/>
          </p:nvPr>
        </p:nvSpPr>
        <p:spPr>
          <a:xfrm>
            <a:off x="628650" y="338233"/>
            <a:ext cx="7886700" cy="549274"/>
          </a:xfrm>
        </p:spPr>
        <p:txBody>
          <a:bodyPr>
            <a:normAutofit fontScale="90000"/>
          </a:bodyPr>
          <a:lstStyle/>
          <a:p>
            <a:pPr algn="ctr"/>
            <a:r>
              <a:rPr lang="en-US" sz="4000" b="1" dirty="0">
                <a:solidFill>
                  <a:srgbClr val="7030A0"/>
                </a:solidFill>
                <a:latin typeface="Times New Roman" panose="02020603050405020304" pitchFamily="18" charset="0"/>
                <a:cs typeface="Times New Roman" panose="02020603050405020304" pitchFamily="18" charset="0"/>
              </a:rPr>
              <a:t>Literature Survey</a:t>
            </a:r>
            <a:endParaRPr lang="en-IN" sz="4000" dirty="0"/>
          </a:p>
        </p:txBody>
      </p:sp>
      <p:sp>
        <p:nvSpPr>
          <p:cNvPr id="3" name="Date Placeholder 2">
            <a:extLst>
              <a:ext uri="{FF2B5EF4-FFF2-40B4-BE49-F238E27FC236}">
                <a16:creationId xmlns:a16="http://schemas.microsoft.com/office/drawing/2014/main" id="{99F19E3F-9899-5DD5-201E-99BF92655E7F}"/>
              </a:ext>
            </a:extLst>
          </p:cNvPr>
          <p:cNvSpPr>
            <a:spLocks noGrp="1"/>
          </p:cNvSpPr>
          <p:nvPr>
            <p:ph type="dt" sz="half" idx="10"/>
          </p:nvPr>
        </p:nvSpPr>
        <p:spPr/>
        <p:txBody>
          <a:bodyPr/>
          <a:lstStyle/>
          <a:p>
            <a:fld id="{BC754546-14BA-4044-BB86-079C670A4630}" type="datetime1">
              <a:rPr lang="en-IN" smtClean="0"/>
              <a:t>07-04-2023</a:t>
            </a:fld>
            <a:endParaRPr lang="en-IN"/>
          </a:p>
        </p:txBody>
      </p:sp>
      <p:sp>
        <p:nvSpPr>
          <p:cNvPr id="4" name="Slide Number Placeholder 3">
            <a:extLst>
              <a:ext uri="{FF2B5EF4-FFF2-40B4-BE49-F238E27FC236}">
                <a16:creationId xmlns:a16="http://schemas.microsoft.com/office/drawing/2014/main" id="{2F03DB59-6D6B-85E7-C319-75C52BF92691}"/>
              </a:ext>
            </a:extLst>
          </p:cNvPr>
          <p:cNvSpPr>
            <a:spLocks noGrp="1"/>
          </p:cNvSpPr>
          <p:nvPr>
            <p:ph type="sldNum" sz="quarter" idx="12"/>
          </p:nvPr>
        </p:nvSpPr>
        <p:spPr/>
        <p:txBody>
          <a:bodyPr/>
          <a:lstStyle/>
          <a:p>
            <a:fld id="{9D3FF152-60F5-4862-82F9-1190556AA56F}" type="slidenum">
              <a:rPr lang="en-IN" smtClean="0"/>
              <a:t>10</a:t>
            </a:fld>
            <a:endParaRPr lang="en-IN"/>
          </a:p>
        </p:txBody>
      </p:sp>
      <p:graphicFrame>
        <p:nvGraphicFramePr>
          <p:cNvPr id="5" name="Table 5">
            <a:extLst>
              <a:ext uri="{FF2B5EF4-FFF2-40B4-BE49-F238E27FC236}">
                <a16:creationId xmlns:a16="http://schemas.microsoft.com/office/drawing/2014/main" id="{459AAEAD-1B95-7578-0CF5-6D0A624637C1}"/>
              </a:ext>
            </a:extLst>
          </p:cNvPr>
          <p:cNvGraphicFramePr>
            <a:graphicFrameLocks noGrp="1"/>
          </p:cNvGraphicFramePr>
          <p:nvPr>
            <p:extLst>
              <p:ext uri="{D42A27DB-BD31-4B8C-83A1-F6EECF244321}">
                <p14:modId xmlns:p14="http://schemas.microsoft.com/office/powerpoint/2010/main" val="1865815641"/>
              </p:ext>
            </p:extLst>
          </p:nvPr>
        </p:nvGraphicFramePr>
        <p:xfrm>
          <a:off x="143435" y="995082"/>
          <a:ext cx="8650944" cy="5361269"/>
        </p:xfrm>
        <a:graphic>
          <a:graphicData uri="http://schemas.openxmlformats.org/drawingml/2006/table">
            <a:tbl>
              <a:tblPr firstRow="1" bandRow="1">
                <a:tableStyleId>{5C22544A-7EE6-4342-B048-85BDC9FD1C3A}</a:tableStyleId>
              </a:tblPr>
              <a:tblGrid>
                <a:gridCol w="1057836">
                  <a:extLst>
                    <a:ext uri="{9D8B030D-6E8A-4147-A177-3AD203B41FA5}">
                      <a16:colId xmlns:a16="http://schemas.microsoft.com/office/drawing/2014/main" val="1832121158"/>
                    </a:ext>
                  </a:extLst>
                </a:gridCol>
                <a:gridCol w="1317811">
                  <a:extLst>
                    <a:ext uri="{9D8B030D-6E8A-4147-A177-3AD203B41FA5}">
                      <a16:colId xmlns:a16="http://schemas.microsoft.com/office/drawing/2014/main" val="593480064"/>
                    </a:ext>
                  </a:extLst>
                </a:gridCol>
                <a:gridCol w="1658471">
                  <a:extLst>
                    <a:ext uri="{9D8B030D-6E8A-4147-A177-3AD203B41FA5}">
                      <a16:colId xmlns:a16="http://schemas.microsoft.com/office/drawing/2014/main" val="934516679"/>
                    </a:ext>
                  </a:extLst>
                </a:gridCol>
                <a:gridCol w="1733178">
                  <a:extLst>
                    <a:ext uri="{9D8B030D-6E8A-4147-A177-3AD203B41FA5}">
                      <a16:colId xmlns:a16="http://schemas.microsoft.com/office/drawing/2014/main" val="251489950"/>
                    </a:ext>
                  </a:extLst>
                </a:gridCol>
                <a:gridCol w="1441824">
                  <a:extLst>
                    <a:ext uri="{9D8B030D-6E8A-4147-A177-3AD203B41FA5}">
                      <a16:colId xmlns:a16="http://schemas.microsoft.com/office/drawing/2014/main" val="1053993313"/>
                    </a:ext>
                  </a:extLst>
                </a:gridCol>
                <a:gridCol w="1441824">
                  <a:extLst>
                    <a:ext uri="{9D8B030D-6E8A-4147-A177-3AD203B41FA5}">
                      <a16:colId xmlns:a16="http://schemas.microsoft.com/office/drawing/2014/main" val="370325544"/>
                    </a:ext>
                  </a:extLst>
                </a:gridCol>
              </a:tblGrid>
              <a:tr h="61137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YEAR</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AUTHOR(S)</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PAPER</a:t>
                      </a:r>
                      <a:r>
                        <a:rPr lang="en-US" sz="1400" baseline="0" dirty="0">
                          <a:latin typeface="Times New Roman" panose="02020603050405020304" pitchFamily="18" charset="0"/>
                          <a:cs typeface="Times New Roman" panose="02020603050405020304" pitchFamily="18" charset="0"/>
                        </a:rPr>
                        <a:t> TITLE </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METHODOLOGY</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MERITS/</a:t>
                      </a:r>
                      <a:endParaRPr lang="en-IN"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DEMERITS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FUTURE</a:t>
                      </a:r>
                      <a:r>
                        <a:rPr lang="en-IN" sz="1400" baseline="0" dirty="0">
                          <a:latin typeface="Times New Roman" panose="02020603050405020304" pitchFamily="18" charset="0"/>
                          <a:cs typeface="Times New Roman" panose="02020603050405020304" pitchFamily="18" charset="0"/>
                        </a:rPr>
                        <a:t> SCOPE</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6899427"/>
                  </a:ext>
                </a:extLst>
              </a:tr>
              <a:tr h="474989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    2019</a:t>
                      </a:r>
                    </a:p>
                  </a:txBody>
                  <a:tcPr/>
                </a:tc>
                <a:tc>
                  <a:txBody>
                    <a:bodyPr/>
                    <a:lstStyle/>
                    <a:p>
                      <a:r>
                        <a:rPr lang="en-IN" sz="1400" dirty="0">
                          <a:effectLst/>
                          <a:latin typeface="Times New Roman" panose="02020603050405020304" pitchFamily="18" charset="0"/>
                          <a:cs typeface="Times New Roman" panose="02020603050405020304" pitchFamily="18" charset="0"/>
                        </a:rPr>
                        <a:t>Sandeep Kumar</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u="none" strike="noStrike" dirty="0">
                          <a:effectLst/>
                          <a:latin typeface="Times New Roman" panose="02020603050405020304" pitchFamily="18" charset="0"/>
                          <a:cs typeface="Times New Roman" panose="02020603050405020304" pitchFamily="18" charset="0"/>
                        </a:rPr>
                        <a:t>Pranab K. </a:t>
                      </a:r>
                      <a:r>
                        <a:rPr lang="en-IN" sz="1400" u="none" strike="noStrike" dirty="0" err="1">
                          <a:effectLst/>
                          <a:latin typeface="Times New Roman" panose="02020603050405020304" pitchFamily="18" charset="0"/>
                          <a:cs typeface="Times New Roman" panose="02020603050405020304" pitchFamily="18" charset="0"/>
                        </a:rPr>
                        <a:t>Muhuri</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 novel GDP prediction technique based on transfer learning using CO</a:t>
                      </a:r>
                      <a:r>
                        <a:rPr lang="en-US" sz="1400" b="0" i="0" kern="1200" baseline="-25000" dirty="0">
                          <a:solidFill>
                            <a:schemeClr val="dk1"/>
                          </a:solidFill>
                          <a:effectLst/>
                          <a:latin typeface="Times New Roman" panose="02020603050405020304" pitchFamily="18" charset="0"/>
                          <a:ea typeface="+mn-ea"/>
                          <a:cs typeface="Times New Roman" panose="02020603050405020304" pitchFamily="18" charset="0"/>
                        </a:rPr>
                        <a:t>2</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emission dataset </a:t>
                      </a:r>
                    </a:p>
                    <a:p>
                      <a:endParaRPr lang="en-US" sz="1400" dirty="0"/>
                    </a:p>
                    <a:p>
                      <a:r>
                        <a:rPr lang="en-US" sz="1400" dirty="0">
                          <a:latin typeface="Times New Roman" panose="02020603050405020304" pitchFamily="18" charset="0"/>
                          <a:cs typeface="Times New Roman" panose="02020603050405020304" pitchFamily="18" charset="0"/>
                        </a:rPr>
                        <a:t>Published in: science direct </a:t>
                      </a:r>
                    </a:p>
                    <a:p>
                      <a:r>
                        <a:rPr lang="en-US" sz="1400" dirty="0">
                          <a:latin typeface="Times New Roman" panose="02020603050405020304" pitchFamily="18" charset="0"/>
                          <a:cs typeface="Times New Roman" panose="02020603050405020304" pitchFamily="18" charset="0"/>
                        </a:rPr>
                        <a:t> </a:t>
                      </a:r>
                    </a:p>
                  </a:txBody>
                  <a:tcPr/>
                </a:tc>
                <a:tc>
                  <a:txBody>
                    <a:bodyPr/>
                    <a:lstStyle/>
                    <a:p>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This paper reports a novel transfer learning based approach for GDP prediction, which we have termed as ‘Domain Adapted Transfer Learning for GDP Prediction.</a:t>
                      </a:r>
                    </a:p>
                  </a:txBody>
                  <a:tcPr/>
                </a:tc>
                <a:tc>
                  <a:txBody>
                    <a:bodyPr/>
                    <a:lstStyle/>
                    <a:p>
                      <a:r>
                        <a:rPr lang="en-US" sz="1400" dirty="0">
                          <a:latin typeface="Times New Roman" panose="02020603050405020304" pitchFamily="18" charset="0"/>
                          <a:cs typeface="Times New Roman" panose="02020603050405020304" pitchFamily="18" charset="0"/>
                        </a:rPr>
                        <a:t>Merits:</a:t>
                      </a:r>
                    </a:p>
                    <a:p>
                      <a:r>
                        <a:rPr lang="en-US" sz="1200" dirty="0">
                          <a:effectLst/>
                          <a:latin typeface="Times New Roman" panose="02020603050405020304" pitchFamily="18" charset="0"/>
                          <a:cs typeface="Times New Roman" panose="02020603050405020304" pitchFamily="18" charset="0"/>
                        </a:rPr>
                        <a:t>A transfer learning based novel GDP prediction method using CO</a:t>
                      </a:r>
                      <a:r>
                        <a:rPr lang="en-US" sz="1200" baseline="-25000" dirty="0">
                          <a:effectLst/>
                          <a:latin typeface="Times New Roman" panose="02020603050405020304" pitchFamily="18" charset="0"/>
                          <a:cs typeface="Times New Roman" panose="02020603050405020304" pitchFamily="18" charset="0"/>
                        </a:rPr>
                        <a:t>2</a:t>
                      </a:r>
                      <a:r>
                        <a:rPr lang="en-US" sz="1200" dirty="0">
                          <a:effectLst/>
                          <a:latin typeface="Times New Roman" panose="02020603050405020304" pitchFamily="18" charset="0"/>
                          <a:cs typeface="Times New Roman" panose="02020603050405020304" pitchFamily="18" charset="0"/>
                        </a:rPr>
                        <a:t> emission </a:t>
                      </a:r>
                      <a:r>
                        <a:rPr lang="en-US" sz="1200" dirty="0" err="1">
                          <a:effectLst/>
                          <a:latin typeface="Times New Roman" panose="02020603050405020304" pitchFamily="18" charset="0"/>
                          <a:cs typeface="Times New Roman" panose="02020603050405020304" pitchFamily="18" charset="0"/>
                        </a:rPr>
                        <a:t>data.It</a:t>
                      </a:r>
                      <a:r>
                        <a:rPr lang="en-US" sz="1200" dirty="0">
                          <a:effectLst/>
                          <a:latin typeface="Times New Roman" panose="02020603050405020304" pitchFamily="18" charset="0"/>
                          <a:cs typeface="Times New Roman" panose="02020603050405020304" pitchFamily="18" charset="0"/>
                        </a:rPr>
                        <a:t> can estimate GDP even when macroeconomic data of a nation is unavailable.</a:t>
                      </a:r>
                    </a:p>
                    <a:p>
                      <a:r>
                        <a:rPr lang="en-US" sz="1400" dirty="0">
                          <a:effectLst/>
                          <a:latin typeface="Times New Roman" panose="02020603050405020304" pitchFamily="18" charset="0"/>
                          <a:cs typeface="Times New Roman" panose="02020603050405020304" pitchFamily="18" charset="0"/>
                        </a:rPr>
                        <a:t>Demerits:</a:t>
                      </a:r>
                    </a:p>
                    <a:p>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the proposed approach is used to reliably estimate the missing per capita GDP of some of the war-torn and isolated countries</a:t>
                      </a:r>
                      <a:r>
                        <a:rPr lang="en-US" sz="1400" b="0" i="0" kern="1200" dirty="0">
                          <a:solidFill>
                            <a:schemeClr val="dk1"/>
                          </a:solidFill>
                          <a:effectLst/>
                          <a:latin typeface="+mn-lt"/>
                          <a:ea typeface="+mn-ea"/>
                          <a:cs typeface="+mn-cs"/>
                        </a:rPr>
                        <a:t>.</a:t>
                      </a:r>
                      <a:endParaRPr lang="en-US" sz="1400" dirty="0">
                        <a:effectLst/>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Future study must focus on using more than three regression methods.</a:t>
                      </a:r>
                      <a:r>
                        <a:rPr lang="en-IN" sz="1200" b="0" i="0" kern="1200" dirty="0">
                          <a:solidFill>
                            <a:schemeClr val="dk1"/>
                          </a:solidFill>
                          <a:effectLst/>
                          <a:latin typeface="+mn-lt"/>
                          <a:ea typeface="+mn-ea"/>
                          <a:cs typeface="+mn-cs"/>
                        </a:rPr>
                        <a:t> </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To analyse </a:t>
                      </a:r>
                      <a:r>
                        <a:rPr lang="en-US" sz="1200" b="0" i="0" kern="1200" dirty="0" err="1">
                          <a:solidFill>
                            <a:schemeClr val="dk1"/>
                          </a:solidFill>
                          <a:effectLst/>
                          <a:latin typeface="Times New Roman" panose="02020603050405020304" pitchFamily="18" charset="0"/>
                          <a:ea typeface="+mn-ea"/>
                          <a:cs typeface="Times New Roman" panose="02020603050405020304" pitchFamily="18" charset="0"/>
                        </a:rPr>
                        <a:t>astly</a:t>
                      </a: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 nonlinear relationships, soft computing techniques has been quite effective as they can predict a compact solution for multi-variable parameters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4629644"/>
                  </a:ext>
                </a:extLst>
              </a:tr>
            </a:tbl>
          </a:graphicData>
        </a:graphic>
      </p:graphicFrame>
    </p:spTree>
    <p:extLst>
      <p:ext uri="{BB962C8B-B14F-4D97-AF65-F5344CB8AC3E}">
        <p14:creationId xmlns:p14="http://schemas.microsoft.com/office/powerpoint/2010/main" val="3404445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Proposed System </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D320AE4C-C8AD-5FE8-F765-45A6576E3B0B}"/>
              </a:ext>
            </a:extLst>
          </p:cNvPr>
          <p:cNvSpPr>
            <a:spLocks noGrp="1"/>
          </p:cNvSpPr>
          <p:nvPr>
            <p:ph type="dt" sz="half" idx="10"/>
          </p:nvPr>
        </p:nvSpPr>
        <p:spPr/>
        <p:txBody>
          <a:bodyPr/>
          <a:lstStyle/>
          <a:p>
            <a:fld id="{72CFDEE5-572C-4F2E-BEBB-78B6E85B2556}" type="datetime1">
              <a:rPr lang="en-IN" smtClean="0"/>
              <a:t>07-04-2023</a:t>
            </a:fld>
            <a:endParaRPr lang="en-IN"/>
          </a:p>
        </p:txBody>
      </p:sp>
      <p:sp>
        <p:nvSpPr>
          <p:cNvPr id="4" name="Slide Number Placeholder 3">
            <a:extLst>
              <a:ext uri="{FF2B5EF4-FFF2-40B4-BE49-F238E27FC236}">
                <a16:creationId xmlns:a16="http://schemas.microsoft.com/office/drawing/2014/main" id="{69985F6D-C615-D78B-6019-8D3BBB5A2B93}"/>
              </a:ext>
            </a:extLst>
          </p:cNvPr>
          <p:cNvSpPr>
            <a:spLocks noGrp="1"/>
          </p:cNvSpPr>
          <p:nvPr>
            <p:ph type="sldNum" sz="quarter" idx="12"/>
          </p:nvPr>
        </p:nvSpPr>
        <p:spPr/>
        <p:txBody>
          <a:bodyPr/>
          <a:lstStyle/>
          <a:p>
            <a:fld id="{9D3FF152-60F5-4862-82F9-1190556AA56F}" type="slidenum">
              <a:rPr lang="en-IN" smtClean="0"/>
              <a:t>11</a:t>
            </a:fld>
            <a:endParaRPr lang="en-IN"/>
          </a:p>
        </p:txBody>
      </p:sp>
      <p:sp>
        <p:nvSpPr>
          <p:cNvPr id="5" name="TextBox 4">
            <a:extLst>
              <a:ext uri="{FF2B5EF4-FFF2-40B4-BE49-F238E27FC236}">
                <a16:creationId xmlns:a16="http://schemas.microsoft.com/office/drawing/2014/main" id="{B0EF690B-9774-0C17-4AAA-CA6355A93866}"/>
              </a:ext>
            </a:extLst>
          </p:cNvPr>
          <p:cNvSpPr txBox="1"/>
          <p:nvPr/>
        </p:nvSpPr>
        <p:spPr>
          <a:xfrm>
            <a:off x="770964" y="1416424"/>
            <a:ext cx="8041341" cy="4247317"/>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The data was collected through online resources to establish the project. such as some independent features.  After collecting datasets from various resources, the dataset must be preprocessed before training to the model. The data preprocessing can be done in various stages, beginning with reading the collected dataset the process continues to data cleaning. In data cleaning the datasets contain some redundant attributes, those attributes are not considered for CO2 emission prediction. So, we have to drop unwanted attributes and datasets containing some missing values. We need to drop these missing values or fill them with unwanted nan values in order to get better accuracy. Statistical algorithms and machine learning techniques to identify future outcomes based on historical data. The goal is to go beyond knowing what has happened to provide the best assessment of what will happen in the future. In our system, we used a supervised machine learning algorithm having subcategories as classification and regression. The classification algorithm will be most suitable for this system.</a:t>
            </a:r>
            <a:endParaRPr lang="en-US" sz="1800" dirty="0">
              <a:solidFill>
                <a:schemeClr val="accent3"/>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66654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Software / Hardware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6E8B922-F211-8D88-DCF1-70B86E5B87CE}"/>
              </a:ext>
            </a:extLst>
          </p:cNvPr>
          <p:cNvSpPr>
            <a:spLocks noGrp="1"/>
          </p:cNvSpPr>
          <p:nvPr>
            <p:ph type="dt" sz="half" idx="10"/>
          </p:nvPr>
        </p:nvSpPr>
        <p:spPr/>
        <p:txBody>
          <a:bodyPr/>
          <a:lstStyle/>
          <a:p>
            <a:fld id="{E8DB6051-EE13-42E6-98E9-4DCFCECF34A5}" type="datetime1">
              <a:rPr lang="en-IN" smtClean="0"/>
              <a:t>07-04-2023</a:t>
            </a:fld>
            <a:endParaRPr lang="en-IN"/>
          </a:p>
        </p:txBody>
      </p:sp>
      <p:sp>
        <p:nvSpPr>
          <p:cNvPr id="4" name="Slide Number Placeholder 3">
            <a:extLst>
              <a:ext uri="{FF2B5EF4-FFF2-40B4-BE49-F238E27FC236}">
                <a16:creationId xmlns:a16="http://schemas.microsoft.com/office/drawing/2014/main" id="{2894247B-9CF2-A38D-3B41-D90F4E4CF4C0}"/>
              </a:ext>
            </a:extLst>
          </p:cNvPr>
          <p:cNvSpPr>
            <a:spLocks noGrp="1"/>
          </p:cNvSpPr>
          <p:nvPr>
            <p:ph type="sldNum" sz="quarter" idx="12"/>
          </p:nvPr>
        </p:nvSpPr>
        <p:spPr/>
        <p:txBody>
          <a:bodyPr/>
          <a:lstStyle/>
          <a:p>
            <a:fld id="{9D3FF152-60F5-4862-82F9-1190556AA56F}" type="slidenum">
              <a:rPr lang="en-IN" smtClean="0"/>
              <a:t>12</a:t>
            </a:fld>
            <a:endParaRPr lang="en-IN" dirty="0"/>
          </a:p>
        </p:txBody>
      </p:sp>
      <p:sp>
        <p:nvSpPr>
          <p:cNvPr id="6" name="TextBox 5">
            <a:extLst>
              <a:ext uri="{FF2B5EF4-FFF2-40B4-BE49-F238E27FC236}">
                <a16:creationId xmlns:a16="http://schemas.microsoft.com/office/drawing/2014/main" id="{2ADB0652-1603-0BD0-DC02-430D4BF7096C}"/>
              </a:ext>
            </a:extLst>
          </p:cNvPr>
          <p:cNvSpPr txBox="1"/>
          <p:nvPr/>
        </p:nvSpPr>
        <p:spPr>
          <a:xfrm>
            <a:off x="727262" y="1622613"/>
            <a:ext cx="7886700" cy="3508653"/>
          </a:xfrm>
          <a:prstGeom prst="rect">
            <a:avLst/>
          </a:prstGeom>
          <a:noFill/>
        </p:spPr>
        <p:txBody>
          <a:bodyPr wrap="square" rtlCol="0">
            <a:spAutoFit/>
          </a:bodyPr>
          <a:lstStyle/>
          <a:p>
            <a:pPr marL="0" indent="0">
              <a:lnSpc>
                <a:spcPct val="100000"/>
              </a:lnSpc>
              <a:buNone/>
            </a:pPr>
            <a:r>
              <a:rPr lang="en-IN" sz="2800" b="1" cap="none" dirty="0">
                <a:latin typeface="Times New Roman" panose="02020603050405020304" pitchFamily="18" charset="0"/>
                <a:cs typeface="Times New Roman" panose="02020603050405020304" pitchFamily="18" charset="0"/>
              </a:rPr>
              <a:t>Software Requirements</a:t>
            </a:r>
          </a:p>
          <a:p>
            <a:pPr>
              <a:lnSpc>
                <a:spcPct val="100000"/>
              </a:lnSpc>
            </a:pPr>
            <a:r>
              <a:rPr lang="en-IN" sz="2400" cap="none" dirty="0">
                <a:latin typeface="Times New Roman" panose="02020603050405020304" pitchFamily="18" charset="0"/>
                <a:cs typeface="Times New Roman" panose="02020603050405020304" pitchFamily="18" charset="0"/>
              </a:rPr>
              <a:t>Operating System 	: Windows </a:t>
            </a:r>
          </a:p>
          <a:p>
            <a:pPr>
              <a:lnSpc>
                <a:spcPct val="100000"/>
              </a:lnSpc>
            </a:pPr>
            <a:r>
              <a:rPr lang="en-IN" sz="2400" cap="none" dirty="0">
                <a:latin typeface="Times New Roman" panose="02020603050405020304" pitchFamily="18" charset="0"/>
                <a:cs typeface="Times New Roman" panose="02020603050405020304" pitchFamily="18" charset="0"/>
              </a:rPr>
              <a:t> Tool   		           :   Anaconda with </a:t>
            </a:r>
            <a:r>
              <a:rPr lang="en-IN" sz="2400" cap="none" dirty="0" err="1">
                <a:latin typeface="Times New Roman" panose="02020603050405020304" pitchFamily="18" charset="0"/>
                <a:cs typeface="Times New Roman" panose="02020603050405020304" pitchFamily="18" charset="0"/>
              </a:rPr>
              <a:t>Jupyter</a:t>
            </a:r>
            <a:r>
              <a:rPr lang="en-IN" sz="2400" cap="none" dirty="0">
                <a:latin typeface="Times New Roman" panose="02020603050405020304" pitchFamily="18" charset="0"/>
                <a:cs typeface="Times New Roman" panose="02020603050405020304" pitchFamily="18" charset="0"/>
              </a:rPr>
              <a:t> Notebook</a:t>
            </a:r>
          </a:p>
          <a:p>
            <a:pPr>
              <a:lnSpc>
                <a:spcPct val="100000"/>
              </a:lnSpc>
            </a:pPr>
            <a:endParaRPr lang="en-IN" sz="2800" cap="none" dirty="0">
              <a:latin typeface="Times New Roman" panose="02020603050405020304" pitchFamily="18" charset="0"/>
              <a:cs typeface="Times New Roman" panose="02020603050405020304" pitchFamily="18" charset="0"/>
            </a:endParaRPr>
          </a:p>
          <a:p>
            <a:pPr marL="0" indent="0">
              <a:lnSpc>
                <a:spcPct val="100000"/>
              </a:lnSpc>
              <a:buNone/>
            </a:pPr>
            <a:r>
              <a:rPr lang="en-IN" sz="2800" b="1" cap="none" dirty="0">
                <a:latin typeface="Times New Roman" panose="02020603050405020304" pitchFamily="18" charset="0"/>
                <a:cs typeface="Times New Roman" panose="02020603050405020304" pitchFamily="18" charset="0"/>
              </a:rPr>
              <a:t>Hardware requirements</a:t>
            </a:r>
          </a:p>
          <a:p>
            <a:pPr>
              <a:lnSpc>
                <a:spcPct val="100000"/>
              </a:lnSpc>
            </a:pPr>
            <a:r>
              <a:rPr lang="en-IN" sz="2400" cap="none" dirty="0">
                <a:latin typeface="Times New Roman" panose="02020603050405020304" pitchFamily="18" charset="0"/>
                <a:cs typeface="Times New Roman" panose="02020603050405020304" pitchFamily="18" charset="0"/>
              </a:rPr>
              <a:t>Processor   		: Pentium IV/III</a:t>
            </a:r>
          </a:p>
          <a:p>
            <a:pPr>
              <a:lnSpc>
                <a:spcPct val="100000"/>
              </a:lnSpc>
            </a:pPr>
            <a:r>
              <a:rPr lang="en-IN" sz="2400" cap="none" dirty="0">
                <a:latin typeface="Times New Roman" panose="02020603050405020304" pitchFamily="18" charset="0"/>
                <a:cs typeface="Times New Roman" panose="02020603050405020304" pitchFamily="18" charset="0"/>
              </a:rPr>
              <a:t>Hard disk   		: minimum 80 GB</a:t>
            </a:r>
          </a:p>
          <a:p>
            <a:pPr>
              <a:lnSpc>
                <a:spcPct val="100000"/>
              </a:lnSpc>
            </a:pPr>
            <a:r>
              <a:rPr lang="en-IN" sz="2400" cap="none" dirty="0">
                <a:latin typeface="Times New Roman" panose="02020603050405020304" pitchFamily="18" charset="0"/>
                <a:cs typeface="Times New Roman" panose="02020603050405020304" pitchFamily="18" charset="0"/>
              </a:rPr>
              <a:t>RAM        		      : minimum 2 GB</a:t>
            </a:r>
          </a:p>
          <a:p>
            <a:endParaRPr lang="en-IN" dirty="0"/>
          </a:p>
        </p:txBody>
      </p:sp>
    </p:spTree>
    <p:extLst>
      <p:ext uri="{BB962C8B-B14F-4D97-AF65-F5344CB8AC3E}">
        <p14:creationId xmlns:p14="http://schemas.microsoft.com/office/powerpoint/2010/main" val="2070265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 Methodology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4A57625-FE0C-C9D0-9B64-51C30486E5E1}"/>
              </a:ext>
            </a:extLst>
          </p:cNvPr>
          <p:cNvSpPr>
            <a:spLocks noGrp="1"/>
          </p:cNvSpPr>
          <p:nvPr>
            <p:ph type="dt" sz="half" idx="10"/>
          </p:nvPr>
        </p:nvSpPr>
        <p:spPr/>
        <p:txBody>
          <a:bodyPr/>
          <a:lstStyle/>
          <a:p>
            <a:fld id="{62C8375E-572C-4231-AFAD-B0A78AF670A8}" type="datetime1">
              <a:rPr lang="en-IN" smtClean="0"/>
              <a:t>07-04-2023</a:t>
            </a:fld>
            <a:endParaRPr lang="en-IN"/>
          </a:p>
        </p:txBody>
      </p:sp>
      <p:sp>
        <p:nvSpPr>
          <p:cNvPr id="4" name="Slide Number Placeholder 3">
            <a:extLst>
              <a:ext uri="{FF2B5EF4-FFF2-40B4-BE49-F238E27FC236}">
                <a16:creationId xmlns:a16="http://schemas.microsoft.com/office/drawing/2014/main" id="{2C207A7E-3D82-3EF5-FA41-02841985E0D6}"/>
              </a:ext>
            </a:extLst>
          </p:cNvPr>
          <p:cNvSpPr>
            <a:spLocks noGrp="1"/>
          </p:cNvSpPr>
          <p:nvPr>
            <p:ph type="sldNum" sz="quarter" idx="12"/>
          </p:nvPr>
        </p:nvSpPr>
        <p:spPr/>
        <p:txBody>
          <a:bodyPr/>
          <a:lstStyle/>
          <a:p>
            <a:fld id="{9D3FF152-60F5-4862-82F9-1190556AA56F}" type="slidenum">
              <a:rPr lang="en-IN" smtClean="0"/>
              <a:t>13</a:t>
            </a:fld>
            <a:endParaRPr lang="en-IN"/>
          </a:p>
        </p:txBody>
      </p:sp>
      <p:sp>
        <p:nvSpPr>
          <p:cNvPr id="5" name="TextBox 4">
            <a:extLst>
              <a:ext uri="{FF2B5EF4-FFF2-40B4-BE49-F238E27FC236}">
                <a16:creationId xmlns:a16="http://schemas.microsoft.com/office/drawing/2014/main" id="{C4050A3F-E992-A2B6-F99D-C6F0ECBD13ED}"/>
              </a:ext>
            </a:extLst>
          </p:cNvPr>
          <p:cNvSpPr txBox="1"/>
          <p:nvPr/>
        </p:nvSpPr>
        <p:spPr>
          <a:xfrm>
            <a:off x="430306" y="941294"/>
            <a:ext cx="8399929" cy="4278094"/>
          </a:xfrm>
          <a:prstGeom prst="rect">
            <a:avLst/>
          </a:prstGeom>
          <a:noFill/>
        </p:spPr>
        <p:txBody>
          <a:bodyPr wrap="square" rtlCol="0">
            <a:spAutoFit/>
          </a:bodyPr>
          <a:lstStyle/>
          <a:p>
            <a:endParaRPr lang="en-IN" sz="2800" dirty="0">
              <a:latin typeface="Times New Roman" pitchFamily="18" charset="0"/>
              <a:cs typeface="Times New Roman" pitchFamily="18" charset="0"/>
            </a:endParaRPr>
          </a:p>
          <a:p>
            <a:r>
              <a:rPr lang="en-IN" sz="2800" dirty="0">
                <a:latin typeface="Times New Roman" pitchFamily="18" charset="0"/>
                <a:cs typeface="Times New Roman" pitchFamily="18" charset="0"/>
              </a:rPr>
              <a:t>ALGORITHMS USED:</a:t>
            </a:r>
          </a:p>
          <a:p>
            <a:endParaRPr lang="en-IN" sz="2800" dirty="0">
              <a:latin typeface="Times New Roman" pitchFamily="18" charset="0"/>
              <a:cs typeface="Times New Roman"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RANDOM FOREST ALGORITHM</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XG BOOST CLASSIFIER</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ADA BOOST ALGORITHM</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VOTING CLASSIFIER</a:t>
            </a:r>
            <a:endParaRPr lang="en-IN" sz="1100" dirty="0">
              <a:latin typeface="Times New Roman" panose="02020603050405020304" pitchFamily="18" charset="0"/>
              <a:cs typeface="Times New Roman" pitchFamily="18" charset="0"/>
            </a:endParaRPr>
          </a:p>
          <a:p>
            <a:endParaRPr lang="en-IN" sz="2000" dirty="0">
              <a:latin typeface="Times New Roman" panose="02020603050405020304" pitchFamily="18" charset="0"/>
              <a:cs typeface="Times New Roman" pitchFamily="18" charset="0"/>
            </a:endParaRPr>
          </a:p>
          <a:p>
            <a:endParaRPr lang="en-IN" sz="2400" dirty="0">
              <a:latin typeface="Times New Roman" panose="02020603050405020304" pitchFamily="18" charset="0"/>
              <a:cs typeface="Times New Roman" pitchFamily="18" charset="0"/>
            </a:endParaRPr>
          </a:p>
          <a:p>
            <a:endParaRPr lang="en-IN" sz="2800" dirty="0">
              <a:latin typeface="Times New Roman" panose="02020603050405020304" pitchFamily="18" charset="0"/>
              <a:cs typeface="Times New Roman" pitchFamily="18" charset="0"/>
            </a:endParaRPr>
          </a:p>
          <a:p>
            <a:endParaRPr lang="en-IN" sz="2800" dirty="0"/>
          </a:p>
        </p:txBody>
      </p:sp>
    </p:spTree>
    <p:extLst>
      <p:ext uri="{BB962C8B-B14F-4D97-AF65-F5344CB8AC3E}">
        <p14:creationId xmlns:p14="http://schemas.microsoft.com/office/powerpoint/2010/main" val="3264071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Use Case Diagram</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493FDF61-49BB-4FF7-AC3A-83455FBCA969}" type="datetime1">
              <a:rPr lang="en-IN" smtClean="0"/>
              <a:t>07-04-2023</a:t>
            </a:fld>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14</a:t>
            </a:fld>
            <a:endParaRPr lang="en-IN"/>
          </a:p>
        </p:txBody>
      </p:sp>
      <p:pic>
        <p:nvPicPr>
          <p:cNvPr id="3" name="Content Placeholder 4">
            <a:extLst>
              <a:ext uri="{FF2B5EF4-FFF2-40B4-BE49-F238E27FC236}">
                <a16:creationId xmlns:a16="http://schemas.microsoft.com/office/drawing/2014/main" id="{6A330520-5091-A61C-13C7-CA8F92FC4A9B}"/>
              </a:ext>
            </a:extLst>
          </p:cNvPr>
          <p:cNvPicPr>
            <a:picLocks noGrp="1" noChangeAspect="1"/>
          </p:cNvPicPr>
          <p:nvPr>
            <p:ph idx="1"/>
          </p:nvPr>
        </p:nvPicPr>
        <p:blipFill>
          <a:blip r:embed="rId2"/>
          <a:stretch>
            <a:fillRect/>
          </a:stretch>
        </p:blipFill>
        <p:spPr>
          <a:xfrm>
            <a:off x="995082" y="701582"/>
            <a:ext cx="7520268" cy="5732290"/>
          </a:xfrm>
        </p:spPr>
      </p:pic>
    </p:spTree>
    <p:extLst>
      <p:ext uri="{BB962C8B-B14F-4D97-AF65-F5344CB8AC3E}">
        <p14:creationId xmlns:p14="http://schemas.microsoft.com/office/powerpoint/2010/main" val="1665330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a:t>
            </a: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Class Diagram </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493FDF61-49BB-4FF7-AC3A-83455FBCA969}" type="datetime1">
              <a:rPr lang="en-IN" smtClean="0"/>
              <a:t>07-04-2023</a:t>
            </a:fld>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15</a:t>
            </a:fld>
            <a:endParaRPr lang="en-IN"/>
          </a:p>
        </p:txBody>
      </p:sp>
      <p:pic>
        <p:nvPicPr>
          <p:cNvPr id="3" name="Content Placeholder 4">
            <a:extLst>
              <a:ext uri="{FF2B5EF4-FFF2-40B4-BE49-F238E27FC236}">
                <a16:creationId xmlns:a16="http://schemas.microsoft.com/office/drawing/2014/main" id="{D5318583-0EDC-3216-A7A7-FD762B90656C}"/>
              </a:ext>
            </a:extLst>
          </p:cNvPr>
          <p:cNvPicPr>
            <a:picLocks noGrp="1" noChangeAspect="1"/>
          </p:cNvPicPr>
          <p:nvPr>
            <p:ph idx="1"/>
          </p:nvPr>
        </p:nvPicPr>
        <p:blipFill>
          <a:blip r:embed="rId2"/>
          <a:stretch>
            <a:fillRect/>
          </a:stretch>
        </p:blipFill>
        <p:spPr>
          <a:xfrm>
            <a:off x="370436" y="747945"/>
            <a:ext cx="8244646" cy="5608407"/>
          </a:xfrm>
        </p:spPr>
      </p:pic>
    </p:spTree>
    <p:extLst>
      <p:ext uri="{BB962C8B-B14F-4D97-AF65-F5344CB8AC3E}">
        <p14:creationId xmlns:p14="http://schemas.microsoft.com/office/powerpoint/2010/main" val="362709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Data flow diagram</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493FDF61-49BB-4FF7-AC3A-83455FBCA969}" type="datetime1">
              <a:rPr lang="en-IN" smtClean="0"/>
              <a:t>07-04-2023</a:t>
            </a:fld>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16</a:t>
            </a:fld>
            <a:endParaRPr lang="en-IN"/>
          </a:p>
        </p:txBody>
      </p:sp>
      <p:pic>
        <p:nvPicPr>
          <p:cNvPr id="3" name="Picture 2">
            <a:extLst>
              <a:ext uri="{FF2B5EF4-FFF2-40B4-BE49-F238E27FC236}">
                <a16:creationId xmlns:a16="http://schemas.microsoft.com/office/drawing/2014/main" id="{1DB666FE-0FCF-A6B9-B4AA-6E5428B45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791" y="838998"/>
            <a:ext cx="7484409" cy="5517353"/>
          </a:xfrm>
          <a:prstGeom prst="rect">
            <a:avLst/>
          </a:prstGeom>
        </p:spPr>
      </p:pic>
    </p:spTree>
    <p:extLst>
      <p:ext uri="{BB962C8B-B14F-4D97-AF65-F5344CB8AC3E}">
        <p14:creationId xmlns:p14="http://schemas.microsoft.com/office/powerpoint/2010/main" val="972360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A84B-762A-A2DF-2401-D2BA9CDE6DEA}"/>
              </a:ext>
            </a:extLst>
          </p:cNvPr>
          <p:cNvSpPr>
            <a:spLocks noGrp="1"/>
          </p:cNvSpPr>
          <p:nvPr>
            <p:ph type="title"/>
          </p:nvPr>
        </p:nvSpPr>
        <p:spPr>
          <a:xfrm>
            <a:off x="896470" y="365126"/>
            <a:ext cx="7618879" cy="781323"/>
          </a:xfrm>
        </p:spPr>
        <p:txBody>
          <a:bodyPr>
            <a:norm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Sequence Diagram </a:t>
            </a:r>
            <a:endParaRPr lang="en-IN" sz="3600" dirty="0"/>
          </a:p>
        </p:txBody>
      </p:sp>
      <p:sp>
        <p:nvSpPr>
          <p:cNvPr id="4" name="Date Placeholder 3">
            <a:extLst>
              <a:ext uri="{FF2B5EF4-FFF2-40B4-BE49-F238E27FC236}">
                <a16:creationId xmlns:a16="http://schemas.microsoft.com/office/drawing/2014/main" id="{BF61701C-6E4C-0281-96A8-D279D542B5B6}"/>
              </a:ext>
            </a:extLst>
          </p:cNvPr>
          <p:cNvSpPr>
            <a:spLocks noGrp="1"/>
          </p:cNvSpPr>
          <p:nvPr>
            <p:ph type="dt" sz="half" idx="10"/>
          </p:nvPr>
        </p:nvSpPr>
        <p:spPr/>
        <p:txBody>
          <a:bodyPr/>
          <a:lstStyle/>
          <a:p>
            <a:fld id="{88D22DAB-7094-45B8-85D5-D3661D95DC5B}" type="datetime1">
              <a:rPr lang="en-IN" smtClean="0"/>
              <a:t>07-04-2023</a:t>
            </a:fld>
            <a:endParaRPr lang="en-IN"/>
          </a:p>
        </p:txBody>
      </p:sp>
      <p:sp>
        <p:nvSpPr>
          <p:cNvPr id="5" name="Slide Number Placeholder 4">
            <a:extLst>
              <a:ext uri="{FF2B5EF4-FFF2-40B4-BE49-F238E27FC236}">
                <a16:creationId xmlns:a16="http://schemas.microsoft.com/office/drawing/2014/main" id="{0D7DC454-EA27-CC8A-E165-15A2FC1E446E}"/>
              </a:ext>
            </a:extLst>
          </p:cNvPr>
          <p:cNvSpPr>
            <a:spLocks noGrp="1"/>
          </p:cNvSpPr>
          <p:nvPr>
            <p:ph type="sldNum" sz="quarter" idx="12"/>
          </p:nvPr>
        </p:nvSpPr>
        <p:spPr/>
        <p:txBody>
          <a:bodyPr/>
          <a:lstStyle/>
          <a:p>
            <a:fld id="{9D3FF152-60F5-4862-82F9-1190556AA56F}" type="slidenum">
              <a:rPr lang="en-IN" smtClean="0"/>
              <a:t>17</a:t>
            </a:fld>
            <a:endParaRPr lang="en-IN"/>
          </a:p>
        </p:txBody>
      </p:sp>
      <p:pic>
        <p:nvPicPr>
          <p:cNvPr id="6" name="Picture 5">
            <a:extLst>
              <a:ext uri="{FF2B5EF4-FFF2-40B4-BE49-F238E27FC236}">
                <a16:creationId xmlns:a16="http://schemas.microsoft.com/office/drawing/2014/main" id="{1F3F0E56-ED4E-2E08-3E85-276109E83B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2693" y="1146449"/>
            <a:ext cx="8761095" cy="5236797"/>
          </a:xfrm>
          <a:prstGeom prst="rect">
            <a:avLst/>
          </a:prstGeom>
          <a:noFill/>
        </p:spPr>
      </p:pic>
    </p:spTree>
    <p:extLst>
      <p:ext uri="{BB962C8B-B14F-4D97-AF65-F5344CB8AC3E}">
        <p14:creationId xmlns:p14="http://schemas.microsoft.com/office/powerpoint/2010/main" val="3519339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66F17-1F5B-7643-B6D6-AEA93834B587}"/>
              </a:ext>
            </a:extLst>
          </p:cNvPr>
          <p:cNvSpPr>
            <a:spLocks noGrp="1"/>
          </p:cNvSpPr>
          <p:nvPr>
            <p:ph type="title"/>
          </p:nvPr>
        </p:nvSpPr>
        <p:spPr>
          <a:xfrm>
            <a:off x="628650" y="365127"/>
            <a:ext cx="7886700" cy="685046"/>
          </a:xfrm>
        </p:spPr>
        <p:txBody>
          <a:bodyPr>
            <a:norm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Activity Diagram</a:t>
            </a:r>
            <a:endParaRPr lang="en-IN" sz="3600" dirty="0"/>
          </a:p>
        </p:txBody>
      </p:sp>
      <p:sp>
        <p:nvSpPr>
          <p:cNvPr id="4" name="Date Placeholder 3">
            <a:extLst>
              <a:ext uri="{FF2B5EF4-FFF2-40B4-BE49-F238E27FC236}">
                <a16:creationId xmlns:a16="http://schemas.microsoft.com/office/drawing/2014/main" id="{BD2A8063-DC36-7801-2B0D-12A1D03D7329}"/>
              </a:ext>
            </a:extLst>
          </p:cNvPr>
          <p:cNvSpPr>
            <a:spLocks noGrp="1"/>
          </p:cNvSpPr>
          <p:nvPr>
            <p:ph type="dt" sz="half" idx="10"/>
          </p:nvPr>
        </p:nvSpPr>
        <p:spPr/>
        <p:txBody>
          <a:bodyPr/>
          <a:lstStyle/>
          <a:p>
            <a:fld id="{88D22DAB-7094-45B8-85D5-D3661D95DC5B}" type="datetime1">
              <a:rPr lang="en-IN" smtClean="0"/>
              <a:t>07-04-2023</a:t>
            </a:fld>
            <a:endParaRPr lang="en-IN"/>
          </a:p>
        </p:txBody>
      </p:sp>
      <p:sp>
        <p:nvSpPr>
          <p:cNvPr id="5" name="Slide Number Placeholder 4">
            <a:extLst>
              <a:ext uri="{FF2B5EF4-FFF2-40B4-BE49-F238E27FC236}">
                <a16:creationId xmlns:a16="http://schemas.microsoft.com/office/drawing/2014/main" id="{124B8167-414E-9BC9-0FC2-3F55DBD2BD58}"/>
              </a:ext>
            </a:extLst>
          </p:cNvPr>
          <p:cNvSpPr>
            <a:spLocks noGrp="1"/>
          </p:cNvSpPr>
          <p:nvPr>
            <p:ph type="sldNum" sz="quarter" idx="12"/>
          </p:nvPr>
        </p:nvSpPr>
        <p:spPr/>
        <p:txBody>
          <a:bodyPr/>
          <a:lstStyle/>
          <a:p>
            <a:fld id="{9D3FF152-60F5-4862-82F9-1190556AA56F}" type="slidenum">
              <a:rPr lang="en-IN" smtClean="0"/>
              <a:t>18</a:t>
            </a:fld>
            <a:endParaRPr lang="en-IN"/>
          </a:p>
        </p:txBody>
      </p:sp>
      <p:pic>
        <p:nvPicPr>
          <p:cNvPr id="6" name="Picture 5">
            <a:extLst>
              <a:ext uri="{FF2B5EF4-FFF2-40B4-BE49-F238E27FC236}">
                <a16:creationId xmlns:a16="http://schemas.microsoft.com/office/drawing/2014/main" id="{2DE746A7-AB6F-3F31-87E8-AC5EB1CA4A65}"/>
              </a:ext>
            </a:extLst>
          </p:cNvPr>
          <p:cNvPicPr>
            <a:picLocks noChangeAspect="1"/>
          </p:cNvPicPr>
          <p:nvPr/>
        </p:nvPicPr>
        <p:blipFill rotWithShape="1">
          <a:blip r:embed="rId2">
            <a:extLst>
              <a:ext uri="{28A0092B-C50C-407E-A947-70E740481C1C}">
                <a14:useLocalDpi xmlns:a14="http://schemas.microsoft.com/office/drawing/2010/main" val="0"/>
              </a:ext>
            </a:extLst>
          </a:blip>
          <a:srcRect t="501" b="-15335"/>
          <a:stretch/>
        </p:blipFill>
        <p:spPr bwMode="auto">
          <a:xfrm>
            <a:off x="94129" y="1350771"/>
            <a:ext cx="8955741" cy="500558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44054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39BB8-AC29-E60F-6049-BCA2909B2853}"/>
              </a:ext>
            </a:extLst>
          </p:cNvPr>
          <p:cNvSpPr>
            <a:spLocks noGrp="1"/>
          </p:cNvSpPr>
          <p:nvPr>
            <p:ph type="title"/>
          </p:nvPr>
        </p:nvSpPr>
        <p:spPr>
          <a:xfrm>
            <a:off x="628650" y="365127"/>
            <a:ext cx="7886700" cy="647886"/>
          </a:xfrm>
        </p:spPr>
        <p:txBody>
          <a:bodyPr>
            <a:norm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ER Diagram</a:t>
            </a:r>
            <a:endParaRPr lang="en-IN" sz="3600" dirty="0"/>
          </a:p>
        </p:txBody>
      </p:sp>
      <p:sp>
        <p:nvSpPr>
          <p:cNvPr id="4" name="Date Placeholder 3">
            <a:extLst>
              <a:ext uri="{FF2B5EF4-FFF2-40B4-BE49-F238E27FC236}">
                <a16:creationId xmlns:a16="http://schemas.microsoft.com/office/drawing/2014/main" id="{16244F67-3DC0-A1BE-FDA2-62A1AB17B50A}"/>
              </a:ext>
            </a:extLst>
          </p:cNvPr>
          <p:cNvSpPr>
            <a:spLocks noGrp="1"/>
          </p:cNvSpPr>
          <p:nvPr>
            <p:ph type="dt" sz="half" idx="10"/>
          </p:nvPr>
        </p:nvSpPr>
        <p:spPr/>
        <p:txBody>
          <a:bodyPr/>
          <a:lstStyle/>
          <a:p>
            <a:fld id="{88D22DAB-7094-45B8-85D5-D3661D95DC5B}" type="datetime1">
              <a:rPr lang="en-IN" smtClean="0"/>
              <a:t>07-04-2023</a:t>
            </a:fld>
            <a:endParaRPr lang="en-IN" dirty="0"/>
          </a:p>
        </p:txBody>
      </p:sp>
      <p:sp>
        <p:nvSpPr>
          <p:cNvPr id="5" name="Slide Number Placeholder 4">
            <a:extLst>
              <a:ext uri="{FF2B5EF4-FFF2-40B4-BE49-F238E27FC236}">
                <a16:creationId xmlns:a16="http://schemas.microsoft.com/office/drawing/2014/main" id="{D6D7F99C-A125-4FC1-160D-6A5C77001240}"/>
              </a:ext>
            </a:extLst>
          </p:cNvPr>
          <p:cNvSpPr>
            <a:spLocks noGrp="1"/>
          </p:cNvSpPr>
          <p:nvPr>
            <p:ph type="sldNum" sz="quarter" idx="12"/>
          </p:nvPr>
        </p:nvSpPr>
        <p:spPr/>
        <p:txBody>
          <a:bodyPr/>
          <a:lstStyle/>
          <a:p>
            <a:fld id="{9D3FF152-60F5-4862-82F9-1190556AA56F}" type="slidenum">
              <a:rPr lang="en-IN" smtClean="0"/>
              <a:t>19</a:t>
            </a:fld>
            <a:endParaRPr lang="en-IN"/>
          </a:p>
        </p:txBody>
      </p:sp>
      <p:pic>
        <p:nvPicPr>
          <p:cNvPr id="6" name="Picture 5">
            <a:extLst>
              <a:ext uri="{FF2B5EF4-FFF2-40B4-BE49-F238E27FC236}">
                <a16:creationId xmlns:a16="http://schemas.microsoft.com/office/drawing/2014/main" id="{B51A412C-C26D-5320-9462-D63E47151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59" y="1035425"/>
            <a:ext cx="8836682" cy="5056094"/>
          </a:xfrm>
          <a:prstGeom prst="rect">
            <a:avLst/>
          </a:prstGeom>
        </p:spPr>
      </p:pic>
    </p:spTree>
    <p:extLst>
      <p:ext uri="{BB962C8B-B14F-4D97-AF65-F5344CB8AC3E}">
        <p14:creationId xmlns:p14="http://schemas.microsoft.com/office/powerpoint/2010/main" val="4012453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ABSTRACT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12222777-92ED-54BE-C685-6C231F278C74}"/>
              </a:ext>
            </a:extLst>
          </p:cNvPr>
          <p:cNvSpPr>
            <a:spLocks noGrp="1"/>
          </p:cNvSpPr>
          <p:nvPr>
            <p:ph type="dt" sz="half" idx="10"/>
          </p:nvPr>
        </p:nvSpPr>
        <p:spPr/>
        <p:txBody>
          <a:bodyPr/>
          <a:lstStyle/>
          <a:p>
            <a:fld id="{7993C1BB-792E-4C92-9F5F-EE1024995E79}" type="datetime1">
              <a:rPr lang="en-IN" smtClean="0"/>
              <a:t>07-04-2023</a:t>
            </a:fld>
            <a:endParaRPr lang="en-IN"/>
          </a:p>
        </p:txBody>
      </p:sp>
      <p:sp>
        <p:nvSpPr>
          <p:cNvPr id="4" name="Slide Number Placeholder 3">
            <a:extLst>
              <a:ext uri="{FF2B5EF4-FFF2-40B4-BE49-F238E27FC236}">
                <a16:creationId xmlns:a16="http://schemas.microsoft.com/office/drawing/2014/main" id="{4D0D27F3-A695-E40C-B83C-8D83510D94B2}"/>
              </a:ext>
            </a:extLst>
          </p:cNvPr>
          <p:cNvSpPr>
            <a:spLocks noGrp="1"/>
          </p:cNvSpPr>
          <p:nvPr>
            <p:ph type="sldNum" sz="quarter" idx="12"/>
          </p:nvPr>
        </p:nvSpPr>
        <p:spPr/>
        <p:txBody>
          <a:bodyPr/>
          <a:lstStyle/>
          <a:p>
            <a:fld id="{9D3FF152-60F5-4862-82F9-1190556AA56F}" type="slidenum">
              <a:rPr lang="en-IN" smtClean="0"/>
              <a:t>2</a:t>
            </a:fld>
            <a:endParaRPr lang="en-IN"/>
          </a:p>
        </p:txBody>
      </p:sp>
      <p:sp>
        <p:nvSpPr>
          <p:cNvPr id="6" name="TextBox 5">
            <a:extLst>
              <a:ext uri="{FF2B5EF4-FFF2-40B4-BE49-F238E27FC236}">
                <a16:creationId xmlns:a16="http://schemas.microsoft.com/office/drawing/2014/main" id="{4331176A-4C57-0730-A345-7A158D7AF081}"/>
              </a:ext>
            </a:extLst>
          </p:cNvPr>
          <p:cNvSpPr txBox="1"/>
          <p:nvPr/>
        </p:nvSpPr>
        <p:spPr>
          <a:xfrm>
            <a:off x="439271" y="1004047"/>
            <a:ext cx="8390964" cy="5355312"/>
          </a:xfrm>
          <a:prstGeom prst="rect">
            <a:avLst/>
          </a:prstGeom>
          <a:noFill/>
        </p:spPr>
        <p:txBody>
          <a:bodyPr wrap="square" rtlCol="0">
            <a:spAutoFit/>
          </a:bodyPr>
          <a:lstStyle/>
          <a:p>
            <a:pPr algn="just">
              <a:lnSpc>
                <a:spcPct val="100000"/>
              </a:lnSpc>
            </a:pPr>
            <a:r>
              <a:rPr lang="en-US" dirty="0">
                <a:latin typeface="Times New Roman" panose="02020603050405020304" pitchFamily="18" charset="0"/>
                <a:cs typeface="Times New Roman" panose="02020603050405020304" pitchFamily="18" charset="0"/>
              </a:rPr>
              <a:t>Our personal vehicles are a major cause of global warming. Collectively, cars account for nearly one-fifth of all emissions, emitting around 24 pounds of carbon dioxide and other global-warming gases for every gallon of gas. About five pounds comes from the extraction, production, and delivery of the fuel, while the great bulk of heat-trapping emissions-more than 19 pounds per gallon-comes right out of a car's tailpipe A typical passenger vehicle emits about 4.6 metric tons of carbon dioxide per year. This number can vary based on a vehicle's fuel, fuel economy, and the number of miles driven per year. The higher the number of the controlled and uncontrolled effect variables that influence the co2 properties, the lesser the predicted accuracy. Despite this, a few experimental designs have been suggested by considering the controllable effect variables and interaction terms between them. To predict the emission of gas from cars we Supervised machine learning technique which is one of the great technique for predicting the CO2 emission rating. We have used Random Forest algorithm to get a best accuracy rate. In our model, the user will sign up into the user page to get to know about the CO2 emitted in the vehicle that the user has been using. The user will enter the relevant details and the output will be predicted. The predicted out will be displayed in the CO2 control inspector login page, where the inspector give feedback to the user in order to reduce the emission rate of the CO2 gas. The user interface provides a better understanding to our model.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401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07-04-2023</a:t>
            </a:fld>
            <a:endParaRPr lang="en-IN" dirty="0"/>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20</a:t>
            </a:fld>
            <a:endParaRPr lang="en-IN" dirty="0"/>
          </a:p>
        </p:txBody>
      </p:sp>
      <p:pic>
        <p:nvPicPr>
          <p:cNvPr id="7" name="Picture 6">
            <a:extLst>
              <a:ext uri="{FF2B5EF4-FFF2-40B4-BE49-F238E27FC236}">
                <a16:creationId xmlns:a16="http://schemas.microsoft.com/office/drawing/2014/main" id="{E0775C89-0FB4-4F44-23C0-500B846DA7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32444" y="3916765"/>
            <a:ext cx="2994212" cy="3082459"/>
          </a:xfrm>
          <a:prstGeom prst="rect">
            <a:avLst/>
          </a:prstGeom>
          <a:noFill/>
          <a:ln>
            <a:noFill/>
          </a:ln>
        </p:spPr>
      </p:pic>
      <p:sp>
        <p:nvSpPr>
          <p:cNvPr id="9" name="TextBox 8">
            <a:extLst>
              <a:ext uri="{FF2B5EF4-FFF2-40B4-BE49-F238E27FC236}">
                <a16:creationId xmlns:a16="http://schemas.microsoft.com/office/drawing/2014/main" id="{DC8844B3-945C-D2BF-B45B-C86B979B5F27}"/>
              </a:ext>
            </a:extLst>
          </p:cNvPr>
          <p:cNvSpPr txBox="1"/>
          <p:nvPr/>
        </p:nvSpPr>
        <p:spPr>
          <a:xfrm>
            <a:off x="321609" y="933680"/>
            <a:ext cx="8130988" cy="4524315"/>
          </a:xfrm>
          <a:prstGeom prst="rect">
            <a:avLst/>
          </a:prstGeom>
          <a:noFill/>
        </p:spPr>
        <p:txBody>
          <a:bodyPr wrap="square">
            <a:spAutoFit/>
          </a:bodyPr>
          <a:lstStyle/>
          <a:p>
            <a:pPr marL="0" indent="0">
              <a:buNone/>
            </a:pPr>
            <a:r>
              <a:rPr lang="en-IN" sz="1800" b="1" dirty="0">
                <a:latin typeface="Times New Roman" panose="02020603050405020304" pitchFamily="18" charset="0"/>
                <a:cs typeface="Times New Roman" panose="02020603050405020304" pitchFamily="18" charset="0"/>
              </a:rPr>
              <a:t>Data pre-processing:</a:t>
            </a:r>
            <a:endParaRPr lang="en-US" sz="1800" cap="none"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sz="1800" cap="none" dirty="0">
                <a:latin typeface="Times New Roman" panose="02020603050405020304" pitchFamily="18" charset="0"/>
                <a:cs typeface="Times New Roman" panose="02020603050405020304" pitchFamily="18" charset="0"/>
              </a:rPr>
              <a:t>Data preprocessing is a technique that is used to convert the raw data into a clean data set. Stages of Data preprocessing:</a:t>
            </a:r>
          </a:p>
          <a:p>
            <a:pPr marL="285750" indent="-285750">
              <a:buFont typeface="Wingdings" panose="05000000000000000000" pitchFamily="2" charset="2"/>
              <a:buChar char="Ø"/>
            </a:pPr>
            <a:r>
              <a:rPr lang="en-US" sz="1800" cap="none" dirty="0">
                <a:latin typeface="Times New Roman" panose="02020603050405020304" pitchFamily="18" charset="0"/>
                <a:cs typeface="Times New Roman" panose="02020603050405020304" pitchFamily="18" charset="0"/>
              </a:rPr>
              <a:t>Collected</a:t>
            </a:r>
          </a:p>
          <a:p>
            <a:pPr marL="285750" indent="-285750">
              <a:buFont typeface="Wingdings" panose="05000000000000000000" pitchFamily="2" charset="2"/>
              <a:buChar char="Ø"/>
            </a:pPr>
            <a:r>
              <a:rPr lang="en-US" sz="1800" cap="none" dirty="0">
                <a:latin typeface="Times New Roman" panose="02020603050405020304" pitchFamily="18" charset="0"/>
                <a:cs typeface="Times New Roman" panose="02020603050405020304" pitchFamily="18" charset="0"/>
              </a:rPr>
              <a:t>Filtered</a:t>
            </a:r>
          </a:p>
          <a:p>
            <a:pPr marL="285750" indent="-285750">
              <a:buFont typeface="Wingdings" panose="05000000000000000000" pitchFamily="2" charset="2"/>
              <a:buChar char="Ø"/>
            </a:pPr>
            <a:r>
              <a:rPr lang="en-US" sz="1800" cap="none" dirty="0">
                <a:latin typeface="Times New Roman" panose="02020603050405020304" pitchFamily="18" charset="0"/>
                <a:cs typeface="Times New Roman" panose="02020603050405020304" pitchFamily="18" charset="0"/>
              </a:rPr>
              <a:t>Sorted</a:t>
            </a:r>
          </a:p>
          <a:p>
            <a:pPr marL="285750" indent="-285750">
              <a:buFont typeface="Wingdings" panose="05000000000000000000" pitchFamily="2" charset="2"/>
              <a:buChar char="Ø"/>
            </a:pPr>
            <a:r>
              <a:rPr lang="en-US" sz="1800" cap="none" dirty="0">
                <a:latin typeface="Times New Roman" panose="02020603050405020304" pitchFamily="18" charset="0"/>
                <a:cs typeface="Times New Roman" panose="02020603050405020304" pitchFamily="18" charset="0"/>
              </a:rPr>
              <a:t>Processed</a:t>
            </a:r>
          </a:p>
          <a:p>
            <a:pPr marL="285750" indent="-285750">
              <a:buFont typeface="Wingdings" panose="05000000000000000000" pitchFamily="2" charset="2"/>
              <a:buChar char="Ø"/>
            </a:pPr>
            <a:r>
              <a:rPr lang="en-US" sz="1800" cap="none" dirty="0">
                <a:latin typeface="Times New Roman" panose="02020603050405020304" pitchFamily="18" charset="0"/>
                <a:cs typeface="Times New Roman" panose="02020603050405020304" pitchFamily="18" charset="0"/>
              </a:rPr>
              <a:t>Analyzed and stored</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Data visualization:</a:t>
            </a:r>
          </a:p>
          <a:p>
            <a:pPr algn="just"/>
            <a:r>
              <a:rPr lang="en-IN" sz="1800" cap="none"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rPr>
              <a:t>The visual display of data using common graphs, charts, plots and etc. These visual representation helps to understand the complex data relationships </a:t>
            </a:r>
          </a:p>
          <a:p>
            <a:pPr algn="just"/>
            <a:r>
              <a:rPr lang="en-IN" sz="1800" dirty="0">
                <a:effectLst/>
                <a:latin typeface="Times New Roman" panose="02020603050405020304" pitchFamily="18" charset="0"/>
                <a:ea typeface="Calibri" panose="020F0502020204030204" pitchFamily="34" charset="0"/>
              </a:rPr>
              <a:t>and data driven insights easily. Data visualisation is essential to data science </a:t>
            </a:r>
          </a:p>
          <a:p>
            <a:pPr algn="just"/>
            <a:r>
              <a:rPr lang="en-IN" sz="1800" dirty="0">
                <a:effectLst/>
                <a:latin typeface="Times New Roman" panose="02020603050405020304" pitchFamily="18" charset="0"/>
                <a:ea typeface="Calibri" panose="020F0502020204030204" pitchFamily="34" charset="0"/>
              </a:rPr>
              <a:t>because it helps with complex data analysis, pattern recognition,</a:t>
            </a:r>
          </a:p>
          <a:p>
            <a:pPr algn="just"/>
            <a:r>
              <a:rPr lang="en-IN" sz="1800" dirty="0">
                <a:effectLst/>
                <a:latin typeface="Times New Roman" panose="02020603050405020304" pitchFamily="18" charset="0"/>
                <a:ea typeface="Calibri" panose="020F0502020204030204" pitchFamily="34" charset="0"/>
              </a:rPr>
              <a:t>and the extraction of insightful information.</a:t>
            </a:r>
            <a:endParaRPr lang="en-US" sz="1800" cap="none" dirty="0">
              <a:latin typeface="Times New Roman" panose="02020603050405020304" pitchFamily="18" charset="0"/>
              <a:cs typeface="Times New Roman" panose="02020603050405020304" pitchFamily="18" charset="0"/>
            </a:endParaRPr>
          </a:p>
          <a:p>
            <a:endParaRPr lang="en-US" sz="1800" dirty="0">
              <a:solidFill>
                <a:schemeClr val="tx1"/>
              </a:solidFill>
            </a:endParaRPr>
          </a:p>
        </p:txBody>
      </p:sp>
    </p:spTree>
    <p:extLst>
      <p:ext uri="{BB962C8B-B14F-4D97-AF65-F5344CB8AC3E}">
        <p14:creationId xmlns:p14="http://schemas.microsoft.com/office/powerpoint/2010/main" val="2154308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07-04-2023</a:t>
            </a:fld>
            <a:endParaRPr lang="en-IN" dirty="0"/>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21</a:t>
            </a:fld>
            <a:endParaRPr lang="en-IN"/>
          </a:p>
        </p:txBody>
      </p:sp>
      <p:sp>
        <p:nvSpPr>
          <p:cNvPr id="7" name="TextBox 6">
            <a:extLst>
              <a:ext uri="{FF2B5EF4-FFF2-40B4-BE49-F238E27FC236}">
                <a16:creationId xmlns:a16="http://schemas.microsoft.com/office/drawing/2014/main" id="{7CCD6EC1-7C3A-A1BC-8568-C3F6DD0B8912}"/>
              </a:ext>
            </a:extLst>
          </p:cNvPr>
          <p:cNvSpPr txBox="1"/>
          <p:nvPr/>
        </p:nvSpPr>
        <p:spPr>
          <a:xfrm>
            <a:off x="564776" y="998673"/>
            <a:ext cx="8023412" cy="4634602"/>
          </a:xfrm>
          <a:prstGeom prst="rect">
            <a:avLst/>
          </a:prstGeom>
          <a:noFill/>
        </p:spPr>
        <p:txBody>
          <a:bodyPr wrap="square">
            <a:sp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RANDOM FOREST ALGORITHM:</a:t>
            </a:r>
          </a:p>
          <a:p>
            <a:endParaRPr lang="en-US" dirty="0"/>
          </a:p>
          <a:p>
            <a:r>
              <a:rPr lang="en-IN" sz="1800" spc="-5"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Random forests or random decision forests are an ensemble learning method for classification, regression and other tasks, that operate by constructing a multitude of decision trees at training time and outputting the class that is the mode of the classes (classification) or mean prediction (regression) of the individual trees. </a:t>
            </a:r>
            <a:r>
              <a:rPr lang="en-IN"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Random decision forests correct for decision trees’ habit of over fitting to their training set. </a:t>
            </a:r>
          </a:p>
          <a:p>
            <a:pPr algn="just">
              <a:spcAft>
                <a:spcPts val="225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following are the basic steps involved in performing the random forest algorithm:</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800"/>
              </a:spcAft>
              <a:buFont typeface="Wingdings" panose="05000000000000000000" pitchFamily="2"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Pick N random records from the dataset.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800"/>
              </a:spcAft>
              <a:buFont typeface="Wingdings" panose="05000000000000000000" pitchFamily="2"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Build a decision tree based on these N records.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800"/>
              </a:spcAft>
              <a:buFont typeface="Wingdings" panose="05000000000000000000" pitchFamily="2"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Choose the number of trees you want in your algorithm and repeat steps 1 and 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021463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07-04-2023</a:t>
            </a:fld>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22</a:t>
            </a:fld>
            <a:endParaRPr lang="en-IN"/>
          </a:p>
        </p:txBody>
      </p:sp>
      <p:sp>
        <p:nvSpPr>
          <p:cNvPr id="7" name="TextBox 6">
            <a:extLst>
              <a:ext uri="{FF2B5EF4-FFF2-40B4-BE49-F238E27FC236}">
                <a16:creationId xmlns:a16="http://schemas.microsoft.com/office/drawing/2014/main" id="{CB45F232-3435-171E-CA1D-CA4BB7EF4E4B}"/>
              </a:ext>
            </a:extLst>
          </p:cNvPr>
          <p:cNvSpPr txBox="1"/>
          <p:nvPr/>
        </p:nvSpPr>
        <p:spPr>
          <a:xfrm>
            <a:off x="628649" y="1285544"/>
            <a:ext cx="7959539" cy="412420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XG BOOST CLASSIFIER:</a:t>
            </a:r>
          </a:p>
          <a:p>
            <a:endParaRPr lang="en-US" dirty="0"/>
          </a:p>
          <a:p>
            <a:pPr marL="285750" indent="-285750">
              <a:buFont typeface="Wingdings" panose="05000000000000000000" pitchFamily="2" charset="2"/>
              <a:buChar char="Ø"/>
            </a:pPr>
            <a:r>
              <a:rPr lang="en-IN" sz="1800" dirty="0" err="1">
                <a:solidFill>
                  <a:srgbClr val="000000"/>
                </a:solidFill>
                <a:effectLst/>
                <a:latin typeface="Times New Roman" panose="02020603050405020304" pitchFamily="18" charset="0"/>
                <a:ea typeface="Times New Roman" panose="02020603050405020304" pitchFamily="18" charset="0"/>
              </a:rPr>
              <a:t>XGBoost</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rPr>
              <a:t>eXtreme</a:t>
            </a:r>
            <a:r>
              <a:rPr lang="en-IN" sz="1800" dirty="0">
                <a:solidFill>
                  <a:srgbClr val="000000"/>
                </a:solidFill>
                <a:effectLst/>
                <a:latin typeface="Times New Roman" panose="02020603050405020304" pitchFamily="18" charset="0"/>
                <a:ea typeface="Times New Roman" panose="02020603050405020304" pitchFamily="18" charset="0"/>
              </a:rPr>
              <a:t> Gradient Boosting) is a popular supervised-learning algorithm used for regression and classification on large datasets.</a:t>
            </a:r>
          </a:p>
          <a:p>
            <a:endParaRPr lang="en-IN" sz="2000" cap="none" dirty="0">
              <a:ln w="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It uses sequentially-built shallow decision trees to provide accurate results and a highly-scalable training method that avoids overfitting.</a:t>
            </a:r>
          </a:p>
          <a:p>
            <a:endParaRPr lang="en-IN" sz="1800" dirty="0">
              <a:solidFill>
                <a:srgbClr val="000000"/>
              </a:solidFill>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It provides parallel tree boosting and is the leading machine learning library for regression, classification, and ranking problems. </a:t>
            </a:r>
          </a:p>
          <a:p>
            <a:r>
              <a:rPr lang="en-IN" sz="2000" cap="none" dirty="0">
                <a:ln w="0"/>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buFont typeface="Wingdings" panose="05000000000000000000" pitchFamily="2" charset="2"/>
              <a:buChar char="Ø"/>
            </a:pPr>
            <a:r>
              <a:rPr lang="en-IN" sz="2000" cap="none" dirty="0">
                <a:ln w="0"/>
                <a:latin typeface="Times New Roman" panose="02020603050405020304" pitchFamily="18" charset="0"/>
                <a:ea typeface="Calibri" panose="020F0502020204030204" pitchFamily="34" charset="0"/>
                <a:cs typeface="Times New Roman" panose="02020603050405020304" pitchFamily="18" charset="0"/>
              </a:rPr>
              <a:t>It is a gradient boosting algorithm that uses decision trees as its “weak” predictors</a:t>
            </a:r>
            <a:r>
              <a:rPr lang="en-IN" sz="20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cap="none" dirty="0">
              <a:ln w="0"/>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3208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1DEAA-7F3B-1A29-67C8-F2F00CDC6DDC}"/>
              </a:ext>
            </a:extLst>
          </p:cNvPr>
          <p:cNvSpPr>
            <a:spLocks noGrp="1"/>
          </p:cNvSpPr>
          <p:nvPr>
            <p:ph type="title"/>
          </p:nvPr>
        </p:nvSpPr>
        <p:spPr>
          <a:xfrm>
            <a:off x="699246" y="365126"/>
            <a:ext cx="7816103" cy="665815"/>
          </a:xfrm>
        </p:spPr>
        <p:txBody>
          <a:bodyPr>
            <a:norm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3600" dirty="0"/>
          </a:p>
        </p:txBody>
      </p:sp>
      <p:sp>
        <p:nvSpPr>
          <p:cNvPr id="3" name="Content Placeholder 2">
            <a:extLst>
              <a:ext uri="{FF2B5EF4-FFF2-40B4-BE49-F238E27FC236}">
                <a16:creationId xmlns:a16="http://schemas.microsoft.com/office/drawing/2014/main" id="{944DC109-5153-078A-326A-63391178445F}"/>
              </a:ext>
            </a:extLst>
          </p:cNvPr>
          <p:cNvSpPr>
            <a:spLocks noGrp="1"/>
          </p:cNvSpPr>
          <p:nvPr>
            <p:ph idx="1"/>
          </p:nvPr>
        </p:nvSpPr>
        <p:spPr>
          <a:xfrm>
            <a:off x="628650" y="1030941"/>
            <a:ext cx="7886700" cy="5146022"/>
          </a:xfrm>
        </p:spPr>
        <p:txBody>
          <a:bodyPr>
            <a:normAutofit fontScale="85000" lnSpcReduction="20000"/>
          </a:bodyPr>
          <a:lstStyle/>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dirty="0">
                <a:latin typeface="Times New Roman" panose="02020603050405020304" pitchFamily="18" charset="0"/>
                <a:cs typeface="Times New Roman" panose="02020603050405020304" pitchFamily="18" charset="0"/>
              </a:rPr>
              <a:t>ADA BOOST ALGORITHM:</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Ø"/>
            </a:pP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An AdaBoost classifier is a meta-estimator that begins by fitting a classifier on the original dataset and then fits additional copies of the classifier on the same dataset but where the weights of incorrectly classified instances are adjusted such that subsequent classifiers focus more on difficult cases.</a:t>
            </a:r>
            <a:endParaRPr lang="en-US" sz="2100" b="0" i="0" dirty="0">
              <a:solidFill>
                <a:schemeClr val="tx1"/>
              </a:solidFill>
              <a:effectLst/>
              <a:latin typeface="Times New Roman" panose="02020603050405020304" pitchFamily="18" charset="0"/>
              <a:cs typeface="Times New Roman" panose="02020603050405020304" pitchFamily="18" charset="0"/>
            </a:endParaRPr>
          </a:p>
          <a:p>
            <a:pPr marL="0" indent="0">
              <a:buNone/>
            </a:pPr>
            <a:r>
              <a:rPr lang="en-US" sz="2100" b="0" i="0" dirty="0">
                <a:solidFill>
                  <a:schemeClr val="tx1"/>
                </a:solidFill>
                <a:effectLst/>
                <a:latin typeface="Times New Roman" panose="02020603050405020304" pitchFamily="18" charset="0"/>
                <a:cs typeface="Times New Roman" panose="02020603050405020304" pitchFamily="18" charset="0"/>
              </a:rPr>
              <a:t> </a:t>
            </a:r>
          </a:p>
          <a:p>
            <a:pPr>
              <a:lnSpc>
                <a:spcPct val="120000"/>
              </a:lnSpc>
              <a:buFont typeface="Wingdings" panose="05000000000000000000" pitchFamily="2" charset="2"/>
              <a:buChar char="Ø"/>
            </a:pP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These are models that achieve accuracy just above random chance on a classification problem. The most suited and therefore most common algorithm used with AdaBoost are decision trees with one level. </a:t>
            </a:r>
          </a:p>
          <a:p>
            <a:pPr marL="0" indent="0">
              <a:buNone/>
            </a:pPr>
            <a:r>
              <a:rPr lang="en-US" sz="2100" b="0" i="0" dirty="0">
                <a:solidFill>
                  <a:schemeClr val="tx1"/>
                </a:solidFill>
                <a:effectLst/>
                <a:latin typeface="Times New Roman" panose="02020603050405020304" pitchFamily="18" charset="0"/>
                <a:cs typeface="Times New Roman" panose="02020603050405020304" pitchFamily="18" charset="0"/>
              </a:rPr>
              <a:t> </a:t>
            </a:r>
          </a:p>
          <a:p>
            <a:pPr>
              <a:lnSpc>
                <a:spcPct val="120000"/>
              </a:lnSpc>
              <a:spcAft>
                <a:spcPts val="800"/>
              </a:spcAft>
            </a:pP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It works on the principle of learners growing sequentially. Except for the first, each subsequent learner is grown from previously grown learners. In simple words, weak learners are converted into strong ones. The AdaBoost algorithm works on the same principle as boosting with a slight difference.</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260B3A7-07F9-4EB6-8A3C-C4247AC5C1F7}"/>
              </a:ext>
            </a:extLst>
          </p:cNvPr>
          <p:cNvSpPr>
            <a:spLocks noGrp="1"/>
          </p:cNvSpPr>
          <p:nvPr>
            <p:ph type="dt" sz="half" idx="10"/>
          </p:nvPr>
        </p:nvSpPr>
        <p:spPr/>
        <p:txBody>
          <a:bodyPr/>
          <a:lstStyle/>
          <a:p>
            <a:fld id="{88D22DAB-7094-45B8-85D5-D3661D95DC5B}" type="datetime1">
              <a:rPr lang="en-IN" smtClean="0"/>
              <a:t>07-04-2023</a:t>
            </a:fld>
            <a:endParaRPr lang="en-IN"/>
          </a:p>
        </p:txBody>
      </p:sp>
      <p:sp>
        <p:nvSpPr>
          <p:cNvPr id="5" name="Slide Number Placeholder 4">
            <a:extLst>
              <a:ext uri="{FF2B5EF4-FFF2-40B4-BE49-F238E27FC236}">
                <a16:creationId xmlns:a16="http://schemas.microsoft.com/office/drawing/2014/main" id="{13825846-5F4D-2238-434F-086E33D59A84}"/>
              </a:ext>
            </a:extLst>
          </p:cNvPr>
          <p:cNvSpPr>
            <a:spLocks noGrp="1"/>
          </p:cNvSpPr>
          <p:nvPr>
            <p:ph type="sldNum" sz="quarter" idx="12"/>
          </p:nvPr>
        </p:nvSpPr>
        <p:spPr/>
        <p:txBody>
          <a:bodyPr/>
          <a:lstStyle/>
          <a:p>
            <a:fld id="{9D3FF152-60F5-4862-82F9-1190556AA56F}" type="slidenum">
              <a:rPr lang="en-IN" smtClean="0"/>
              <a:t>23</a:t>
            </a:fld>
            <a:endParaRPr lang="en-IN"/>
          </a:p>
        </p:txBody>
      </p:sp>
    </p:spTree>
    <p:extLst>
      <p:ext uri="{BB962C8B-B14F-4D97-AF65-F5344CB8AC3E}">
        <p14:creationId xmlns:p14="http://schemas.microsoft.com/office/powerpoint/2010/main" val="1589690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1299B-6197-5284-E696-B8821CA0DC5B}"/>
              </a:ext>
            </a:extLst>
          </p:cNvPr>
          <p:cNvSpPr>
            <a:spLocks noGrp="1"/>
          </p:cNvSpPr>
          <p:nvPr>
            <p:ph type="title"/>
          </p:nvPr>
        </p:nvSpPr>
        <p:spPr>
          <a:xfrm>
            <a:off x="628650" y="365126"/>
            <a:ext cx="7886700" cy="665815"/>
          </a:xfrm>
        </p:spPr>
        <p:txBody>
          <a:bodyPr>
            <a:norm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3600" dirty="0"/>
          </a:p>
        </p:txBody>
      </p:sp>
      <p:sp>
        <p:nvSpPr>
          <p:cNvPr id="3" name="Content Placeholder 2">
            <a:extLst>
              <a:ext uri="{FF2B5EF4-FFF2-40B4-BE49-F238E27FC236}">
                <a16:creationId xmlns:a16="http://schemas.microsoft.com/office/drawing/2014/main" id="{D179376B-F43B-3F04-06E0-053BD9F4A29B}"/>
              </a:ext>
            </a:extLst>
          </p:cNvPr>
          <p:cNvSpPr>
            <a:spLocks noGrp="1"/>
          </p:cNvSpPr>
          <p:nvPr>
            <p:ph idx="1"/>
          </p:nvPr>
        </p:nvSpPr>
        <p:spPr>
          <a:xfrm>
            <a:off x="708212" y="1228165"/>
            <a:ext cx="7807138" cy="4975692"/>
          </a:xfrm>
        </p:spPr>
        <p:txBody>
          <a:bodyPr/>
          <a:lstStyle/>
          <a:p>
            <a:pPr marL="0" indent="0">
              <a:buNone/>
            </a:pPr>
            <a:r>
              <a:rPr lang="en-US" dirty="0">
                <a:latin typeface="Times New Roman" panose="02020603050405020304" pitchFamily="18" charset="0"/>
                <a:cs typeface="Times New Roman" panose="02020603050405020304" pitchFamily="18" charset="0"/>
              </a:rPr>
              <a:t>VOTING CLASSIFIER:</a:t>
            </a:r>
          </a:p>
          <a:p>
            <a:pPr marL="0" indent="0">
              <a:buNone/>
            </a:pPr>
            <a:endParaRPr lang="en-US" dirty="0"/>
          </a:p>
          <a:p>
            <a:pPr>
              <a:buFont typeface="Wingdings" panose="05000000000000000000" pitchFamily="2" charset="2"/>
              <a:buChar char="Ø"/>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Voting Classifier is a machine learning model that trains on an ensemble of numerous models and predicts an output (class) based on their highest probability of chosen class as the output.</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idea is instead of creating separate dedicated models and finding the accuracy for each them, we create a single model which trains by these models and predicts output based on their combined majority of voting for each output class.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BDB6CB2-1A5C-29A8-9BCE-C4E5A89C968F}"/>
              </a:ext>
            </a:extLst>
          </p:cNvPr>
          <p:cNvSpPr>
            <a:spLocks noGrp="1"/>
          </p:cNvSpPr>
          <p:nvPr>
            <p:ph type="dt" sz="half" idx="10"/>
          </p:nvPr>
        </p:nvSpPr>
        <p:spPr/>
        <p:txBody>
          <a:bodyPr/>
          <a:lstStyle/>
          <a:p>
            <a:fld id="{88D22DAB-7094-45B8-85D5-D3661D95DC5B}" type="datetime1">
              <a:rPr lang="en-IN" smtClean="0"/>
              <a:t>07-04-2023</a:t>
            </a:fld>
            <a:endParaRPr lang="en-IN"/>
          </a:p>
        </p:txBody>
      </p:sp>
      <p:sp>
        <p:nvSpPr>
          <p:cNvPr id="5" name="Slide Number Placeholder 4">
            <a:extLst>
              <a:ext uri="{FF2B5EF4-FFF2-40B4-BE49-F238E27FC236}">
                <a16:creationId xmlns:a16="http://schemas.microsoft.com/office/drawing/2014/main" id="{54A5A070-D452-7021-95DA-77DA8BA96CFD}"/>
              </a:ext>
            </a:extLst>
          </p:cNvPr>
          <p:cNvSpPr>
            <a:spLocks noGrp="1"/>
          </p:cNvSpPr>
          <p:nvPr>
            <p:ph type="sldNum" sz="quarter" idx="12"/>
          </p:nvPr>
        </p:nvSpPr>
        <p:spPr/>
        <p:txBody>
          <a:bodyPr/>
          <a:lstStyle/>
          <a:p>
            <a:fld id="{9D3FF152-60F5-4862-82F9-1190556AA56F}" type="slidenum">
              <a:rPr lang="en-IN" smtClean="0"/>
              <a:t>24</a:t>
            </a:fld>
            <a:endParaRPr lang="en-IN"/>
          </a:p>
        </p:txBody>
      </p:sp>
    </p:spTree>
    <p:extLst>
      <p:ext uri="{BB962C8B-B14F-4D97-AF65-F5344CB8AC3E}">
        <p14:creationId xmlns:p14="http://schemas.microsoft.com/office/powerpoint/2010/main" val="2442438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0069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Performance Evaluation </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2CDF707B-94FE-F18B-F474-DCC4DAAA8712}"/>
              </a:ext>
            </a:extLst>
          </p:cNvPr>
          <p:cNvSpPr>
            <a:spLocks noGrp="1"/>
          </p:cNvSpPr>
          <p:nvPr>
            <p:ph type="dt" sz="half" idx="10"/>
          </p:nvPr>
        </p:nvSpPr>
        <p:spPr/>
        <p:txBody>
          <a:bodyPr/>
          <a:lstStyle/>
          <a:p>
            <a:fld id="{252D9298-3902-4BDE-9AB6-912652AA16B2}" type="datetime1">
              <a:rPr lang="en-IN" smtClean="0"/>
              <a:t>07-04-2023</a:t>
            </a:fld>
            <a:endParaRPr lang="en-IN"/>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25</a:t>
            </a:fld>
            <a:endParaRPr lang="en-IN"/>
          </a:p>
        </p:txBody>
      </p:sp>
      <p:pic>
        <p:nvPicPr>
          <p:cNvPr id="6" name="Picture 5">
            <a:extLst>
              <a:ext uri="{FF2B5EF4-FFF2-40B4-BE49-F238E27FC236}">
                <a16:creationId xmlns:a16="http://schemas.microsoft.com/office/drawing/2014/main" id="{BF0ABE67-8E4A-AAFB-0239-B11B001FE33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30260"/>
          <a:stretch/>
        </p:blipFill>
        <p:spPr bwMode="auto">
          <a:xfrm>
            <a:off x="324007" y="692250"/>
            <a:ext cx="3919162" cy="793937"/>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CBA4603A-B505-0FC9-85C3-E91F5A96F57B}"/>
              </a:ext>
            </a:extLst>
          </p:cNvPr>
          <p:cNvPicPr>
            <a:picLocks noChangeAspect="1"/>
          </p:cNvPicPr>
          <p:nvPr/>
        </p:nvPicPr>
        <p:blipFill rotWithShape="1">
          <a:blip r:embed="rId3"/>
          <a:srcRect l="1290"/>
          <a:stretch/>
        </p:blipFill>
        <p:spPr bwMode="auto">
          <a:xfrm>
            <a:off x="324007" y="1386994"/>
            <a:ext cx="3855552" cy="2211361"/>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460FA183-7C78-FCF6-8E1E-8612F6CD7089}"/>
              </a:ext>
            </a:extLst>
          </p:cNvPr>
          <p:cNvPicPr>
            <a:picLocks noChangeAspect="1"/>
          </p:cNvPicPr>
          <p:nvPr/>
        </p:nvPicPr>
        <p:blipFill rotWithShape="1">
          <a:blip r:embed="rId4"/>
          <a:srcRect l="840" r="7686"/>
          <a:stretch/>
        </p:blipFill>
        <p:spPr bwMode="auto">
          <a:xfrm>
            <a:off x="4810357" y="674655"/>
            <a:ext cx="3806403" cy="829128"/>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7F526518-EC91-311C-DA3E-AC7F81C745A3}"/>
              </a:ext>
            </a:extLst>
          </p:cNvPr>
          <p:cNvPicPr>
            <a:picLocks noChangeAspect="1"/>
          </p:cNvPicPr>
          <p:nvPr/>
        </p:nvPicPr>
        <p:blipFill rotWithShape="1">
          <a:blip r:embed="rId5"/>
          <a:srcRect t="5787" r="1920" b="1"/>
          <a:stretch/>
        </p:blipFill>
        <p:spPr bwMode="auto">
          <a:xfrm>
            <a:off x="4810357" y="1410635"/>
            <a:ext cx="3855552" cy="2311249"/>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21EA9A91-86F0-5B00-021A-EAFFEA16CF83}"/>
              </a:ext>
            </a:extLst>
          </p:cNvPr>
          <p:cNvPicPr>
            <a:picLocks noChangeAspect="1"/>
          </p:cNvPicPr>
          <p:nvPr/>
        </p:nvPicPr>
        <p:blipFill>
          <a:blip r:embed="rId6"/>
          <a:stretch>
            <a:fillRect/>
          </a:stretch>
        </p:blipFill>
        <p:spPr>
          <a:xfrm>
            <a:off x="316529" y="3746658"/>
            <a:ext cx="4166367" cy="720305"/>
          </a:xfrm>
          <a:prstGeom prst="rect">
            <a:avLst/>
          </a:prstGeom>
        </p:spPr>
      </p:pic>
      <p:pic>
        <p:nvPicPr>
          <p:cNvPr id="12" name="Picture 11">
            <a:extLst>
              <a:ext uri="{FF2B5EF4-FFF2-40B4-BE49-F238E27FC236}">
                <a16:creationId xmlns:a16="http://schemas.microsoft.com/office/drawing/2014/main" id="{2144B598-6596-9A6F-8B19-1D729EFAC5FA}"/>
              </a:ext>
            </a:extLst>
          </p:cNvPr>
          <p:cNvPicPr>
            <a:picLocks noChangeAspect="1"/>
          </p:cNvPicPr>
          <p:nvPr/>
        </p:nvPicPr>
        <p:blipFill rotWithShape="1">
          <a:blip r:embed="rId7"/>
          <a:srcRect t="3206" b="5599"/>
          <a:stretch/>
        </p:blipFill>
        <p:spPr bwMode="auto">
          <a:xfrm>
            <a:off x="316528" y="4466963"/>
            <a:ext cx="4166367" cy="1960729"/>
          </a:xfrm>
          <a:prstGeom prst="rect">
            <a:avLst/>
          </a:prstGeom>
          <a:ln>
            <a:noFill/>
          </a:ln>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D10F77AD-54CC-D6EA-6A21-5DB889FFD2A2}"/>
              </a:ext>
            </a:extLst>
          </p:cNvPr>
          <p:cNvPicPr>
            <a:picLocks noChangeAspect="1"/>
          </p:cNvPicPr>
          <p:nvPr/>
        </p:nvPicPr>
        <p:blipFill>
          <a:blip r:embed="rId8"/>
          <a:stretch>
            <a:fillRect/>
          </a:stretch>
        </p:blipFill>
        <p:spPr>
          <a:xfrm>
            <a:off x="4901231" y="3751444"/>
            <a:ext cx="3715529" cy="725487"/>
          </a:xfrm>
          <a:prstGeom prst="rect">
            <a:avLst/>
          </a:prstGeom>
        </p:spPr>
      </p:pic>
      <p:pic>
        <p:nvPicPr>
          <p:cNvPr id="14" name="Picture 13">
            <a:extLst>
              <a:ext uri="{FF2B5EF4-FFF2-40B4-BE49-F238E27FC236}">
                <a16:creationId xmlns:a16="http://schemas.microsoft.com/office/drawing/2014/main" id="{77872C0D-F3D3-1EC1-8035-342B414664AD}"/>
              </a:ext>
            </a:extLst>
          </p:cNvPr>
          <p:cNvPicPr>
            <a:picLocks noChangeAspect="1"/>
          </p:cNvPicPr>
          <p:nvPr/>
        </p:nvPicPr>
        <p:blipFill>
          <a:blip r:embed="rId9"/>
          <a:stretch>
            <a:fillRect/>
          </a:stretch>
        </p:blipFill>
        <p:spPr>
          <a:xfrm>
            <a:off x="4978809" y="4427756"/>
            <a:ext cx="3687100" cy="1980152"/>
          </a:xfrm>
          <a:prstGeom prst="rect">
            <a:avLst/>
          </a:prstGeom>
        </p:spPr>
      </p:pic>
      <p:sp>
        <p:nvSpPr>
          <p:cNvPr id="15" name="TextBox 14">
            <a:extLst>
              <a:ext uri="{FF2B5EF4-FFF2-40B4-BE49-F238E27FC236}">
                <a16:creationId xmlns:a16="http://schemas.microsoft.com/office/drawing/2014/main" id="{2AD81F5B-DE00-A0C6-A236-047C1F5FD811}"/>
              </a:ext>
            </a:extLst>
          </p:cNvPr>
          <p:cNvSpPr txBox="1"/>
          <p:nvPr/>
        </p:nvSpPr>
        <p:spPr>
          <a:xfrm>
            <a:off x="61035" y="805012"/>
            <a:ext cx="510988"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1.</a:t>
            </a:r>
          </a:p>
        </p:txBody>
      </p:sp>
      <p:sp>
        <p:nvSpPr>
          <p:cNvPr id="16" name="TextBox 15">
            <a:extLst>
              <a:ext uri="{FF2B5EF4-FFF2-40B4-BE49-F238E27FC236}">
                <a16:creationId xmlns:a16="http://schemas.microsoft.com/office/drawing/2014/main" id="{39F094FD-5CE6-9C37-7AA2-C4E9FDC8A9DE}"/>
              </a:ext>
            </a:extLst>
          </p:cNvPr>
          <p:cNvSpPr txBox="1"/>
          <p:nvPr/>
        </p:nvSpPr>
        <p:spPr>
          <a:xfrm>
            <a:off x="4547858" y="805012"/>
            <a:ext cx="359537"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C5515831-8B56-FFF5-F368-A354EBC9928F}"/>
              </a:ext>
            </a:extLst>
          </p:cNvPr>
          <p:cNvSpPr txBox="1"/>
          <p:nvPr/>
        </p:nvSpPr>
        <p:spPr>
          <a:xfrm>
            <a:off x="54472" y="3834625"/>
            <a:ext cx="425815"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3.</a:t>
            </a:r>
          </a:p>
        </p:txBody>
      </p:sp>
      <p:sp>
        <p:nvSpPr>
          <p:cNvPr id="18" name="TextBox 17">
            <a:extLst>
              <a:ext uri="{FF2B5EF4-FFF2-40B4-BE49-F238E27FC236}">
                <a16:creationId xmlns:a16="http://schemas.microsoft.com/office/drawing/2014/main" id="{3FFAFEBC-46AA-4BAB-C113-CE394E0FD2DA}"/>
              </a:ext>
            </a:extLst>
          </p:cNvPr>
          <p:cNvSpPr txBox="1"/>
          <p:nvPr/>
        </p:nvSpPr>
        <p:spPr>
          <a:xfrm rot="10800000" flipH="1" flipV="1">
            <a:off x="4666381" y="3836652"/>
            <a:ext cx="464160"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3576434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Performance Evaluation </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2CDF707B-94FE-F18B-F474-DCC4DAAA8712}"/>
              </a:ext>
            </a:extLst>
          </p:cNvPr>
          <p:cNvSpPr>
            <a:spLocks noGrp="1"/>
          </p:cNvSpPr>
          <p:nvPr>
            <p:ph type="dt" sz="half" idx="10"/>
          </p:nvPr>
        </p:nvSpPr>
        <p:spPr/>
        <p:txBody>
          <a:bodyPr/>
          <a:lstStyle/>
          <a:p>
            <a:fld id="{252D9298-3902-4BDE-9AB6-912652AA16B2}" type="datetime1">
              <a:rPr lang="en-IN" smtClean="0"/>
              <a:t>07-04-2023</a:t>
            </a:fld>
            <a:endParaRPr lang="en-IN"/>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26</a:t>
            </a:fld>
            <a:endParaRPr lang="en-IN"/>
          </a:p>
        </p:txBody>
      </p:sp>
      <p:pic>
        <p:nvPicPr>
          <p:cNvPr id="7" name="Picture 6">
            <a:extLst>
              <a:ext uri="{FF2B5EF4-FFF2-40B4-BE49-F238E27FC236}">
                <a16:creationId xmlns:a16="http://schemas.microsoft.com/office/drawing/2014/main" id="{74020089-5FF0-0AE9-4419-9BE6A4001E89}"/>
              </a:ext>
            </a:extLst>
          </p:cNvPr>
          <p:cNvPicPr>
            <a:picLocks noChangeAspect="1"/>
          </p:cNvPicPr>
          <p:nvPr/>
        </p:nvPicPr>
        <p:blipFill>
          <a:blip r:embed="rId2"/>
          <a:stretch>
            <a:fillRect/>
          </a:stretch>
        </p:blipFill>
        <p:spPr>
          <a:xfrm>
            <a:off x="1428321" y="1060263"/>
            <a:ext cx="6287357" cy="3835788"/>
          </a:xfrm>
          <a:prstGeom prst="rect">
            <a:avLst/>
          </a:prstGeom>
        </p:spPr>
      </p:pic>
      <p:sp>
        <p:nvSpPr>
          <p:cNvPr id="8" name="TextBox 7">
            <a:extLst>
              <a:ext uri="{FF2B5EF4-FFF2-40B4-BE49-F238E27FC236}">
                <a16:creationId xmlns:a16="http://schemas.microsoft.com/office/drawing/2014/main" id="{37938545-AB5C-4E9B-853E-83C89BA4445D}"/>
              </a:ext>
            </a:extLst>
          </p:cNvPr>
          <p:cNvSpPr txBox="1"/>
          <p:nvPr/>
        </p:nvSpPr>
        <p:spPr>
          <a:xfrm>
            <a:off x="1524000" y="4994662"/>
            <a:ext cx="6191678"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Comparison of algorithms according to their accuracy rate </a:t>
            </a:r>
          </a:p>
        </p:txBody>
      </p:sp>
    </p:spTree>
    <p:extLst>
      <p:ext uri="{BB962C8B-B14F-4D97-AF65-F5344CB8AC3E}">
        <p14:creationId xmlns:p14="http://schemas.microsoft.com/office/powerpoint/2010/main" val="4035232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50F60316-87E1-449B-9D2E-2F9BFC05FE3D}" type="datetime1">
              <a:rPr lang="en-IN" smtClean="0"/>
              <a:t>07-04-2023</a:t>
            </a:fld>
            <a:endParaRPr lang="en-IN"/>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27</a:t>
            </a:fld>
            <a:endParaRPr lang="en-IN"/>
          </a:p>
        </p:txBody>
      </p:sp>
      <p:pic>
        <p:nvPicPr>
          <p:cNvPr id="7" name="Picture 6">
            <a:extLst>
              <a:ext uri="{FF2B5EF4-FFF2-40B4-BE49-F238E27FC236}">
                <a16:creationId xmlns:a16="http://schemas.microsoft.com/office/drawing/2014/main" id="{0E2E0E93-C713-A9EB-DB5B-AAAD942F000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51012" y="998444"/>
            <a:ext cx="8641976" cy="4861112"/>
          </a:xfrm>
          <a:prstGeom prst="rect">
            <a:avLst/>
          </a:prstGeom>
        </p:spPr>
      </p:pic>
    </p:spTree>
    <p:extLst>
      <p:ext uri="{BB962C8B-B14F-4D97-AF65-F5344CB8AC3E}">
        <p14:creationId xmlns:p14="http://schemas.microsoft.com/office/powerpoint/2010/main" val="2479289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50F60316-87E1-449B-9D2E-2F9BFC05FE3D}" type="datetime1">
              <a:rPr lang="en-IN" smtClean="0"/>
              <a:t>07-04-2023</a:t>
            </a:fld>
            <a:endParaRPr lang="en-IN"/>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28</a:t>
            </a:fld>
            <a:endParaRPr lang="en-IN"/>
          </a:p>
        </p:txBody>
      </p:sp>
      <p:pic>
        <p:nvPicPr>
          <p:cNvPr id="9" name="Picture 8">
            <a:extLst>
              <a:ext uri="{FF2B5EF4-FFF2-40B4-BE49-F238E27FC236}">
                <a16:creationId xmlns:a16="http://schemas.microsoft.com/office/drawing/2014/main" id="{BC8584A1-138D-FE62-A046-7955CE829EF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7169" y="1126121"/>
            <a:ext cx="8669661" cy="4605757"/>
          </a:xfrm>
          <a:prstGeom prst="rect">
            <a:avLst/>
          </a:prstGeom>
        </p:spPr>
      </p:pic>
    </p:spTree>
    <p:extLst>
      <p:ext uri="{BB962C8B-B14F-4D97-AF65-F5344CB8AC3E}">
        <p14:creationId xmlns:p14="http://schemas.microsoft.com/office/powerpoint/2010/main" val="2018087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34B37-93AC-042C-F5DC-D7EE49289EAE}"/>
              </a:ext>
            </a:extLst>
          </p:cNvPr>
          <p:cNvSpPr>
            <a:spLocks noGrp="1"/>
          </p:cNvSpPr>
          <p:nvPr>
            <p:ph type="title"/>
          </p:nvPr>
        </p:nvSpPr>
        <p:spPr>
          <a:xfrm>
            <a:off x="753034" y="365126"/>
            <a:ext cx="7762315" cy="603061"/>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3200" dirty="0"/>
          </a:p>
        </p:txBody>
      </p:sp>
      <p:sp>
        <p:nvSpPr>
          <p:cNvPr id="4" name="Date Placeholder 3">
            <a:extLst>
              <a:ext uri="{FF2B5EF4-FFF2-40B4-BE49-F238E27FC236}">
                <a16:creationId xmlns:a16="http://schemas.microsoft.com/office/drawing/2014/main" id="{5A6BA222-B9AF-4B17-550D-C31029B23723}"/>
              </a:ext>
            </a:extLst>
          </p:cNvPr>
          <p:cNvSpPr>
            <a:spLocks noGrp="1"/>
          </p:cNvSpPr>
          <p:nvPr>
            <p:ph type="dt" sz="half" idx="10"/>
          </p:nvPr>
        </p:nvSpPr>
        <p:spPr/>
        <p:txBody>
          <a:bodyPr/>
          <a:lstStyle/>
          <a:p>
            <a:fld id="{88D22DAB-7094-45B8-85D5-D3661D95DC5B}" type="datetime1">
              <a:rPr lang="en-IN" smtClean="0"/>
              <a:t>07-04-2023</a:t>
            </a:fld>
            <a:endParaRPr lang="en-IN"/>
          </a:p>
        </p:txBody>
      </p:sp>
      <p:sp>
        <p:nvSpPr>
          <p:cNvPr id="5" name="Slide Number Placeholder 4">
            <a:extLst>
              <a:ext uri="{FF2B5EF4-FFF2-40B4-BE49-F238E27FC236}">
                <a16:creationId xmlns:a16="http://schemas.microsoft.com/office/drawing/2014/main" id="{91FF5B83-C45C-A18D-12B6-F2715EFC84C3}"/>
              </a:ext>
            </a:extLst>
          </p:cNvPr>
          <p:cNvSpPr>
            <a:spLocks noGrp="1"/>
          </p:cNvSpPr>
          <p:nvPr>
            <p:ph type="sldNum" sz="quarter" idx="12"/>
          </p:nvPr>
        </p:nvSpPr>
        <p:spPr/>
        <p:txBody>
          <a:bodyPr/>
          <a:lstStyle/>
          <a:p>
            <a:fld id="{9D3FF152-60F5-4862-82F9-1190556AA56F}" type="slidenum">
              <a:rPr lang="en-IN" smtClean="0"/>
              <a:t>29</a:t>
            </a:fld>
            <a:endParaRPr lang="en-IN"/>
          </a:p>
        </p:txBody>
      </p:sp>
      <p:pic>
        <p:nvPicPr>
          <p:cNvPr id="7" name="Picture 6">
            <a:extLst>
              <a:ext uri="{FF2B5EF4-FFF2-40B4-BE49-F238E27FC236}">
                <a16:creationId xmlns:a16="http://schemas.microsoft.com/office/drawing/2014/main" id="{C162E623-2608-9BBC-4008-01BDCD4DD8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497" y="1143560"/>
            <a:ext cx="8283388" cy="4400550"/>
          </a:xfrm>
          <a:prstGeom prst="rect">
            <a:avLst/>
          </a:prstGeom>
        </p:spPr>
      </p:pic>
    </p:spTree>
    <p:extLst>
      <p:ext uri="{BB962C8B-B14F-4D97-AF65-F5344CB8AC3E}">
        <p14:creationId xmlns:p14="http://schemas.microsoft.com/office/powerpoint/2010/main" val="2349831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786EFE27-0395-4A36-8E9A-91462FF8D601}" type="datetime1">
              <a:rPr lang="en-IN" smtClean="0"/>
              <a:t>07-04-2023</a:t>
            </a:fld>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3</a:t>
            </a:fld>
            <a:endParaRPr lang="en-IN"/>
          </a:p>
        </p:txBody>
      </p:sp>
      <p:graphicFrame>
        <p:nvGraphicFramePr>
          <p:cNvPr id="7" name="Table 7">
            <a:extLst>
              <a:ext uri="{FF2B5EF4-FFF2-40B4-BE49-F238E27FC236}">
                <a16:creationId xmlns:a16="http://schemas.microsoft.com/office/drawing/2014/main" id="{D883E3F9-B41B-5964-E542-D2A5852CC669}"/>
              </a:ext>
            </a:extLst>
          </p:cNvPr>
          <p:cNvGraphicFramePr>
            <a:graphicFrameLocks noGrp="1"/>
          </p:cNvGraphicFramePr>
          <p:nvPr>
            <p:extLst>
              <p:ext uri="{D42A27DB-BD31-4B8C-83A1-F6EECF244321}">
                <p14:modId xmlns:p14="http://schemas.microsoft.com/office/powerpoint/2010/main" val="531805230"/>
              </p:ext>
            </p:extLst>
          </p:nvPr>
        </p:nvGraphicFramePr>
        <p:xfrm>
          <a:off x="144780" y="853440"/>
          <a:ext cx="8793480" cy="5417820"/>
        </p:xfrm>
        <a:graphic>
          <a:graphicData uri="http://schemas.openxmlformats.org/drawingml/2006/table">
            <a:tbl>
              <a:tblPr firstRow="1" bandRow="1">
                <a:tableStyleId>{5C22544A-7EE6-4342-B048-85BDC9FD1C3A}</a:tableStyleId>
              </a:tblPr>
              <a:tblGrid>
                <a:gridCol w="1059180">
                  <a:extLst>
                    <a:ext uri="{9D8B030D-6E8A-4147-A177-3AD203B41FA5}">
                      <a16:colId xmlns:a16="http://schemas.microsoft.com/office/drawing/2014/main" val="582140592"/>
                    </a:ext>
                  </a:extLst>
                </a:gridCol>
                <a:gridCol w="1455420">
                  <a:extLst>
                    <a:ext uri="{9D8B030D-6E8A-4147-A177-3AD203B41FA5}">
                      <a16:colId xmlns:a16="http://schemas.microsoft.com/office/drawing/2014/main" val="3817767662"/>
                    </a:ext>
                  </a:extLst>
                </a:gridCol>
                <a:gridCol w="1493520">
                  <a:extLst>
                    <a:ext uri="{9D8B030D-6E8A-4147-A177-3AD203B41FA5}">
                      <a16:colId xmlns:a16="http://schemas.microsoft.com/office/drawing/2014/main" val="1369316369"/>
                    </a:ext>
                  </a:extLst>
                </a:gridCol>
                <a:gridCol w="1854200">
                  <a:extLst>
                    <a:ext uri="{9D8B030D-6E8A-4147-A177-3AD203B41FA5}">
                      <a16:colId xmlns:a16="http://schemas.microsoft.com/office/drawing/2014/main" val="868973775"/>
                    </a:ext>
                  </a:extLst>
                </a:gridCol>
                <a:gridCol w="1465580">
                  <a:extLst>
                    <a:ext uri="{9D8B030D-6E8A-4147-A177-3AD203B41FA5}">
                      <a16:colId xmlns:a16="http://schemas.microsoft.com/office/drawing/2014/main" val="3846548957"/>
                    </a:ext>
                  </a:extLst>
                </a:gridCol>
                <a:gridCol w="1465580">
                  <a:extLst>
                    <a:ext uri="{9D8B030D-6E8A-4147-A177-3AD203B41FA5}">
                      <a16:colId xmlns:a16="http://schemas.microsoft.com/office/drawing/2014/main" val="11575281"/>
                    </a:ext>
                  </a:extLst>
                </a:gridCol>
              </a:tblGrid>
              <a:tr h="649297">
                <a:tc>
                  <a:txBody>
                    <a:bodyPr/>
                    <a:lstStyle/>
                    <a:p>
                      <a:pPr algn="ctr"/>
                      <a:r>
                        <a:rPr lang="en-US" sz="1200" dirty="0">
                          <a:latin typeface="Times New Roman" panose="02020603050405020304" pitchFamily="18" charset="0"/>
                          <a:cs typeface="Times New Roman" panose="02020603050405020304" pitchFamily="18" charset="0"/>
                        </a:rPr>
                        <a:t>YEAR</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PAPER</a:t>
                      </a:r>
                      <a:r>
                        <a:rPr lang="en-US" sz="1200" baseline="0" dirty="0">
                          <a:latin typeface="Times New Roman" panose="02020603050405020304" pitchFamily="18" charset="0"/>
                          <a:cs typeface="Times New Roman" panose="02020603050405020304" pitchFamily="18" charset="0"/>
                        </a:rPr>
                        <a:t> TITLE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METHODOLOGY</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MERITS/</a:t>
                      </a:r>
                      <a:endParaRPr lang="en-IN"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DEMERITS</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FUTURE</a:t>
                      </a:r>
                      <a:r>
                        <a:rPr lang="en-IN" sz="1200" baseline="0" dirty="0">
                          <a:latin typeface="Times New Roman" panose="02020603050405020304" pitchFamily="18" charset="0"/>
                          <a:cs typeface="Times New Roman" panose="02020603050405020304" pitchFamily="18" charset="0"/>
                        </a:rPr>
                        <a:t> SCOPE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57448308"/>
                  </a:ext>
                </a:extLst>
              </a:tr>
              <a:tr h="4768523">
                <a:tc>
                  <a:txBody>
                    <a:bodyPr/>
                    <a:lstStyle/>
                    <a:p>
                      <a:pPr algn="l"/>
                      <a:r>
                        <a:rPr lang="en-US" sz="16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2022</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IN" sz="14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Tao Jia; </a:t>
                      </a:r>
                      <a:r>
                        <a:rPr lang="en-IN" sz="14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Pengcheng</a:t>
                      </a:r>
                      <a:endParaRPr lang="en-IN" sz="1400" b="0" i="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p>
                      <a:pPr algn="l"/>
                      <a:r>
                        <a:rPr lang="en-IN" sz="14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Zhang; </a:t>
                      </a:r>
                      <a:r>
                        <a:rPr lang="en-IN" sz="14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Biyu</a:t>
                      </a:r>
                      <a:r>
                        <a:rPr lang="en-IN" sz="14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Chen</a:t>
                      </a:r>
                      <a:endParaRPr lang="en-IN" sz="14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2">
                          <a:extLst>
                            <a:ext uri="{A12FA001-AC4F-418D-AE19-62706E023703}">
                              <ahyp:hlinkClr xmlns:ahyp="http://schemas.microsoft.com/office/drawing/2018/hyperlinkcolor" val="tx"/>
                            </a:ext>
                          </a:extLst>
                        </a:hlinkClick>
                      </a:endParaRPr>
                    </a:p>
                    <a:p>
                      <a:pPr algn="l"/>
                      <a:endParaRPr lang="en-IN" sz="1600" b="0" i="0" u="sng" strike="noStrike"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endParaRPr>
                    </a:p>
                    <a:p>
                      <a:pPr algn="l"/>
                      <a:endParaRPr lang="en-IN" sz="1600" b="0" i="0" u="sng" strike="noStrike"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endParaRPr>
                    </a:p>
                    <a:p>
                      <a:pPr algn="l"/>
                      <a:endParaRPr lang="en-IN" sz="1600" b="0" i="0" u="sng" strike="noStrike"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endParaRPr>
                    </a:p>
                    <a:p>
                      <a:pPr algn="l"/>
                      <a:endParaRPr lang="en-IN" sz="1600" b="0" i="0" u="sng" strike="noStrike"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A Microscopic Model of Vehicle CO₂ Emissions Based on Deep Learning—A Spatiotemporal Analysis of Taxicabs in Wuhan, China</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200" dirty="0">
                        <a:latin typeface="Times New Roman" panose="02020603050405020304" pitchFamily="18" charset="0"/>
                        <a:cs typeface="Times New Roman" panose="02020603050405020304" pitchFamily="18" charset="0"/>
                      </a:endParaRPr>
                    </a:p>
                    <a:p>
                      <a:pPr algn="l"/>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Volume: 23</a:t>
                      </a:r>
                      <a:endParaRPr lang="en-US" sz="1200" dirty="0">
                        <a:latin typeface="Times New Roman" panose="02020603050405020304" pitchFamily="18" charset="0"/>
                        <a:cs typeface="Times New Roman" panose="02020603050405020304" pitchFamily="18" charset="0"/>
                      </a:endParaRPr>
                    </a:p>
                    <a:p>
                      <a:pPr algn="l"/>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2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Issued on: 10</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 October 2022</a:t>
                      </a:r>
                      <a:endParaRPr lang="en-US" sz="1200" dirty="0">
                        <a:latin typeface="Times New Roman" panose="02020603050405020304" pitchFamily="18" charset="0"/>
                        <a:cs typeface="Times New Roman" panose="02020603050405020304" pitchFamily="18" charset="0"/>
                      </a:endParaRPr>
                    </a:p>
                    <a:p>
                      <a:pPr algn="l"/>
                      <a:r>
                        <a:rPr lang="en-US" sz="1200" dirty="0">
                          <a:latin typeface="Times New Roman" panose="02020603050405020304" pitchFamily="18" charset="0"/>
                          <a:cs typeface="Times New Roman" panose="02020603050405020304" pitchFamily="18" charset="0"/>
                        </a:rPr>
                        <a:t>Journal:</a:t>
                      </a:r>
                      <a:r>
                        <a:rPr lang="en-IN" sz="1400" b="1" i="0" kern="1200" dirty="0">
                          <a:solidFill>
                            <a:schemeClr val="dk1"/>
                          </a:solidFill>
                          <a:effectLst/>
                          <a:latin typeface="+mn-lt"/>
                          <a:ea typeface="+mn-ea"/>
                          <a:cs typeface="+mn-cs"/>
                        </a:rPr>
                        <a:t>: </a:t>
                      </a:r>
                      <a:r>
                        <a:rPr lang="en-IN" sz="12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IEEE Transactions on Intelligent Transportation Systems</a:t>
                      </a:r>
                    </a:p>
                    <a:p>
                      <a:pPr algn="l"/>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txBody>
                  <a:tcPr/>
                </a:tc>
                <a:tc>
                  <a:txBody>
                    <a:bodyPr/>
                    <a:lstStyle/>
                    <a:p>
                      <a:pPr algn="l"/>
                      <a:endParaRPr lang="en-US" sz="1400" dirty="0">
                        <a:latin typeface="Times New Roman" panose="02020603050405020304" pitchFamily="18" charset="0"/>
                        <a:cs typeface="Times New Roman" panose="02020603050405020304" pitchFamily="18" charset="0"/>
                      </a:endParaRPr>
                    </a:p>
                    <a:p>
                      <a:pPr algn="l"/>
                      <a:r>
                        <a:rPr lang="en-US" sz="1200" dirty="0">
                          <a:latin typeface="Times New Roman" panose="02020603050405020304" pitchFamily="18" charset="0"/>
                          <a:cs typeface="Times New Roman" panose="02020603050405020304" pitchFamily="18" charset="0"/>
                        </a:rPr>
                        <a:t>This study aims to fill this gap by contributing</a:t>
                      </a:r>
                    </a:p>
                    <a:p>
                      <a:pPr algn="l"/>
                      <a:r>
                        <a:rPr lang="en-US" sz="1200" dirty="0">
                          <a:latin typeface="Times New Roman" panose="02020603050405020304" pitchFamily="18" charset="0"/>
                          <a:cs typeface="Times New Roman" panose="02020603050405020304" pitchFamily="18" charset="0"/>
                        </a:rPr>
                        <a:t>a deep learning-based vehicle emission model (DL-VEM) for estimating instantaneous CO2 emissions with high accuracy</a:t>
                      </a:r>
                      <a:r>
                        <a:rPr lang="en-US" sz="14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Experiments were conducted in Wuhan, China. Our model was firstly trained and validated using an observed dataset, and it was compared with the state-of-the-art emission</a:t>
                      </a:r>
                    </a:p>
                    <a:p>
                      <a:pPr algn="l"/>
                      <a:r>
                        <a:rPr lang="en-US" sz="1200" dirty="0">
                          <a:latin typeface="Times New Roman" panose="02020603050405020304" pitchFamily="18" charset="0"/>
                          <a:cs typeface="Times New Roman" panose="02020603050405020304" pitchFamily="18" charset="0"/>
                        </a:rPr>
                        <a:t>models in terms of accuracy.</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Merits:</a:t>
                      </a:r>
                    </a:p>
                    <a:p>
                      <a:pPr algn="l"/>
                      <a:r>
                        <a:rPr lang="en-US" sz="1200" dirty="0">
                          <a:latin typeface="Times New Roman" panose="02020603050405020304" pitchFamily="18" charset="0"/>
                          <a:cs typeface="Times New Roman" panose="02020603050405020304" pitchFamily="18" charset="0"/>
                        </a:rPr>
                        <a:t>Instantaneous vehicle emissions are not only related to current</a:t>
                      </a:r>
                    </a:p>
                    <a:p>
                      <a:pPr algn="l"/>
                      <a:r>
                        <a:rPr lang="en-US" sz="1200" dirty="0">
                          <a:latin typeface="Times New Roman" panose="02020603050405020304" pitchFamily="18" charset="0"/>
                          <a:cs typeface="Times New Roman" panose="02020603050405020304" pitchFamily="18" charset="0"/>
                        </a:rPr>
                        <a:t>vehicle driving conditions but can be affected significantly</a:t>
                      </a:r>
                    </a:p>
                    <a:p>
                      <a:pPr algn="l"/>
                      <a:r>
                        <a:rPr lang="en-US" sz="1200" dirty="0">
                          <a:latin typeface="Times New Roman" panose="02020603050405020304" pitchFamily="18" charset="0"/>
                          <a:cs typeface="Times New Roman" panose="02020603050405020304" pitchFamily="18" charset="0"/>
                        </a:rPr>
                        <a:t>by the historical driving conditions</a:t>
                      </a:r>
                    </a:p>
                    <a:p>
                      <a:pPr algn="l"/>
                      <a:r>
                        <a:rPr lang="en-US" sz="1200" dirty="0">
                          <a:latin typeface="Times New Roman" panose="02020603050405020304" pitchFamily="18" charset="0"/>
                          <a:cs typeface="Times New Roman" panose="02020603050405020304" pitchFamily="18" charset="0"/>
                        </a:rPr>
                        <a:t>Demerits:</a:t>
                      </a:r>
                    </a:p>
                    <a:p>
                      <a:pPr algn="l"/>
                      <a:r>
                        <a:rPr lang="en-US" sz="1200" dirty="0">
                          <a:latin typeface="Times New Roman" panose="02020603050405020304" pitchFamily="18" charset="0"/>
                          <a:cs typeface="Times New Roman" panose="02020603050405020304" pitchFamily="18" charset="0"/>
                        </a:rPr>
                        <a:t>These models tend to make a</a:t>
                      </a:r>
                    </a:p>
                    <a:p>
                      <a:pPr algn="l"/>
                      <a:r>
                        <a:rPr lang="en-US" sz="1200" dirty="0">
                          <a:latin typeface="Times New Roman" panose="02020603050405020304" pitchFamily="18" charset="0"/>
                          <a:cs typeface="Times New Roman" panose="02020603050405020304" pitchFamily="18" charset="0"/>
                        </a:rPr>
                        <a:t>balance between simplicity and accuracy, and the estimated</a:t>
                      </a:r>
                    </a:p>
                    <a:p>
                      <a:pPr algn="l"/>
                      <a:r>
                        <a:rPr lang="en-US" sz="1200" dirty="0">
                          <a:latin typeface="Times New Roman" panose="02020603050405020304" pitchFamily="18" charset="0"/>
                          <a:cs typeface="Times New Roman" panose="02020603050405020304" pitchFamily="18" charset="0"/>
                        </a:rPr>
                        <a:t>emissions may have a low accuracy.</a:t>
                      </a:r>
                    </a:p>
                  </a:txBody>
                  <a:tcPr/>
                </a:tc>
                <a:tc>
                  <a:txBody>
                    <a:bodyPr/>
                    <a:lstStyle/>
                    <a:p>
                      <a:pPr algn="l"/>
                      <a:r>
                        <a:rPr lang="en-US" sz="1200" dirty="0">
                          <a:latin typeface="Times New Roman" panose="02020603050405020304" pitchFamily="18" charset="0"/>
                          <a:cs typeface="Times New Roman" panose="02020603050405020304" pitchFamily="18" charset="0"/>
                        </a:rPr>
                        <a:t>Vehicle CO2</a:t>
                      </a:r>
                    </a:p>
                    <a:p>
                      <a:pPr algn="l"/>
                      <a:r>
                        <a:rPr lang="en-US" sz="1200" dirty="0">
                          <a:latin typeface="Times New Roman" panose="02020603050405020304" pitchFamily="18" charset="0"/>
                          <a:cs typeface="Times New Roman" panose="02020603050405020304" pitchFamily="18" charset="0"/>
                        </a:rPr>
                        <a:t> emissions can be significantly affected by different fuel types. To improve the applicability a highly accurate estimation must be performed.</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39383027"/>
                  </a:ext>
                </a:extLst>
              </a:tr>
            </a:tbl>
          </a:graphicData>
        </a:graphic>
      </p:graphicFrame>
    </p:spTree>
    <p:extLst>
      <p:ext uri="{BB962C8B-B14F-4D97-AF65-F5344CB8AC3E}">
        <p14:creationId xmlns:p14="http://schemas.microsoft.com/office/powerpoint/2010/main" val="3343324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50F60316-87E1-449B-9D2E-2F9BFC05FE3D}" type="datetime1">
              <a:rPr lang="en-IN" smtClean="0"/>
              <a:t>07-04-2023</a:t>
            </a:fld>
            <a:endParaRPr lang="en-IN"/>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30</a:t>
            </a:fld>
            <a:endParaRPr lang="en-IN"/>
          </a:p>
        </p:txBody>
      </p:sp>
      <p:pic>
        <p:nvPicPr>
          <p:cNvPr id="7" name="Picture 6">
            <a:extLst>
              <a:ext uri="{FF2B5EF4-FFF2-40B4-BE49-F238E27FC236}">
                <a16:creationId xmlns:a16="http://schemas.microsoft.com/office/drawing/2014/main" id="{DAE4DB75-3038-A8C8-727D-A04DAFB8C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5" y="991161"/>
            <a:ext cx="8515350" cy="4523780"/>
          </a:xfrm>
          <a:prstGeom prst="rect">
            <a:avLst/>
          </a:prstGeom>
        </p:spPr>
      </p:pic>
    </p:spTree>
    <p:extLst>
      <p:ext uri="{BB962C8B-B14F-4D97-AF65-F5344CB8AC3E}">
        <p14:creationId xmlns:p14="http://schemas.microsoft.com/office/powerpoint/2010/main" val="1126523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DFE683E-AC90-C1AF-8D07-537D4AF5506B}"/>
              </a:ext>
            </a:extLst>
          </p:cNvPr>
          <p:cNvSpPr>
            <a:spLocks noGrp="1"/>
          </p:cNvSpPr>
          <p:nvPr>
            <p:ph type="dt" sz="half" idx="10"/>
          </p:nvPr>
        </p:nvSpPr>
        <p:spPr/>
        <p:txBody>
          <a:bodyPr/>
          <a:lstStyle/>
          <a:p>
            <a:fld id="{81F865BB-D69F-48AF-829D-597573FD9C58}" type="datetime1">
              <a:rPr lang="en-IN" smtClean="0"/>
              <a:t>07-04-2023</a:t>
            </a:fld>
            <a:endParaRPr lang="en-IN"/>
          </a:p>
        </p:txBody>
      </p:sp>
      <p:sp>
        <p:nvSpPr>
          <p:cNvPr id="5" name="Slide Number Placeholder 4">
            <a:extLst>
              <a:ext uri="{FF2B5EF4-FFF2-40B4-BE49-F238E27FC236}">
                <a16:creationId xmlns:a16="http://schemas.microsoft.com/office/drawing/2014/main" id="{F5220BD1-1A25-E8B3-BE29-F8796FD4F8FA}"/>
              </a:ext>
            </a:extLst>
          </p:cNvPr>
          <p:cNvSpPr>
            <a:spLocks noGrp="1"/>
          </p:cNvSpPr>
          <p:nvPr>
            <p:ph type="sldNum" sz="quarter" idx="12"/>
          </p:nvPr>
        </p:nvSpPr>
        <p:spPr/>
        <p:txBody>
          <a:bodyPr/>
          <a:lstStyle/>
          <a:p>
            <a:fld id="{9D3FF152-60F5-4862-82F9-1190556AA56F}" type="slidenum">
              <a:rPr lang="en-IN" smtClean="0"/>
              <a:t>31</a:t>
            </a:fld>
            <a:endParaRPr lang="en-IN"/>
          </a:p>
        </p:txBody>
      </p:sp>
      <p:sp>
        <p:nvSpPr>
          <p:cNvPr id="4" name="TextBox 3">
            <a:extLst>
              <a:ext uri="{FF2B5EF4-FFF2-40B4-BE49-F238E27FC236}">
                <a16:creationId xmlns:a16="http://schemas.microsoft.com/office/drawing/2014/main" id="{1E6D4618-16D0-9047-BB01-D8646EE8E975}"/>
              </a:ext>
            </a:extLst>
          </p:cNvPr>
          <p:cNvSpPr txBox="1"/>
          <p:nvPr/>
        </p:nvSpPr>
        <p:spPr>
          <a:xfrm>
            <a:off x="242047" y="1013012"/>
            <a:ext cx="8552329" cy="4524315"/>
          </a:xfrm>
          <a:prstGeom prst="rect">
            <a:avLst/>
          </a:prstGeom>
          <a:noFill/>
        </p:spPr>
        <p:txBody>
          <a:bodyPr wrap="square" rtlCol="0">
            <a:spAutoFit/>
          </a:bodyPr>
          <a:lstStyle/>
          <a:p>
            <a:pPr>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the modern world, there has been an immense usage of vehicles. And especially car has been used by majority of the people in the recent days. This has been the major and main cause for the emission of CO2 in the atmosphere which increases the global warming. In order to reduce the emission rate for the car that is used or the car that the user is going to buy, predicts the amount of CO2 emitted in the form of rates. As we have used the one of the best algorithms among the machine learning algorithms, Random Forest algorithm has given the best accuracy rate and the user interface has also been implemented for the better understanding about the model.    </a:t>
            </a:r>
          </a:p>
          <a:p>
            <a:endParaRPr lang="en-IN" dirty="0"/>
          </a:p>
        </p:txBody>
      </p:sp>
    </p:spTree>
    <p:extLst>
      <p:ext uri="{BB962C8B-B14F-4D97-AF65-F5344CB8AC3E}">
        <p14:creationId xmlns:p14="http://schemas.microsoft.com/office/powerpoint/2010/main" val="741939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Reference Paper</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3E5EA7E0-721F-6954-4BF0-896788EE53AE}"/>
              </a:ext>
            </a:extLst>
          </p:cNvPr>
          <p:cNvSpPr>
            <a:spLocks noGrp="1"/>
          </p:cNvSpPr>
          <p:nvPr>
            <p:ph type="dt" sz="half" idx="10"/>
          </p:nvPr>
        </p:nvSpPr>
        <p:spPr/>
        <p:txBody>
          <a:bodyPr/>
          <a:lstStyle/>
          <a:p>
            <a:fld id="{6FB2D540-A2B5-48C3-A171-B58E7CA907A4}" type="datetime1">
              <a:rPr lang="en-IN" smtClean="0"/>
              <a:t>07-04-2023</a:t>
            </a:fld>
            <a:endParaRPr lang="en-IN"/>
          </a:p>
        </p:txBody>
      </p:sp>
      <p:sp>
        <p:nvSpPr>
          <p:cNvPr id="6" name="Slide Number Placeholder 5">
            <a:extLst>
              <a:ext uri="{FF2B5EF4-FFF2-40B4-BE49-F238E27FC236}">
                <a16:creationId xmlns:a16="http://schemas.microsoft.com/office/drawing/2014/main" id="{43E9B934-EE6A-1A45-AAAE-017246AA72E8}"/>
              </a:ext>
            </a:extLst>
          </p:cNvPr>
          <p:cNvSpPr>
            <a:spLocks noGrp="1"/>
          </p:cNvSpPr>
          <p:nvPr>
            <p:ph type="sldNum" sz="quarter" idx="12"/>
          </p:nvPr>
        </p:nvSpPr>
        <p:spPr/>
        <p:txBody>
          <a:bodyPr/>
          <a:lstStyle/>
          <a:p>
            <a:fld id="{9D3FF152-60F5-4862-82F9-1190556AA56F}" type="slidenum">
              <a:rPr lang="en-IN" smtClean="0"/>
              <a:t>32</a:t>
            </a:fld>
            <a:endParaRPr lang="en-IN"/>
          </a:p>
        </p:txBody>
      </p:sp>
      <p:sp>
        <p:nvSpPr>
          <p:cNvPr id="4" name="TextBox 3">
            <a:extLst>
              <a:ext uri="{FF2B5EF4-FFF2-40B4-BE49-F238E27FC236}">
                <a16:creationId xmlns:a16="http://schemas.microsoft.com/office/drawing/2014/main" id="{E074B839-534D-EA4E-9E2D-2720108FD130}"/>
              </a:ext>
            </a:extLst>
          </p:cNvPr>
          <p:cNvSpPr txBox="1"/>
          <p:nvPr/>
        </p:nvSpPr>
        <p:spPr>
          <a:xfrm>
            <a:off x="493059" y="1039906"/>
            <a:ext cx="8211670" cy="5327741"/>
          </a:xfrm>
          <a:prstGeom prst="rect">
            <a:avLst/>
          </a:prstGeom>
          <a:noFill/>
        </p:spPr>
        <p:txBody>
          <a:bodyPr wrap="square" rtlCol="0">
            <a:spAutoFit/>
          </a:bodyPr>
          <a:lstStyle/>
          <a:p>
            <a:pPr algn="just">
              <a:lnSpc>
                <a:spcPct val="107000"/>
              </a:lnSpc>
              <a:spcAft>
                <a:spcPts val="800"/>
              </a:spcAft>
            </a:pPr>
            <a:r>
              <a:rPr lang="en-IN" sz="1800" i="1"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[1]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Sandeep Kumar, Pranab K.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Muhuri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 novel GDP prediction technique based on transfer learning using CO2 emission dataset” " Applied Energy 253 (2019)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Tao Jia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Pengcheng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Zhang, and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Biyu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Chen “A Microscopic Model of Vehicle CO2 Emissions Based on Deep Learning—A Spatiotemporal Analysis of Taxicabs in Wuhan, China” IEEE TRANSACTIONS ON INTELLIGENT TRANSPORTATION SYSTEMS,2022.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Ngo Le Huy Hien and Ah-Lian Kor “Analysis and Prediction Model of Fuel Consumption and Carbon Dioxide Emissions of Light-Duty Vehicles” Appl. Sci. 2022, 12, 803.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Huafang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Huang,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Xiaomao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Wu and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Xianfu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Cheng “The Prediction of Carbon Emission Information in Yangtze River Economic Zone by Deep Learning” Land 2021, 10, 1380.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[5]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Chairul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Saleh, Nur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Rachman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Dzakiyullah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Jonathan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Bayu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Nugroho “Carbon dioxide emission prediction using support vector machine” IOP Conf. Series: Materials Science and Engineering 2015.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54452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Reference Paper</a:t>
            </a:r>
            <a:endParaRPr lang="en-IN" sz="54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BE265B8C-C896-A501-9CD3-FE1FC45A6521}"/>
              </a:ext>
            </a:extLst>
          </p:cNvPr>
          <p:cNvSpPr>
            <a:spLocks noGrp="1"/>
          </p:cNvSpPr>
          <p:nvPr>
            <p:ph type="dt" sz="half" idx="10"/>
          </p:nvPr>
        </p:nvSpPr>
        <p:spPr/>
        <p:txBody>
          <a:bodyPr/>
          <a:lstStyle/>
          <a:p>
            <a:fld id="{A127E8FD-C7A6-4E4D-9717-6023A8087C61}" type="datetime1">
              <a:rPr lang="en-IN" smtClean="0"/>
              <a:t>07-04-2023</a:t>
            </a:fld>
            <a:endParaRPr lang="en-IN"/>
          </a:p>
        </p:txBody>
      </p:sp>
      <p:sp>
        <p:nvSpPr>
          <p:cNvPr id="5" name="Slide Number Placeholder 4">
            <a:extLst>
              <a:ext uri="{FF2B5EF4-FFF2-40B4-BE49-F238E27FC236}">
                <a16:creationId xmlns:a16="http://schemas.microsoft.com/office/drawing/2014/main" id="{91EFDBAE-521D-3BF3-1EEF-E033411EFA66}"/>
              </a:ext>
            </a:extLst>
          </p:cNvPr>
          <p:cNvSpPr>
            <a:spLocks noGrp="1"/>
          </p:cNvSpPr>
          <p:nvPr>
            <p:ph type="sldNum" sz="quarter" idx="12"/>
          </p:nvPr>
        </p:nvSpPr>
        <p:spPr/>
        <p:txBody>
          <a:bodyPr/>
          <a:lstStyle/>
          <a:p>
            <a:fld id="{9D3FF152-60F5-4862-82F9-1190556AA56F}" type="slidenum">
              <a:rPr lang="en-IN" smtClean="0"/>
              <a:t>33</a:t>
            </a:fld>
            <a:endParaRPr lang="en-IN"/>
          </a:p>
        </p:txBody>
      </p:sp>
      <p:sp>
        <p:nvSpPr>
          <p:cNvPr id="4" name="TextBox 3">
            <a:extLst>
              <a:ext uri="{FF2B5EF4-FFF2-40B4-BE49-F238E27FC236}">
                <a16:creationId xmlns:a16="http://schemas.microsoft.com/office/drawing/2014/main" id="{9B1B9523-1C27-C61B-0799-6FF4F992C9B6}"/>
              </a:ext>
            </a:extLst>
          </p:cNvPr>
          <p:cNvSpPr txBox="1"/>
          <p:nvPr/>
        </p:nvSpPr>
        <p:spPr>
          <a:xfrm>
            <a:off x="412376" y="968188"/>
            <a:ext cx="8256495" cy="5011271"/>
          </a:xfrm>
          <a:prstGeom prst="rect">
            <a:avLst/>
          </a:prstGeom>
          <a:noFill/>
        </p:spPr>
        <p:txBody>
          <a:bodyPr wrap="square" rtlCol="0">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[6] Artur Jaworski,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Maksymilian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Mądziel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&amp; Kazimierz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Lejda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“Creating an emission model based on portable emission measurement system for the purpose of a roundabout”</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Environ Sci </a:t>
            </a:r>
            <a:r>
              <a:rPr lang="en-IN"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Pollut</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Res 26, 21641–21654 (2019)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[7] L. </a:t>
            </a:r>
            <a:r>
              <a:rPr lang="en-IN"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Amarpuri</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N. Yadav, G. Kumar and S. Agrawal, "Prediction of CO2 emissions using deep learning hybrid approach: A Case Study in Indian Context," </a:t>
            </a:r>
            <a:r>
              <a:rPr lang="en-IN" sz="1800" i="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2019 Twelfth International Conference on Contemporary Computing (IC3)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i="1"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[8] </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 M. O. Santos, J. N. O. Júnior, M. </a:t>
            </a:r>
            <a:r>
              <a:rPr lang="en-IN"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Bessani</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and C. D. </a:t>
            </a:r>
            <a:r>
              <a:rPr lang="en-IN"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Maciel</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"CO2 Emissions Forecasting in Multi-Source Power Generation Systems Using Dynamic Bayesian Network," </a:t>
            </a:r>
            <a:r>
              <a:rPr lang="en-IN" sz="1800" i="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2021 IEEE International Systems Conference (</a:t>
            </a:r>
            <a:r>
              <a:rPr lang="en-IN" sz="1800" i="1"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SysCon</a:t>
            </a:r>
            <a:r>
              <a:rPr lang="en-IN" sz="1800" i="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i="1"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[9]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Sandeep Kumar, Pranab K.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Muhuri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 novel GDP prediction technique based on transfer learning using CO2 emission dataset” " Applied Energy 253 (2019)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[10]</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en-IN"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Cappiello</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I. </a:t>
            </a:r>
            <a:r>
              <a:rPr lang="en-IN"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Chabini</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E. K. Nam, A. Lue and M. Abou </a:t>
            </a:r>
            <a:r>
              <a:rPr lang="en-IN"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Zeid</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 statistical model of vehicle emissions and fuel consumption," </a:t>
            </a:r>
            <a:r>
              <a:rPr lang="en-IN" sz="1800" i="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Proceedings. The IEEE 5th International Conference on Intelligent Transportation Systems</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Singapore, 2002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31124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786EFE27-0395-4A36-8E9A-91462FF8D601}" type="datetime1">
              <a:rPr lang="en-IN" smtClean="0"/>
              <a:t>07-04-2023</a:t>
            </a:fld>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4</a:t>
            </a:fld>
            <a:endParaRPr lang="en-IN"/>
          </a:p>
        </p:txBody>
      </p:sp>
      <p:graphicFrame>
        <p:nvGraphicFramePr>
          <p:cNvPr id="4" name="Table 6">
            <a:extLst>
              <a:ext uri="{FF2B5EF4-FFF2-40B4-BE49-F238E27FC236}">
                <a16:creationId xmlns:a16="http://schemas.microsoft.com/office/drawing/2014/main" id="{D5112230-7CAC-ECEE-C580-F9EF47654999}"/>
              </a:ext>
            </a:extLst>
          </p:cNvPr>
          <p:cNvGraphicFramePr>
            <a:graphicFrameLocks noGrp="1"/>
          </p:cNvGraphicFramePr>
          <p:nvPr>
            <p:extLst>
              <p:ext uri="{D42A27DB-BD31-4B8C-83A1-F6EECF244321}">
                <p14:modId xmlns:p14="http://schemas.microsoft.com/office/powerpoint/2010/main" val="2405777175"/>
              </p:ext>
            </p:extLst>
          </p:nvPr>
        </p:nvGraphicFramePr>
        <p:xfrm>
          <a:off x="251011" y="891540"/>
          <a:ext cx="8731624" cy="5536154"/>
        </p:xfrm>
        <a:graphic>
          <a:graphicData uri="http://schemas.openxmlformats.org/drawingml/2006/table">
            <a:tbl>
              <a:tblPr firstRow="1" bandRow="1">
                <a:tableStyleId>{5C22544A-7EE6-4342-B048-85BDC9FD1C3A}</a:tableStyleId>
              </a:tblPr>
              <a:tblGrid>
                <a:gridCol w="1104751">
                  <a:extLst>
                    <a:ext uri="{9D8B030D-6E8A-4147-A177-3AD203B41FA5}">
                      <a16:colId xmlns:a16="http://schemas.microsoft.com/office/drawing/2014/main" val="3508814301"/>
                    </a:ext>
                  </a:extLst>
                </a:gridCol>
                <a:gridCol w="1333884">
                  <a:extLst>
                    <a:ext uri="{9D8B030D-6E8A-4147-A177-3AD203B41FA5}">
                      <a16:colId xmlns:a16="http://schemas.microsoft.com/office/drawing/2014/main" val="2980598268"/>
                    </a:ext>
                  </a:extLst>
                </a:gridCol>
                <a:gridCol w="1759418">
                  <a:extLst>
                    <a:ext uri="{9D8B030D-6E8A-4147-A177-3AD203B41FA5}">
                      <a16:colId xmlns:a16="http://schemas.microsoft.com/office/drawing/2014/main" val="2583872248"/>
                    </a:ext>
                  </a:extLst>
                </a:gridCol>
                <a:gridCol w="1618937">
                  <a:extLst>
                    <a:ext uri="{9D8B030D-6E8A-4147-A177-3AD203B41FA5}">
                      <a16:colId xmlns:a16="http://schemas.microsoft.com/office/drawing/2014/main" val="4083614203"/>
                    </a:ext>
                  </a:extLst>
                </a:gridCol>
                <a:gridCol w="1457317">
                  <a:extLst>
                    <a:ext uri="{9D8B030D-6E8A-4147-A177-3AD203B41FA5}">
                      <a16:colId xmlns:a16="http://schemas.microsoft.com/office/drawing/2014/main" val="900258553"/>
                    </a:ext>
                  </a:extLst>
                </a:gridCol>
                <a:gridCol w="1457317">
                  <a:extLst>
                    <a:ext uri="{9D8B030D-6E8A-4147-A177-3AD203B41FA5}">
                      <a16:colId xmlns:a16="http://schemas.microsoft.com/office/drawing/2014/main" val="3182559088"/>
                    </a:ext>
                  </a:extLst>
                </a:gridCol>
              </a:tblGrid>
              <a:tr h="490677">
                <a:tc>
                  <a:txBody>
                    <a:bodyPr/>
                    <a:lstStyle/>
                    <a:p>
                      <a:r>
                        <a:rPr lang="en-US" sz="1200" dirty="0">
                          <a:latin typeface="Times New Roman" panose="02020603050405020304" pitchFamily="18" charset="0"/>
                          <a:cs typeface="Times New Roman" panose="02020603050405020304" pitchFamily="18" charset="0"/>
                        </a:rPr>
                        <a:t>YEAR</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PAPER</a:t>
                      </a:r>
                      <a:r>
                        <a:rPr lang="en-US" sz="1200" baseline="0" dirty="0">
                          <a:latin typeface="Times New Roman" panose="02020603050405020304" pitchFamily="18" charset="0"/>
                          <a:cs typeface="Times New Roman" panose="02020603050405020304" pitchFamily="18" charset="0"/>
                        </a:rPr>
                        <a:t> TITLE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METHODOLOGY</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MERITS/</a:t>
                      </a:r>
                    </a:p>
                    <a:p>
                      <a:r>
                        <a:rPr lang="en-IN" sz="1200" dirty="0">
                          <a:latin typeface="Times New Roman" panose="02020603050405020304" pitchFamily="18" charset="0"/>
                          <a:cs typeface="Times New Roman" panose="02020603050405020304" pitchFamily="18" charset="0"/>
                        </a:rPr>
                        <a:t>DEMERITS</a:t>
                      </a:r>
                    </a:p>
                  </a:txBody>
                  <a:tcPr/>
                </a:tc>
                <a:tc>
                  <a:txBody>
                    <a:bodyPr/>
                    <a:lstStyle/>
                    <a:p>
                      <a:r>
                        <a:rPr lang="en-US" sz="1200" dirty="0">
                          <a:latin typeface="Times New Roman" panose="02020603050405020304" pitchFamily="18" charset="0"/>
                          <a:cs typeface="Times New Roman" panose="02020603050405020304" pitchFamily="18" charset="0"/>
                        </a:rPr>
                        <a:t>FUTURE</a:t>
                      </a:r>
                      <a:r>
                        <a:rPr lang="en-US" sz="1200" baseline="0" dirty="0">
                          <a:latin typeface="Times New Roman" panose="02020603050405020304" pitchFamily="18" charset="0"/>
                          <a:cs typeface="Times New Roman" panose="02020603050405020304" pitchFamily="18" charset="0"/>
                        </a:rPr>
                        <a:t> SCOPE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9455017"/>
                  </a:ext>
                </a:extLst>
              </a:tr>
              <a:tr h="5045477">
                <a:tc>
                  <a:txBody>
                    <a:bodyPr/>
                    <a:lstStyle/>
                    <a:p>
                      <a:r>
                        <a:rPr lang="en-IN" sz="1200" dirty="0">
                          <a:latin typeface="Times New Roman" panose="02020603050405020304" pitchFamily="18" charset="0"/>
                          <a:cs typeface="Times New Roman" panose="02020603050405020304" pitchFamily="18" charset="0"/>
                        </a:rPr>
                        <a:t>2019</a:t>
                      </a:r>
                    </a:p>
                  </a:txBody>
                  <a:tcPr/>
                </a:tc>
                <a:tc>
                  <a:txBody>
                    <a:bodyPr/>
                    <a:lstStyle/>
                    <a:p>
                      <a:r>
                        <a:rPr lang="en-IN" sz="1200" dirty="0">
                          <a:latin typeface="Times New Roman" panose="02020603050405020304" pitchFamily="18" charset="0"/>
                          <a:cs typeface="Times New Roman" panose="02020603050405020304" pitchFamily="18" charset="0"/>
                        </a:rPr>
                        <a:t>A. Jaworski,</a:t>
                      </a:r>
                    </a:p>
                    <a:p>
                      <a:r>
                        <a:rPr lang="en-IN" sz="1200" dirty="0">
                          <a:latin typeface="Times New Roman" panose="02020603050405020304" pitchFamily="18" charset="0"/>
                          <a:cs typeface="Times New Roman" panose="02020603050405020304" pitchFamily="18" charset="0"/>
                        </a:rPr>
                        <a:t>M. M </a:t>
                      </a:r>
                      <a:r>
                        <a:rPr lang="en-IN" sz="1200" dirty="0" err="1">
                          <a:latin typeface="Times New Roman" panose="02020603050405020304" pitchFamily="18" charset="0"/>
                          <a:cs typeface="Times New Roman" panose="02020603050405020304" pitchFamily="18" charset="0"/>
                        </a:rPr>
                        <a:t>adziel</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and </a:t>
                      </a:r>
                    </a:p>
                    <a:p>
                      <a:r>
                        <a:rPr lang="en-IN" sz="1200" dirty="0">
                          <a:latin typeface="Times New Roman" panose="02020603050405020304" pitchFamily="18" charset="0"/>
                          <a:cs typeface="Times New Roman" panose="02020603050405020304" pitchFamily="18" charset="0"/>
                        </a:rPr>
                        <a:t>K. </a:t>
                      </a:r>
                      <a:r>
                        <a:rPr lang="en-IN" sz="1200" dirty="0" err="1">
                          <a:latin typeface="Times New Roman" panose="02020603050405020304" pitchFamily="18" charset="0"/>
                          <a:cs typeface="Times New Roman" panose="02020603050405020304" pitchFamily="18" charset="0"/>
                        </a:rPr>
                        <a:t>Lejda</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Creating an</a:t>
                      </a:r>
                    </a:p>
                    <a:p>
                      <a:r>
                        <a:rPr lang="en-US" sz="1200" dirty="0">
                          <a:latin typeface="Times New Roman" panose="02020603050405020304" pitchFamily="18" charset="0"/>
                          <a:cs typeface="Times New Roman" panose="02020603050405020304" pitchFamily="18" charset="0"/>
                        </a:rPr>
                        <a:t>emission model</a:t>
                      </a:r>
                    </a:p>
                    <a:p>
                      <a:r>
                        <a:rPr lang="en-US" sz="1200" dirty="0">
                          <a:latin typeface="Times New Roman" panose="02020603050405020304" pitchFamily="18" charset="0"/>
                          <a:cs typeface="Times New Roman" panose="02020603050405020304" pitchFamily="18" charset="0"/>
                        </a:rPr>
                        <a:t>based on portable</a:t>
                      </a:r>
                    </a:p>
                    <a:p>
                      <a:r>
                        <a:rPr lang="en-US" sz="1200" dirty="0">
                          <a:latin typeface="Times New Roman" panose="02020603050405020304" pitchFamily="18" charset="0"/>
                          <a:cs typeface="Times New Roman" panose="02020603050405020304" pitchFamily="18" charset="0"/>
                        </a:rPr>
                        <a:t>Emission measurement</a:t>
                      </a:r>
                    </a:p>
                    <a:p>
                      <a:r>
                        <a:rPr lang="en-US" sz="1200" dirty="0">
                          <a:latin typeface="Times New Roman" panose="02020603050405020304" pitchFamily="18" charset="0"/>
                          <a:cs typeface="Times New Roman" panose="02020603050405020304" pitchFamily="18" charset="0"/>
                        </a:rPr>
                        <a:t>system for the</a:t>
                      </a:r>
                    </a:p>
                    <a:p>
                      <a:r>
                        <a:rPr lang="en-US" sz="1200" dirty="0">
                          <a:latin typeface="Times New Roman" panose="02020603050405020304" pitchFamily="18" charset="0"/>
                          <a:cs typeface="Times New Roman" panose="02020603050405020304" pitchFamily="18" charset="0"/>
                        </a:rPr>
                        <a:t>purpose of a</a:t>
                      </a:r>
                    </a:p>
                    <a:p>
                      <a:r>
                        <a:rPr lang="en-US" sz="1200" dirty="0">
                          <a:latin typeface="Times New Roman" panose="02020603050405020304" pitchFamily="18" charset="0"/>
                          <a:cs typeface="Times New Roman" panose="02020603050405020304" pitchFamily="18" charset="0"/>
                        </a:rPr>
                        <a:t>Roundabout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Vol:26</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Issued on:26,2019</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Journal:Environmental</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Science and Pollution</a:t>
                      </a:r>
                    </a:p>
                    <a:p>
                      <a:r>
                        <a:rPr lang="en-US" sz="1200" dirty="0">
                          <a:latin typeface="Times New Roman" panose="02020603050405020304" pitchFamily="18" charset="0"/>
                          <a:cs typeface="Times New Roman" panose="02020603050405020304" pitchFamily="18" charset="0"/>
                        </a:rPr>
                        <a:t>Research</a:t>
                      </a:r>
                    </a:p>
                  </a:txBody>
                  <a:tcPr/>
                </a:tc>
                <a:tc>
                  <a:txBody>
                    <a:bodyPr/>
                    <a:lstStyle/>
                    <a:p>
                      <a:r>
                        <a:rPr lang="en-US" sz="1200" dirty="0">
                          <a:latin typeface="Times New Roman" panose="02020603050405020304" pitchFamily="18" charset="0"/>
                          <a:cs typeface="Times New Roman" panose="02020603050405020304" pitchFamily="18" charset="0"/>
                        </a:rPr>
                        <a:t>Due to the specific</a:t>
                      </a:r>
                    </a:p>
                    <a:p>
                      <a:r>
                        <a:rPr lang="en-US" sz="1200" dirty="0">
                          <a:latin typeface="Times New Roman" panose="02020603050405020304" pitchFamily="18" charset="0"/>
                          <a:cs typeface="Times New Roman" panose="02020603050405020304" pitchFamily="18" charset="0"/>
                        </a:rPr>
                        <a:t>traffic conditions that prevail at the</a:t>
                      </a:r>
                    </a:p>
                    <a:p>
                      <a:r>
                        <a:rPr lang="en-US" sz="1200" dirty="0">
                          <a:latin typeface="Times New Roman" panose="02020603050405020304" pitchFamily="18" charset="0"/>
                          <a:cs typeface="Times New Roman" panose="02020603050405020304" pitchFamily="18" charset="0"/>
                        </a:rPr>
                        <a:t>roundabout(acceleration, braking, acceleration to a</a:t>
                      </a:r>
                    </a:p>
                    <a:p>
                      <a:r>
                        <a:rPr lang="en-US" sz="1200" dirty="0">
                          <a:latin typeface="Times New Roman" panose="02020603050405020304" pitchFamily="18" charset="0"/>
                          <a:cs typeface="Times New Roman" panose="02020603050405020304" pitchFamily="18" charset="0"/>
                        </a:rPr>
                        <a:t>certain speed), the</a:t>
                      </a:r>
                    </a:p>
                    <a:p>
                      <a:r>
                        <a:rPr lang="en-US" sz="1200" dirty="0">
                          <a:latin typeface="Times New Roman" panose="02020603050405020304" pitchFamily="18" charset="0"/>
                          <a:cs typeface="Times New Roman" panose="02020603050405020304" pitchFamily="18" charset="0"/>
                        </a:rPr>
                        <a:t>methodology for</a:t>
                      </a:r>
                    </a:p>
                    <a:p>
                      <a:r>
                        <a:rPr lang="en-US" sz="1200" dirty="0">
                          <a:latin typeface="Times New Roman" panose="02020603050405020304" pitchFamily="18" charset="0"/>
                          <a:cs typeface="Times New Roman" panose="02020603050405020304" pitchFamily="18" charset="0"/>
                        </a:rPr>
                        <a:t>creating an exhaust</a:t>
                      </a:r>
                    </a:p>
                    <a:p>
                      <a:r>
                        <a:rPr lang="en-US" sz="1200" dirty="0">
                          <a:latin typeface="Times New Roman" panose="02020603050405020304" pitchFamily="18" charset="0"/>
                          <a:cs typeface="Times New Roman" panose="02020603050405020304" pitchFamily="18" charset="0"/>
                        </a:rPr>
                        <a:t>emission model for</a:t>
                      </a:r>
                    </a:p>
                    <a:p>
                      <a:r>
                        <a:rPr lang="en-US" sz="1200" dirty="0">
                          <a:latin typeface="Times New Roman" panose="02020603050405020304" pitchFamily="18" charset="0"/>
                          <a:cs typeface="Times New Roman" panose="02020603050405020304" pitchFamily="18" charset="0"/>
                        </a:rPr>
                        <a:t>this type of objects</a:t>
                      </a:r>
                    </a:p>
                    <a:p>
                      <a:r>
                        <a:rPr lang="en-US" sz="1200" dirty="0">
                          <a:latin typeface="Times New Roman" panose="02020603050405020304" pitchFamily="18" charset="0"/>
                          <a:cs typeface="Times New Roman" panose="02020603050405020304" pitchFamily="18" charset="0"/>
                        </a:rPr>
                        <a:t>has been proposed.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Merits: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It issued to identify areas of increased emission of harmful exhaust components.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Demerits: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It causes prolonged time losses, long</a:t>
                      </a:r>
                    </a:p>
                    <a:p>
                      <a:r>
                        <a:rPr lang="en-US" sz="1200" dirty="0">
                          <a:latin typeface="Times New Roman" panose="02020603050405020304" pitchFamily="18" charset="0"/>
                          <a:cs typeface="Times New Roman" panose="02020603050405020304" pitchFamily="18" charset="0"/>
                        </a:rPr>
                        <a:t>queues, and changes in vehicle speed cycles.</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It is important to</a:t>
                      </a:r>
                    </a:p>
                    <a:p>
                      <a:r>
                        <a:rPr lang="en-US" sz="1200" dirty="0">
                          <a:latin typeface="Times New Roman" panose="02020603050405020304" pitchFamily="18" charset="0"/>
                          <a:cs typeface="Times New Roman" panose="02020603050405020304" pitchFamily="18" charset="0"/>
                        </a:rPr>
                        <a:t>create calculation</a:t>
                      </a:r>
                    </a:p>
                    <a:p>
                      <a:r>
                        <a:rPr lang="en-US" sz="1200" dirty="0">
                          <a:latin typeface="Times New Roman" panose="02020603050405020304" pitchFamily="18" charset="0"/>
                          <a:cs typeface="Times New Roman" panose="02020603050405020304" pitchFamily="18" charset="0"/>
                        </a:rPr>
                        <a:t>models of exhaust</a:t>
                      </a:r>
                    </a:p>
                    <a:p>
                      <a:r>
                        <a:rPr lang="en-US" sz="1200" dirty="0">
                          <a:latin typeface="Times New Roman" panose="02020603050405020304" pitchFamily="18" charset="0"/>
                          <a:cs typeface="Times New Roman" panose="02020603050405020304" pitchFamily="18" charset="0"/>
                        </a:rPr>
                        <a:t>emissions from</a:t>
                      </a:r>
                    </a:p>
                    <a:p>
                      <a:r>
                        <a:rPr lang="en-US" sz="1200" dirty="0">
                          <a:latin typeface="Times New Roman" panose="02020603050405020304" pitchFamily="18" charset="0"/>
                          <a:cs typeface="Times New Roman" panose="02020603050405020304" pitchFamily="18" charset="0"/>
                        </a:rPr>
                        <a:t>vehicles to find</a:t>
                      </a:r>
                    </a:p>
                    <a:p>
                      <a:r>
                        <a:rPr lang="en-US" sz="1200" dirty="0">
                          <a:latin typeface="Times New Roman" panose="02020603050405020304" pitchFamily="18" charset="0"/>
                          <a:cs typeface="Times New Roman" panose="02020603050405020304" pitchFamily="18" charset="0"/>
                        </a:rPr>
                        <a:t>out where the</a:t>
                      </a:r>
                    </a:p>
                    <a:p>
                      <a:r>
                        <a:rPr lang="en-US" sz="1200" dirty="0">
                          <a:latin typeface="Times New Roman" panose="02020603050405020304" pitchFamily="18" charset="0"/>
                          <a:cs typeface="Times New Roman" panose="02020603050405020304" pitchFamily="18" charset="0"/>
                        </a:rPr>
                        <a:t>roundabouts</a:t>
                      </a:r>
                    </a:p>
                    <a:p>
                      <a:r>
                        <a:rPr lang="en-US" sz="1200" dirty="0">
                          <a:latin typeface="Times New Roman" panose="02020603050405020304" pitchFamily="18" charset="0"/>
                          <a:cs typeface="Times New Roman" panose="02020603050405020304" pitchFamily="18" charset="0"/>
                        </a:rPr>
                        <a:t>reach the largest</a:t>
                      </a:r>
                    </a:p>
                    <a:p>
                      <a:r>
                        <a:rPr lang="en-US" sz="1200" dirty="0">
                          <a:latin typeface="Times New Roman" panose="02020603050405020304" pitchFamily="18" charset="0"/>
                          <a:cs typeface="Times New Roman" panose="02020603050405020304" pitchFamily="18" charset="0"/>
                        </a:rPr>
                        <a:t>accumulation of</a:t>
                      </a:r>
                    </a:p>
                    <a:p>
                      <a:r>
                        <a:rPr lang="en-US" sz="1200" dirty="0">
                          <a:latin typeface="Times New Roman" panose="02020603050405020304" pitchFamily="18" charset="0"/>
                          <a:cs typeface="Times New Roman" panose="02020603050405020304" pitchFamily="18" charset="0"/>
                        </a:rPr>
                        <a:t>pollutants, which</a:t>
                      </a:r>
                    </a:p>
                    <a:p>
                      <a:r>
                        <a:rPr lang="en-US" sz="1200" dirty="0">
                          <a:latin typeface="Times New Roman" panose="02020603050405020304" pitchFamily="18" charset="0"/>
                          <a:cs typeface="Times New Roman" panose="02020603050405020304" pitchFamily="18" charset="0"/>
                        </a:rPr>
                        <a:t>will allow for</a:t>
                      </a:r>
                    </a:p>
                    <a:p>
                      <a:r>
                        <a:rPr lang="en-US" sz="1200" dirty="0">
                          <a:latin typeface="Times New Roman" panose="02020603050405020304" pitchFamily="18" charset="0"/>
                          <a:cs typeface="Times New Roman" panose="02020603050405020304" pitchFamily="18" charset="0"/>
                        </a:rPr>
                        <a:t>better placement</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70963071"/>
                  </a:ext>
                </a:extLst>
              </a:tr>
            </a:tbl>
          </a:graphicData>
        </a:graphic>
      </p:graphicFrame>
    </p:spTree>
    <p:extLst>
      <p:ext uri="{BB962C8B-B14F-4D97-AF65-F5344CB8AC3E}">
        <p14:creationId xmlns:p14="http://schemas.microsoft.com/office/powerpoint/2010/main" val="3295057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786EFE27-0395-4A36-8E9A-91462FF8D601}" type="datetime1">
              <a:rPr lang="en-IN" smtClean="0"/>
              <a:t>07-04-2023</a:t>
            </a:fld>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5</a:t>
            </a:fld>
            <a:endParaRPr lang="en-IN"/>
          </a:p>
        </p:txBody>
      </p:sp>
      <p:graphicFrame>
        <p:nvGraphicFramePr>
          <p:cNvPr id="3" name="Table 3">
            <a:extLst>
              <a:ext uri="{FF2B5EF4-FFF2-40B4-BE49-F238E27FC236}">
                <a16:creationId xmlns:a16="http://schemas.microsoft.com/office/drawing/2014/main" id="{E7073187-6B72-3174-3176-80F8420EC7E7}"/>
              </a:ext>
            </a:extLst>
          </p:cNvPr>
          <p:cNvGraphicFramePr>
            <a:graphicFrameLocks noGrp="1"/>
          </p:cNvGraphicFramePr>
          <p:nvPr>
            <p:extLst>
              <p:ext uri="{D42A27DB-BD31-4B8C-83A1-F6EECF244321}">
                <p14:modId xmlns:p14="http://schemas.microsoft.com/office/powerpoint/2010/main" val="1568230632"/>
              </p:ext>
            </p:extLst>
          </p:nvPr>
        </p:nvGraphicFramePr>
        <p:xfrm>
          <a:off x="286870" y="696248"/>
          <a:ext cx="8727588" cy="5660103"/>
        </p:xfrm>
        <a:graphic>
          <a:graphicData uri="http://schemas.openxmlformats.org/drawingml/2006/table">
            <a:tbl>
              <a:tblPr firstRow="1" bandRow="1">
                <a:tableStyleId>{5C22544A-7EE6-4342-B048-85BDC9FD1C3A}</a:tableStyleId>
              </a:tblPr>
              <a:tblGrid>
                <a:gridCol w="1016110">
                  <a:extLst>
                    <a:ext uri="{9D8B030D-6E8A-4147-A177-3AD203B41FA5}">
                      <a16:colId xmlns:a16="http://schemas.microsoft.com/office/drawing/2014/main" val="71382273"/>
                    </a:ext>
                  </a:extLst>
                </a:gridCol>
                <a:gridCol w="1264868">
                  <a:extLst>
                    <a:ext uri="{9D8B030D-6E8A-4147-A177-3AD203B41FA5}">
                      <a16:colId xmlns:a16="http://schemas.microsoft.com/office/drawing/2014/main" val="4184835490"/>
                    </a:ext>
                  </a:extLst>
                </a:gridCol>
                <a:gridCol w="1787680">
                  <a:extLst>
                    <a:ext uri="{9D8B030D-6E8A-4147-A177-3AD203B41FA5}">
                      <a16:colId xmlns:a16="http://schemas.microsoft.com/office/drawing/2014/main" val="3497392139"/>
                    </a:ext>
                  </a:extLst>
                </a:gridCol>
                <a:gridCol w="1749734">
                  <a:extLst>
                    <a:ext uri="{9D8B030D-6E8A-4147-A177-3AD203B41FA5}">
                      <a16:colId xmlns:a16="http://schemas.microsoft.com/office/drawing/2014/main" val="3146496034"/>
                    </a:ext>
                  </a:extLst>
                </a:gridCol>
                <a:gridCol w="1454598">
                  <a:extLst>
                    <a:ext uri="{9D8B030D-6E8A-4147-A177-3AD203B41FA5}">
                      <a16:colId xmlns:a16="http://schemas.microsoft.com/office/drawing/2014/main" val="1186336095"/>
                    </a:ext>
                  </a:extLst>
                </a:gridCol>
                <a:gridCol w="1454598">
                  <a:extLst>
                    <a:ext uri="{9D8B030D-6E8A-4147-A177-3AD203B41FA5}">
                      <a16:colId xmlns:a16="http://schemas.microsoft.com/office/drawing/2014/main" val="3876919762"/>
                    </a:ext>
                  </a:extLst>
                </a:gridCol>
              </a:tblGrid>
              <a:tr h="509501">
                <a:tc>
                  <a:txBody>
                    <a:bodyPr/>
                    <a:lstStyle/>
                    <a:p>
                      <a:r>
                        <a:rPr lang="en-US" sz="1200" dirty="0">
                          <a:latin typeface="Times New Roman" panose="02020603050405020304" pitchFamily="18" charset="0"/>
                          <a:cs typeface="Times New Roman" panose="02020603050405020304" pitchFamily="18" charset="0"/>
                        </a:rPr>
                        <a:t>YEAR</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PAPER</a:t>
                      </a:r>
                      <a:r>
                        <a:rPr lang="en-US" sz="1200" baseline="0" dirty="0">
                          <a:latin typeface="Times New Roman" panose="02020603050405020304" pitchFamily="18" charset="0"/>
                          <a:cs typeface="Times New Roman" panose="02020603050405020304" pitchFamily="18" charset="0"/>
                        </a:rPr>
                        <a:t> TITLE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METHODOLOGY</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MERITS/</a:t>
                      </a:r>
                      <a:endParaRPr lang="en-IN"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DEMERITS</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FUTURE</a:t>
                      </a:r>
                      <a:r>
                        <a:rPr lang="en-IN" sz="1200" baseline="0" dirty="0">
                          <a:latin typeface="Times New Roman" panose="02020603050405020304" pitchFamily="18" charset="0"/>
                          <a:cs typeface="Times New Roman" panose="02020603050405020304" pitchFamily="18" charset="0"/>
                        </a:rPr>
                        <a:t> SCOPE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4471570"/>
                  </a:ext>
                </a:extLst>
              </a:tr>
              <a:tr h="5150602">
                <a:tc>
                  <a:txBody>
                    <a:bodyPr/>
                    <a:lstStyle/>
                    <a:p>
                      <a:r>
                        <a:rPr lang="en-IN" sz="1200" dirty="0">
                          <a:latin typeface="Times New Roman" panose="02020603050405020304" pitchFamily="18" charset="0"/>
                          <a:cs typeface="Times New Roman" panose="02020603050405020304" pitchFamily="18" charset="0"/>
                        </a:rPr>
                        <a:t>2021</a:t>
                      </a:r>
                    </a:p>
                  </a:txBody>
                  <a:tcPr/>
                </a:tc>
                <a:tc>
                  <a:txBody>
                    <a:bodyPr/>
                    <a:lstStyle/>
                    <a:p>
                      <a:r>
                        <a:rPr lang="en-IN" sz="1200" dirty="0">
                          <a:latin typeface="Times New Roman" panose="02020603050405020304" pitchFamily="18" charset="0"/>
                          <a:cs typeface="Times New Roman" panose="02020603050405020304" pitchFamily="18" charset="0"/>
                        </a:rPr>
                        <a:t>T. Jia,</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P. Yan</a:t>
                      </a:r>
                    </a:p>
                  </a:txBody>
                  <a:tcPr/>
                </a:tc>
                <a:tc>
                  <a:txBody>
                    <a:bodyPr/>
                    <a:lstStyle/>
                    <a:p>
                      <a:r>
                        <a:rPr lang="en-US" sz="1200" dirty="0">
                          <a:latin typeface="Times New Roman" panose="02020603050405020304" pitchFamily="18" charset="0"/>
                          <a:cs typeface="Times New Roman" panose="02020603050405020304" pitchFamily="18" charset="0"/>
                        </a:rPr>
                        <a:t>Predicting</a:t>
                      </a:r>
                    </a:p>
                    <a:p>
                      <a:r>
                        <a:rPr lang="en-US" sz="1200" dirty="0">
                          <a:latin typeface="Times New Roman" panose="02020603050405020304" pitchFamily="18" charset="0"/>
                          <a:cs typeface="Times New Roman" panose="02020603050405020304" pitchFamily="18" charset="0"/>
                        </a:rPr>
                        <a:t>Citywide Road</a:t>
                      </a:r>
                    </a:p>
                    <a:p>
                      <a:r>
                        <a:rPr lang="en-US" sz="1200" dirty="0">
                          <a:latin typeface="Times New Roman" panose="02020603050405020304" pitchFamily="18" charset="0"/>
                          <a:cs typeface="Times New Roman" panose="02020603050405020304" pitchFamily="18" charset="0"/>
                        </a:rPr>
                        <a:t>Traffic Flow</a:t>
                      </a:r>
                    </a:p>
                    <a:p>
                      <a:r>
                        <a:rPr lang="en-US" sz="1200" dirty="0">
                          <a:latin typeface="Times New Roman" panose="02020603050405020304" pitchFamily="18" charset="0"/>
                          <a:cs typeface="Times New Roman" panose="02020603050405020304" pitchFamily="18" charset="0"/>
                        </a:rPr>
                        <a:t>Using Deep</a:t>
                      </a:r>
                    </a:p>
                    <a:p>
                      <a:r>
                        <a:rPr lang="en-US" sz="1200" dirty="0">
                          <a:latin typeface="Times New Roman" panose="02020603050405020304" pitchFamily="18" charset="0"/>
                          <a:cs typeface="Times New Roman" panose="02020603050405020304" pitchFamily="18" charset="0"/>
                        </a:rPr>
                        <a:t>Spatiotemporal</a:t>
                      </a:r>
                    </a:p>
                    <a:p>
                      <a:r>
                        <a:rPr lang="en-US" sz="1200" dirty="0">
                          <a:latin typeface="Times New Roman" panose="02020603050405020304" pitchFamily="18" charset="0"/>
                          <a:cs typeface="Times New Roman" panose="02020603050405020304" pitchFamily="18" charset="0"/>
                        </a:rPr>
                        <a:t>Neural</a:t>
                      </a:r>
                    </a:p>
                    <a:p>
                      <a:r>
                        <a:rPr lang="en-US" sz="1200" dirty="0">
                          <a:latin typeface="Times New Roman" panose="02020603050405020304" pitchFamily="18" charset="0"/>
                          <a:cs typeface="Times New Roman" panose="02020603050405020304" pitchFamily="18" charset="0"/>
                        </a:rPr>
                        <a:t>Networks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Volume:22</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Issued on:5,2021</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Journal:IEEE</a:t>
                      </a:r>
                      <a:r>
                        <a:rPr lang="en-US" sz="1200" dirty="0">
                          <a:latin typeface="Times New Roman" panose="02020603050405020304" pitchFamily="18" charset="0"/>
                          <a:cs typeface="Times New Roman" panose="02020603050405020304" pitchFamily="18" charset="0"/>
                        </a:rPr>
                        <a:t>(Institute</a:t>
                      </a:r>
                    </a:p>
                    <a:p>
                      <a:r>
                        <a:rPr lang="en-US" sz="1200" dirty="0">
                          <a:latin typeface="Times New Roman" panose="02020603050405020304" pitchFamily="18" charset="0"/>
                          <a:cs typeface="Times New Roman" panose="02020603050405020304" pitchFamily="18" charset="0"/>
                        </a:rPr>
                        <a:t>of Electrical and</a:t>
                      </a:r>
                    </a:p>
                    <a:p>
                      <a:r>
                        <a:rPr lang="en-US" sz="1200" dirty="0">
                          <a:latin typeface="Times New Roman" panose="02020603050405020304" pitchFamily="18" charset="0"/>
                          <a:cs typeface="Times New Roman" panose="02020603050405020304" pitchFamily="18" charset="0"/>
                        </a:rPr>
                        <a:t>Electronics </a:t>
                      </a:r>
                      <a:r>
                        <a:rPr lang="en-US" sz="1200" dirty="0" err="1">
                          <a:latin typeface="Times New Roman" panose="02020603050405020304" pitchFamily="18" charset="0"/>
                          <a:cs typeface="Times New Roman" panose="02020603050405020304" pitchFamily="18" charset="0"/>
                        </a:rPr>
                        <a:t>Enginerers</a:t>
                      </a:r>
                      <a:r>
                        <a:rPr lang="en-US" sz="1200" dirty="0">
                          <a:latin typeface="Times New Roman" panose="02020603050405020304" pitchFamily="18" charset="0"/>
                          <a:cs typeface="Times New Roman" panose="02020603050405020304" pitchFamily="18" charset="0"/>
                        </a:rPr>
                        <a:t>)</a:t>
                      </a:r>
                    </a:p>
                  </a:txBody>
                  <a:tcPr/>
                </a:tc>
                <a:tc>
                  <a:txBody>
                    <a:bodyPr/>
                    <a:lstStyle/>
                    <a:p>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New deep neural</a:t>
                      </a:r>
                    </a:p>
                    <a:p>
                      <a:pPr algn="just"/>
                      <a:r>
                        <a:rPr lang="en-US" sz="1200" dirty="0">
                          <a:latin typeface="Times New Roman" panose="02020603050405020304" pitchFamily="18" charset="0"/>
                          <a:cs typeface="Times New Roman" panose="02020603050405020304" pitchFamily="18" charset="0"/>
                        </a:rPr>
                        <a:t>networks have been</a:t>
                      </a:r>
                    </a:p>
                    <a:p>
                      <a:pPr algn="just"/>
                      <a:r>
                        <a:rPr lang="en-US" sz="1200" dirty="0">
                          <a:latin typeface="Times New Roman" panose="02020603050405020304" pitchFamily="18" charset="0"/>
                          <a:cs typeface="Times New Roman" panose="02020603050405020304" pitchFamily="18" charset="0"/>
                        </a:rPr>
                        <a:t>developed to model</a:t>
                      </a:r>
                    </a:p>
                    <a:p>
                      <a:pPr algn="just"/>
                      <a:r>
                        <a:rPr lang="en-US" sz="1200" dirty="0">
                          <a:latin typeface="Times New Roman" panose="02020603050405020304" pitchFamily="18" charset="0"/>
                          <a:cs typeface="Times New Roman" panose="02020603050405020304" pitchFamily="18" charset="0"/>
                        </a:rPr>
                        <a:t>traffic flow, but it is</a:t>
                      </a:r>
                    </a:p>
                    <a:p>
                      <a:pPr algn="just"/>
                      <a:r>
                        <a:rPr lang="en-US" sz="1200" dirty="0">
                          <a:latin typeface="Times New Roman" panose="02020603050405020304" pitchFamily="18" charset="0"/>
                          <a:cs typeface="Times New Roman" panose="02020603050405020304" pitchFamily="18" charset="0"/>
                        </a:rPr>
                        <a:t>very challenging to</a:t>
                      </a:r>
                    </a:p>
                    <a:p>
                      <a:pPr algn="l"/>
                      <a:r>
                        <a:rPr lang="en-US" sz="1200" dirty="0">
                          <a:latin typeface="Times New Roman" panose="02020603050405020304" pitchFamily="18" charset="0"/>
                          <a:cs typeface="Times New Roman" panose="02020603050405020304" pitchFamily="18" charset="0"/>
                        </a:rPr>
                        <a:t>Predict  citywide </a:t>
                      </a:r>
                      <a:r>
                        <a:rPr lang="en-US" sz="1200" dirty="0" err="1">
                          <a:latin typeface="Times New Roman" panose="02020603050405020304" pitchFamily="18" charset="0"/>
                          <a:cs typeface="Times New Roman" panose="02020603050405020304" pitchFamily="18" charset="0"/>
                        </a:rPr>
                        <a:t>trafficflow</a:t>
                      </a:r>
                      <a:r>
                        <a:rPr lang="en-US" sz="1200" dirty="0">
                          <a:latin typeface="Times New Roman" panose="02020603050405020304" pitchFamily="18" charset="0"/>
                          <a:cs typeface="Times New Roman" panose="02020603050405020304" pitchFamily="18" charset="0"/>
                        </a:rPr>
                        <a:t> at the road level </a:t>
                      </a:r>
                      <a:r>
                        <a:rPr lang="en-US" sz="1200" dirty="0" err="1">
                          <a:latin typeface="Times New Roman" panose="02020603050405020304" pitchFamily="18" charset="0"/>
                          <a:cs typeface="Times New Roman" panose="02020603050405020304" pitchFamily="18" charset="0"/>
                        </a:rPr>
                        <a:t>infine</a:t>
                      </a:r>
                      <a:r>
                        <a:rPr lang="en-US" sz="1200" dirty="0">
                          <a:latin typeface="Times New Roman" panose="02020603050405020304" pitchFamily="18" charset="0"/>
                          <a:cs typeface="Times New Roman" panose="02020603050405020304" pitchFamily="18" charset="0"/>
                        </a:rPr>
                        <a:t> temporal scale owing to the influence of spatiotemporal</a:t>
                      </a:r>
                    </a:p>
                    <a:p>
                      <a:pPr algn="just"/>
                      <a:r>
                        <a:rPr lang="en-US" sz="1200" dirty="0">
                          <a:latin typeface="Times New Roman" panose="02020603050405020304" pitchFamily="18" charset="0"/>
                          <a:cs typeface="Times New Roman" panose="02020603050405020304" pitchFamily="18" charset="0"/>
                        </a:rPr>
                        <a:t>dependencies and</a:t>
                      </a:r>
                    </a:p>
                    <a:p>
                      <a:pPr algn="just"/>
                      <a:r>
                        <a:rPr lang="en-US" sz="1200" dirty="0">
                          <a:latin typeface="Times New Roman" panose="02020603050405020304" pitchFamily="18" charset="0"/>
                          <a:cs typeface="Times New Roman" panose="02020603050405020304" pitchFamily="18" charset="0"/>
                        </a:rPr>
                        <a:t>spatial sparsity</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 Merits:</a:t>
                      </a:r>
                    </a:p>
                    <a:p>
                      <a:r>
                        <a:rPr lang="en-US" sz="1200" dirty="0">
                          <a:latin typeface="Times New Roman" panose="02020603050405020304" pitchFamily="18" charset="0"/>
                          <a:cs typeface="Times New Roman" panose="02020603050405020304" pitchFamily="18" charset="0"/>
                        </a:rPr>
                        <a:t>It achieves higher</a:t>
                      </a:r>
                    </a:p>
                    <a:p>
                      <a:r>
                        <a:rPr lang="en-US" sz="1200" dirty="0">
                          <a:latin typeface="Times New Roman" panose="02020603050405020304" pitchFamily="18" charset="0"/>
                          <a:cs typeface="Times New Roman" panose="02020603050405020304" pitchFamily="18" charset="0"/>
                        </a:rPr>
                        <a:t>accuracy in both</a:t>
                      </a:r>
                    </a:p>
                    <a:p>
                      <a:r>
                        <a:rPr lang="en-US" sz="1200" dirty="0">
                          <a:latin typeface="Times New Roman" panose="02020603050405020304" pitchFamily="18" charset="0"/>
                          <a:cs typeface="Times New Roman" panose="02020603050405020304" pitchFamily="18" charset="0"/>
                        </a:rPr>
                        <a:t>single and</a:t>
                      </a:r>
                    </a:p>
                    <a:p>
                      <a:r>
                        <a:rPr lang="en-US" sz="1200" dirty="0">
                          <a:latin typeface="Times New Roman" panose="02020603050405020304" pitchFamily="18" charset="0"/>
                          <a:cs typeface="Times New Roman" panose="02020603050405020304" pitchFamily="18" charset="0"/>
                        </a:rPr>
                        <a:t>multi-step traffic</a:t>
                      </a:r>
                    </a:p>
                    <a:p>
                      <a:r>
                        <a:rPr lang="en-US" sz="1200" dirty="0">
                          <a:latin typeface="Times New Roman" panose="02020603050405020304" pitchFamily="18" charset="0"/>
                          <a:cs typeface="Times New Roman" panose="02020603050405020304" pitchFamily="18" charset="0"/>
                        </a:rPr>
                        <a:t>flow prediction</a:t>
                      </a:r>
                    </a:p>
                    <a:p>
                      <a:r>
                        <a:rPr lang="en-US" sz="1200" dirty="0">
                          <a:latin typeface="Times New Roman" panose="02020603050405020304" pitchFamily="18" charset="0"/>
                          <a:cs typeface="Times New Roman" panose="02020603050405020304" pitchFamily="18" charset="0"/>
                        </a:rPr>
                        <a:t>tasks.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Demerits:</a:t>
                      </a:r>
                    </a:p>
                    <a:p>
                      <a:r>
                        <a:rPr lang="en-US" sz="1200" dirty="0">
                          <a:latin typeface="Times New Roman" panose="02020603050405020304" pitchFamily="18" charset="0"/>
                          <a:cs typeface="Times New Roman" panose="02020603050405020304" pitchFamily="18" charset="0"/>
                        </a:rPr>
                        <a:t>The random</a:t>
                      </a:r>
                    </a:p>
                    <a:p>
                      <a:r>
                        <a:rPr lang="en-US" sz="1200" dirty="0">
                          <a:latin typeface="Times New Roman" panose="02020603050405020304" pitchFamily="18" charset="0"/>
                          <a:cs typeface="Times New Roman" panose="02020603050405020304" pitchFamily="18" charset="0"/>
                        </a:rPr>
                        <a:t>matching</a:t>
                      </a:r>
                    </a:p>
                    <a:p>
                      <a:r>
                        <a:rPr lang="en-US" sz="1200" dirty="0">
                          <a:latin typeface="Times New Roman" panose="02020603050405020304" pitchFamily="18" charset="0"/>
                          <a:cs typeface="Times New Roman" panose="02020603050405020304" pitchFamily="18" charset="0"/>
                        </a:rPr>
                        <a:t>conversion simply</a:t>
                      </a:r>
                    </a:p>
                    <a:p>
                      <a:r>
                        <a:rPr lang="en-US" sz="1200" dirty="0">
                          <a:latin typeface="Times New Roman" panose="02020603050405020304" pitchFamily="18" charset="0"/>
                          <a:cs typeface="Times New Roman" panose="02020603050405020304" pitchFamily="18" charset="0"/>
                        </a:rPr>
                        <a:t>assigns a road</a:t>
                      </a:r>
                    </a:p>
                    <a:p>
                      <a:r>
                        <a:rPr lang="en-US" sz="1200" dirty="0">
                          <a:latin typeface="Times New Roman" panose="02020603050405020304" pitchFamily="18" charset="0"/>
                          <a:cs typeface="Times New Roman" panose="02020603050405020304" pitchFamily="18" charset="0"/>
                        </a:rPr>
                        <a:t>segment to a</a:t>
                      </a:r>
                    </a:p>
                    <a:p>
                      <a:r>
                        <a:rPr lang="en-US" sz="1200" dirty="0">
                          <a:latin typeface="Times New Roman" panose="02020603050405020304" pitchFamily="18" charset="0"/>
                          <a:cs typeface="Times New Roman" panose="02020603050405020304" pitchFamily="18" charset="0"/>
                        </a:rPr>
                        <a:t>randomly selected</a:t>
                      </a:r>
                    </a:p>
                    <a:p>
                      <a:r>
                        <a:rPr lang="en-US" sz="1200" dirty="0">
                          <a:latin typeface="Times New Roman" panose="02020603050405020304" pitchFamily="18" charset="0"/>
                          <a:cs typeface="Times New Roman" panose="02020603050405020304" pitchFamily="18" charset="0"/>
                        </a:rPr>
                        <a:t>unoccupied image</a:t>
                      </a:r>
                    </a:p>
                    <a:p>
                      <a:r>
                        <a:rPr lang="en-US" sz="1200" dirty="0">
                          <a:latin typeface="Times New Roman" panose="02020603050405020304" pitchFamily="18" charset="0"/>
                          <a:cs typeface="Times New Roman" panose="02020603050405020304" pitchFamily="18" charset="0"/>
                        </a:rPr>
                        <a:t>pixel, and it</a:t>
                      </a:r>
                    </a:p>
                    <a:p>
                      <a:r>
                        <a:rPr lang="en-US" sz="1200" dirty="0">
                          <a:latin typeface="Times New Roman" panose="02020603050405020304" pitchFamily="18" charset="0"/>
                          <a:cs typeface="Times New Roman" panose="02020603050405020304" pitchFamily="18" charset="0"/>
                        </a:rPr>
                        <a:t>continues until all</a:t>
                      </a:r>
                    </a:p>
                    <a:p>
                      <a:r>
                        <a:rPr lang="en-US" sz="1200" dirty="0">
                          <a:latin typeface="Times New Roman" panose="02020603050405020304" pitchFamily="18" charset="0"/>
                          <a:cs typeface="Times New Roman" panose="02020603050405020304" pitchFamily="18" charset="0"/>
                        </a:rPr>
                        <a:t>the road segments</a:t>
                      </a:r>
                    </a:p>
                    <a:p>
                      <a:r>
                        <a:rPr lang="en-US" sz="1200" dirty="0">
                          <a:latin typeface="Times New Roman" panose="02020603050405020304" pitchFamily="18" charset="0"/>
                          <a:cs typeface="Times New Roman" panose="02020603050405020304" pitchFamily="18" charset="0"/>
                        </a:rPr>
                        <a:t>have been mapped to the</a:t>
                      </a:r>
                    </a:p>
                    <a:p>
                      <a:r>
                        <a:rPr lang="en-US" sz="1200" dirty="0">
                          <a:latin typeface="Times New Roman" panose="02020603050405020304" pitchFamily="18" charset="0"/>
                          <a:cs typeface="Times New Roman" panose="02020603050405020304" pitchFamily="18" charset="0"/>
                        </a:rPr>
                        <a:t>corresponding</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Prediction</a:t>
                      </a:r>
                    </a:p>
                    <a:p>
                      <a:r>
                        <a:rPr lang="en-US" sz="1200" dirty="0">
                          <a:latin typeface="Times New Roman" panose="02020603050405020304" pitchFamily="18" charset="0"/>
                          <a:cs typeface="Times New Roman" panose="02020603050405020304" pitchFamily="18" charset="0"/>
                        </a:rPr>
                        <a:t>accuracy can be</a:t>
                      </a:r>
                    </a:p>
                    <a:p>
                      <a:r>
                        <a:rPr lang="en-US" sz="1200" dirty="0">
                          <a:latin typeface="Times New Roman" panose="02020603050405020304" pitchFamily="18" charset="0"/>
                          <a:cs typeface="Times New Roman" panose="02020603050405020304" pitchFamily="18" charset="0"/>
                        </a:rPr>
                        <a:t>improved by</a:t>
                      </a:r>
                    </a:p>
                    <a:p>
                      <a:r>
                        <a:rPr lang="en-US" sz="1200" dirty="0">
                          <a:latin typeface="Times New Roman" panose="02020603050405020304" pitchFamily="18" charset="0"/>
                          <a:cs typeface="Times New Roman" panose="02020603050405020304" pitchFamily="18" charset="0"/>
                        </a:rPr>
                        <a:t>around 6% in</a:t>
                      </a:r>
                    </a:p>
                    <a:p>
                      <a:r>
                        <a:rPr lang="en-US" sz="1200" dirty="0">
                          <a:latin typeface="Times New Roman" panose="02020603050405020304" pitchFamily="18" charset="0"/>
                          <a:cs typeface="Times New Roman" panose="02020603050405020304" pitchFamily="18" charset="0"/>
                        </a:rPr>
                        <a:t>terms of RMSE</a:t>
                      </a:r>
                    </a:p>
                    <a:p>
                      <a:r>
                        <a:rPr lang="en-US" sz="1200" dirty="0">
                          <a:latin typeface="Times New Roman" panose="02020603050405020304" pitchFamily="18" charset="0"/>
                          <a:cs typeface="Times New Roman" panose="02020603050405020304" pitchFamily="18" charset="0"/>
                        </a:rPr>
                        <a:t>for single step ahead</a:t>
                      </a:r>
                    </a:p>
                    <a:p>
                      <a:r>
                        <a:rPr lang="en-US" sz="1200" dirty="0">
                          <a:latin typeface="Times New Roman" panose="02020603050405020304" pitchFamily="18" charset="0"/>
                          <a:cs typeface="Times New Roman" panose="02020603050405020304" pitchFamily="18" charset="0"/>
                        </a:rPr>
                        <a:t>prediction.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4554987"/>
                  </a:ext>
                </a:extLst>
              </a:tr>
            </a:tbl>
          </a:graphicData>
        </a:graphic>
      </p:graphicFrame>
    </p:spTree>
    <p:extLst>
      <p:ext uri="{BB962C8B-B14F-4D97-AF65-F5344CB8AC3E}">
        <p14:creationId xmlns:p14="http://schemas.microsoft.com/office/powerpoint/2010/main" val="4049645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9C91-7D11-F3D8-9B68-4FFDD3123E91}"/>
              </a:ext>
            </a:extLst>
          </p:cNvPr>
          <p:cNvSpPr>
            <a:spLocks noGrp="1"/>
          </p:cNvSpPr>
          <p:nvPr>
            <p:ph type="title"/>
          </p:nvPr>
        </p:nvSpPr>
        <p:spPr>
          <a:xfrm>
            <a:off x="1183340" y="248586"/>
            <a:ext cx="7332009" cy="629956"/>
          </a:xfrm>
        </p:spPr>
        <p:txBody>
          <a:bodyPr>
            <a:normAutofit fontScale="90000"/>
          </a:bodyPr>
          <a:lstStyle/>
          <a:p>
            <a:pPr algn="ctr"/>
            <a:r>
              <a:rPr lang="en-US" sz="4400" b="1" dirty="0">
                <a:solidFill>
                  <a:srgbClr val="7030A0"/>
                </a:solidFill>
                <a:latin typeface="Times New Roman" panose="02020603050405020304" pitchFamily="18" charset="0"/>
                <a:cs typeface="Times New Roman" panose="02020603050405020304" pitchFamily="18" charset="0"/>
              </a:rPr>
              <a:t>Literature Survey</a:t>
            </a:r>
            <a:endParaRPr lang="en-IN" dirty="0"/>
          </a:p>
        </p:txBody>
      </p:sp>
      <p:sp>
        <p:nvSpPr>
          <p:cNvPr id="3" name="Date Placeholder 2">
            <a:extLst>
              <a:ext uri="{FF2B5EF4-FFF2-40B4-BE49-F238E27FC236}">
                <a16:creationId xmlns:a16="http://schemas.microsoft.com/office/drawing/2014/main" id="{97BF2E5C-E8A5-9833-9832-58CA4EA421B9}"/>
              </a:ext>
            </a:extLst>
          </p:cNvPr>
          <p:cNvSpPr>
            <a:spLocks noGrp="1"/>
          </p:cNvSpPr>
          <p:nvPr>
            <p:ph type="dt" sz="half" idx="10"/>
          </p:nvPr>
        </p:nvSpPr>
        <p:spPr/>
        <p:txBody>
          <a:bodyPr/>
          <a:lstStyle/>
          <a:p>
            <a:fld id="{BC754546-14BA-4044-BB86-079C670A4630}" type="datetime1">
              <a:rPr lang="en-IN" smtClean="0"/>
              <a:t>07-04-2023</a:t>
            </a:fld>
            <a:endParaRPr lang="en-IN"/>
          </a:p>
        </p:txBody>
      </p:sp>
      <p:sp>
        <p:nvSpPr>
          <p:cNvPr id="4" name="Slide Number Placeholder 3">
            <a:extLst>
              <a:ext uri="{FF2B5EF4-FFF2-40B4-BE49-F238E27FC236}">
                <a16:creationId xmlns:a16="http://schemas.microsoft.com/office/drawing/2014/main" id="{285280C3-B021-F6DC-53CF-3C591B084FE7}"/>
              </a:ext>
            </a:extLst>
          </p:cNvPr>
          <p:cNvSpPr>
            <a:spLocks noGrp="1"/>
          </p:cNvSpPr>
          <p:nvPr>
            <p:ph type="sldNum" sz="quarter" idx="12"/>
          </p:nvPr>
        </p:nvSpPr>
        <p:spPr/>
        <p:txBody>
          <a:bodyPr/>
          <a:lstStyle/>
          <a:p>
            <a:fld id="{9D3FF152-60F5-4862-82F9-1190556AA56F}" type="slidenum">
              <a:rPr lang="en-IN" smtClean="0"/>
              <a:t>6</a:t>
            </a:fld>
            <a:endParaRPr lang="en-IN"/>
          </a:p>
        </p:txBody>
      </p:sp>
      <p:graphicFrame>
        <p:nvGraphicFramePr>
          <p:cNvPr id="5" name="Table 5">
            <a:extLst>
              <a:ext uri="{FF2B5EF4-FFF2-40B4-BE49-F238E27FC236}">
                <a16:creationId xmlns:a16="http://schemas.microsoft.com/office/drawing/2014/main" id="{DFDE2064-BBE1-A612-C7E5-B0A37A51F893}"/>
              </a:ext>
            </a:extLst>
          </p:cNvPr>
          <p:cNvGraphicFramePr>
            <a:graphicFrameLocks noGrp="1"/>
          </p:cNvGraphicFramePr>
          <p:nvPr>
            <p:extLst>
              <p:ext uri="{D42A27DB-BD31-4B8C-83A1-F6EECF244321}">
                <p14:modId xmlns:p14="http://schemas.microsoft.com/office/powerpoint/2010/main" val="1673537216"/>
              </p:ext>
            </p:extLst>
          </p:nvPr>
        </p:nvGraphicFramePr>
        <p:xfrm>
          <a:off x="206188" y="878542"/>
          <a:ext cx="8857128" cy="5495872"/>
        </p:xfrm>
        <a:graphic>
          <a:graphicData uri="http://schemas.openxmlformats.org/drawingml/2006/table">
            <a:tbl>
              <a:tblPr firstRow="1" bandRow="1">
                <a:tableStyleId>{5C22544A-7EE6-4342-B048-85BDC9FD1C3A}</a:tableStyleId>
              </a:tblPr>
              <a:tblGrid>
                <a:gridCol w="1476188">
                  <a:extLst>
                    <a:ext uri="{9D8B030D-6E8A-4147-A177-3AD203B41FA5}">
                      <a16:colId xmlns:a16="http://schemas.microsoft.com/office/drawing/2014/main" val="3326426838"/>
                    </a:ext>
                  </a:extLst>
                </a:gridCol>
                <a:gridCol w="1476188">
                  <a:extLst>
                    <a:ext uri="{9D8B030D-6E8A-4147-A177-3AD203B41FA5}">
                      <a16:colId xmlns:a16="http://schemas.microsoft.com/office/drawing/2014/main" val="3042327796"/>
                    </a:ext>
                  </a:extLst>
                </a:gridCol>
                <a:gridCol w="1476188">
                  <a:extLst>
                    <a:ext uri="{9D8B030D-6E8A-4147-A177-3AD203B41FA5}">
                      <a16:colId xmlns:a16="http://schemas.microsoft.com/office/drawing/2014/main" val="2573238043"/>
                    </a:ext>
                  </a:extLst>
                </a:gridCol>
                <a:gridCol w="1476188">
                  <a:extLst>
                    <a:ext uri="{9D8B030D-6E8A-4147-A177-3AD203B41FA5}">
                      <a16:colId xmlns:a16="http://schemas.microsoft.com/office/drawing/2014/main" val="430503050"/>
                    </a:ext>
                  </a:extLst>
                </a:gridCol>
                <a:gridCol w="1476188">
                  <a:extLst>
                    <a:ext uri="{9D8B030D-6E8A-4147-A177-3AD203B41FA5}">
                      <a16:colId xmlns:a16="http://schemas.microsoft.com/office/drawing/2014/main" val="1231073111"/>
                    </a:ext>
                  </a:extLst>
                </a:gridCol>
                <a:gridCol w="1476188">
                  <a:extLst>
                    <a:ext uri="{9D8B030D-6E8A-4147-A177-3AD203B41FA5}">
                      <a16:colId xmlns:a16="http://schemas.microsoft.com/office/drawing/2014/main" val="548812037"/>
                    </a:ext>
                  </a:extLst>
                </a:gridCol>
              </a:tblGrid>
              <a:tr h="439137">
                <a:tc>
                  <a:txBody>
                    <a:bodyPr/>
                    <a:lstStyle/>
                    <a:p>
                      <a:r>
                        <a:rPr lang="en-US" sz="1200" dirty="0">
                          <a:latin typeface="Times New Roman" panose="02020603050405020304" pitchFamily="18" charset="0"/>
                          <a:cs typeface="Times New Roman" panose="02020603050405020304" pitchFamily="18" charset="0"/>
                        </a:rPr>
                        <a:t>YEAR</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PAPER</a:t>
                      </a:r>
                      <a:r>
                        <a:rPr lang="en-US" sz="1200" baseline="0" dirty="0">
                          <a:latin typeface="Times New Roman" panose="02020603050405020304" pitchFamily="18" charset="0"/>
                          <a:cs typeface="Times New Roman" panose="02020603050405020304" pitchFamily="18" charset="0"/>
                        </a:rPr>
                        <a:t> TITLE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METHODOLOGY</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MERITS/</a:t>
                      </a:r>
                      <a:endParaRPr lang="en-IN"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DEMERITS</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FUTURE</a:t>
                      </a:r>
                      <a:r>
                        <a:rPr lang="en-IN" sz="1200" baseline="0" dirty="0">
                          <a:latin typeface="Times New Roman" panose="02020603050405020304" pitchFamily="18" charset="0"/>
                          <a:cs typeface="Times New Roman" panose="02020603050405020304" pitchFamily="18" charset="0"/>
                        </a:rPr>
                        <a:t> SCOPE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4979285"/>
                  </a:ext>
                </a:extLst>
              </a:tr>
              <a:tr h="5038672">
                <a:tc>
                  <a:txBody>
                    <a:bodyPr/>
                    <a:lstStyle/>
                    <a:p>
                      <a:r>
                        <a:rPr lang="en-IN" sz="1200" dirty="0">
                          <a:latin typeface="Times New Roman" panose="02020603050405020304" pitchFamily="18" charset="0"/>
                          <a:cs typeface="Times New Roman" panose="02020603050405020304" pitchFamily="18" charset="0"/>
                        </a:rPr>
                        <a:t>2021</a:t>
                      </a:r>
                    </a:p>
                  </a:txBody>
                  <a:tcPr/>
                </a:tc>
                <a:tc>
                  <a:txBody>
                    <a:bodyPr/>
                    <a:lstStyle/>
                    <a:p>
                      <a:r>
                        <a:rPr lang="en-IN" sz="1200" dirty="0">
                          <a:latin typeface="Times New Roman" panose="02020603050405020304" pitchFamily="18" charset="0"/>
                          <a:cs typeface="Times New Roman" panose="02020603050405020304" pitchFamily="18" charset="0"/>
                        </a:rPr>
                        <a:t>T. Jia,</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P. Yan</a:t>
                      </a:r>
                    </a:p>
                  </a:txBody>
                  <a:tcPr/>
                </a:tc>
                <a:tc>
                  <a:txBody>
                    <a:bodyPr/>
                    <a:lstStyle/>
                    <a:p>
                      <a:r>
                        <a:rPr lang="en-US" sz="1200" dirty="0">
                          <a:latin typeface="Times New Roman" panose="02020603050405020304" pitchFamily="18" charset="0"/>
                          <a:cs typeface="Times New Roman" panose="02020603050405020304" pitchFamily="18" charset="0"/>
                        </a:rPr>
                        <a:t>Predicting</a:t>
                      </a:r>
                    </a:p>
                    <a:p>
                      <a:r>
                        <a:rPr lang="en-US" sz="1200" dirty="0">
                          <a:latin typeface="Times New Roman" panose="02020603050405020304" pitchFamily="18" charset="0"/>
                          <a:cs typeface="Times New Roman" panose="02020603050405020304" pitchFamily="18" charset="0"/>
                        </a:rPr>
                        <a:t>Citywide Road</a:t>
                      </a:r>
                    </a:p>
                    <a:p>
                      <a:r>
                        <a:rPr lang="en-US" sz="1200" dirty="0">
                          <a:latin typeface="Times New Roman" panose="02020603050405020304" pitchFamily="18" charset="0"/>
                          <a:cs typeface="Times New Roman" panose="02020603050405020304" pitchFamily="18" charset="0"/>
                        </a:rPr>
                        <a:t>Traffic Flow</a:t>
                      </a:r>
                    </a:p>
                    <a:p>
                      <a:r>
                        <a:rPr lang="en-US" sz="1200" dirty="0">
                          <a:latin typeface="Times New Roman" panose="02020603050405020304" pitchFamily="18" charset="0"/>
                          <a:cs typeface="Times New Roman" panose="02020603050405020304" pitchFamily="18" charset="0"/>
                        </a:rPr>
                        <a:t>Using Deep</a:t>
                      </a:r>
                    </a:p>
                    <a:p>
                      <a:r>
                        <a:rPr lang="en-US" sz="1200" dirty="0">
                          <a:latin typeface="Times New Roman" panose="02020603050405020304" pitchFamily="18" charset="0"/>
                          <a:cs typeface="Times New Roman" panose="02020603050405020304" pitchFamily="18" charset="0"/>
                        </a:rPr>
                        <a:t>Spatiotemporal</a:t>
                      </a:r>
                    </a:p>
                    <a:p>
                      <a:r>
                        <a:rPr lang="en-US" sz="1200" dirty="0">
                          <a:latin typeface="Times New Roman" panose="02020603050405020304" pitchFamily="18" charset="0"/>
                          <a:cs typeface="Times New Roman" panose="02020603050405020304" pitchFamily="18" charset="0"/>
                        </a:rPr>
                        <a:t>Neural</a:t>
                      </a:r>
                    </a:p>
                    <a:p>
                      <a:r>
                        <a:rPr lang="en-US" sz="1200" dirty="0">
                          <a:latin typeface="Times New Roman" panose="02020603050405020304" pitchFamily="18" charset="0"/>
                          <a:cs typeface="Times New Roman" panose="02020603050405020304" pitchFamily="18" charset="0"/>
                        </a:rPr>
                        <a:t>Networks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Volume:22</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Issued on:5,2021</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Journal:IEEE</a:t>
                      </a:r>
                      <a:r>
                        <a:rPr lang="en-US" sz="1200" dirty="0">
                          <a:latin typeface="Times New Roman" panose="02020603050405020304" pitchFamily="18" charset="0"/>
                          <a:cs typeface="Times New Roman" panose="02020603050405020304" pitchFamily="18" charset="0"/>
                        </a:rPr>
                        <a:t>(Institute</a:t>
                      </a:r>
                    </a:p>
                    <a:p>
                      <a:r>
                        <a:rPr lang="en-US" sz="1200" dirty="0">
                          <a:latin typeface="Times New Roman" panose="02020603050405020304" pitchFamily="18" charset="0"/>
                          <a:cs typeface="Times New Roman" panose="02020603050405020304" pitchFamily="18" charset="0"/>
                        </a:rPr>
                        <a:t>of Electrical and</a:t>
                      </a:r>
                    </a:p>
                    <a:p>
                      <a:r>
                        <a:rPr lang="en-US" sz="1200" dirty="0">
                          <a:latin typeface="Times New Roman" panose="02020603050405020304" pitchFamily="18" charset="0"/>
                          <a:cs typeface="Times New Roman" panose="02020603050405020304" pitchFamily="18" charset="0"/>
                        </a:rPr>
                        <a:t>Electronics </a:t>
                      </a:r>
                      <a:r>
                        <a:rPr lang="en-US" sz="1200" dirty="0" err="1">
                          <a:latin typeface="Times New Roman" panose="02020603050405020304" pitchFamily="18" charset="0"/>
                          <a:cs typeface="Times New Roman" panose="02020603050405020304" pitchFamily="18" charset="0"/>
                        </a:rPr>
                        <a:t>Enginerers</a:t>
                      </a:r>
                      <a:r>
                        <a:rPr lang="en-US" sz="1200" dirty="0">
                          <a:latin typeface="Times New Roman" panose="02020603050405020304" pitchFamily="18" charset="0"/>
                          <a:cs typeface="Times New Roman" panose="02020603050405020304" pitchFamily="18" charset="0"/>
                        </a:rPr>
                        <a:t>)</a:t>
                      </a:r>
                    </a:p>
                  </a:txBody>
                  <a:tcPr/>
                </a:tc>
                <a:tc>
                  <a:txBody>
                    <a:bodyPr/>
                    <a:lstStyle/>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New deep neural</a:t>
                      </a:r>
                    </a:p>
                    <a:p>
                      <a:r>
                        <a:rPr lang="en-US" sz="1200" dirty="0">
                          <a:latin typeface="Times New Roman" panose="02020603050405020304" pitchFamily="18" charset="0"/>
                          <a:cs typeface="Times New Roman" panose="02020603050405020304" pitchFamily="18" charset="0"/>
                        </a:rPr>
                        <a:t>networks have been</a:t>
                      </a:r>
                    </a:p>
                    <a:p>
                      <a:r>
                        <a:rPr lang="en-US" sz="1200" dirty="0">
                          <a:latin typeface="Times New Roman" panose="02020603050405020304" pitchFamily="18" charset="0"/>
                          <a:cs typeface="Times New Roman" panose="02020603050405020304" pitchFamily="18" charset="0"/>
                        </a:rPr>
                        <a:t>developed to model</a:t>
                      </a:r>
                    </a:p>
                    <a:p>
                      <a:r>
                        <a:rPr lang="en-US" sz="1200" dirty="0">
                          <a:latin typeface="Times New Roman" panose="02020603050405020304" pitchFamily="18" charset="0"/>
                          <a:cs typeface="Times New Roman" panose="02020603050405020304" pitchFamily="18" charset="0"/>
                        </a:rPr>
                        <a:t>traffic flow, but it is</a:t>
                      </a:r>
                    </a:p>
                    <a:p>
                      <a:r>
                        <a:rPr lang="en-US" sz="1200" dirty="0">
                          <a:latin typeface="Times New Roman" panose="02020603050405020304" pitchFamily="18" charset="0"/>
                          <a:cs typeface="Times New Roman" panose="02020603050405020304" pitchFamily="18" charset="0"/>
                        </a:rPr>
                        <a:t>very challenging to</a:t>
                      </a:r>
                    </a:p>
                    <a:p>
                      <a:r>
                        <a:rPr lang="en-US" sz="1200" dirty="0">
                          <a:latin typeface="Times New Roman" panose="02020603050405020304" pitchFamily="18" charset="0"/>
                          <a:cs typeface="Times New Roman" panose="02020603050405020304" pitchFamily="18" charset="0"/>
                        </a:rPr>
                        <a:t>predict citywide traffic</a:t>
                      </a:r>
                    </a:p>
                    <a:p>
                      <a:r>
                        <a:rPr lang="en-US" sz="1200" dirty="0">
                          <a:latin typeface="Times New Roman" panose="02020603050405020304" pitchFamily="18" charset="0"/>
                          <a:cs typeface="Times New Roman" panose="02020603050405020304" pitchFamily="18" charset="0"/>
                        </a:rPr>
                        <a:t>flow at the road level in</a:t>
                      </a:r>
                    </a:p>
                    <a:p>
                      <a:r>
                        <a:rPr lang="en-US" sz="1200" dirty="0">
                          <a:latin typeface="Times New Roman" panose="02020603050405020304" pitchFamily="18" charset="0"/>
                          <a:cs typeface="Times New Roman" panose="02020603050405020304" pitchFamily="18" charset="0"/>
                        </a:rPr>
                        <a:t>fine temporal scale</a:t>
                      </a:r>
                    </a:p>
                    <a:p>
                      <a:r>
                        <a:rPr lang="en-US" sz="1200" dirty="0">
                          <a:latin typeface="Times New Roman" panose="02020603050405020304" pitchFamily="18" charset="0"/>
                          <a:cs typeface="Times New Roman" panose="02020603050405020304" pitchFamily="18" charset="0"/>
                        </a:rPr>
                        <a:t>owing to the influence</a:t>
                      </a:r>
                    </a:p>
                    <a:p>
                      <a:r>
                        <a:rPr lang="en-US" sz="1200" dirty="0">
                          <a:latin typeface="Times New Roman" panose="02020603050405020304" pitchFamily="18" charset="0"/>
                          <a:cs typeface="Times New Roman" panose="02020603050405020304" pitchFamily="18" charset="0"/>
                        </a:rPr>
                        <a:t>of spatiotemporal</a:t>
                      </a:r>
                    </a:p>
                    <a:p>
                      <a:r>
                        <a:rPr lang="en-US" sz="1200" dirty="0">
                          <a:latin typeface="Times New Roman" panose="02020603050405020304" pitchFamily="18" charset="0"/>
                          <a:cs typeface="Times New Roman" panose="02020603050405020304" pitchFamily="18" charset="0"/>
                        </a:rPr>
                        <a:t>dependencies and</a:t>
                      </a:r>
                    </a:p>
                    <a:p>
                      <a:r>
                        <a:rPr lang="en-US" sz="1200" dirty="0">
                          <a:latin typeface="Times New Roman" panose="02020603050405020304" pitchFamily="18" charset="0"/>
                          <a:cs typeface="Times New Roman" panose="02020603050405020304" pitchFamily="18" charset="0"/>
                        </a:rPr>
                        <a:t>spatial sparsity</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 Merits:</a:t>
                      </a:r>
                    </a:p>
                    <a:p>
                      <a:r>
                        <a:rPr lang="en-US" sz="1200" dirty="0">
                          <a:latin typeface="Times New Roman" panose="02020603050405020304" pitchFamily="18" charset="0"/>
                          <a:cs typeface="Times New Roman" panose="02020603050405020304" pitchFamily="18" charset="0"/>
                        </a:rPr>
                        <a:t>It achieves higher</a:t>
                      </a:r>
                    </a:p>
                    <a:p>
                      <a:r>
                        <a:rPr lang="en-US" sz="1200" dirty="0">
                          <a:latin typeface="Times New Roman" panose="02020603050405020304" pitchFamily="18" charset="0"/>
                          <a:cs typeface="Times New Roman" panose="02020603050405020304" pitchFamily="18" charset="0"/>
                        </a:rPr>
                        <a:t>accuracy in both</a:t>
                      </a:r>
                    </a:p>
                    <a:p>
                      <a:r>
                        <a:rPr lang="en-US" sz="1200" dirty="0">
                          <a:latin typeface="Times New Roman" panose="02020603050405020304" pitchFamily="18" charset="0"/>
                          <a:cs typeface="Times New Roman" panose="02020603050405020304" pitchFamily="18" charset="0"/>
                        </a:rPr>
                        <a:t>single and</a:t>
                      </a:r>
                    </a:p>
                    <a:p>
                      <a:r>
                        <a:rPr lang="en-US" sz="1200" dirty="0">
                          <a:latin typeface="Times New Roman" panose="02020603050405020304" pitchFamily="18" charset="0"/>
                          <a:cs typeface="Times New Roman" panose="02020603050405020304" pitchFamily="18" charset="0"/>
                        </a:rPr>
                        <a:t>multi-step traffic</a:t>
                      </a:r>
                    </a:p>
                    <a:p>
                      <a:r>
                        <a:rPr lang="en-US" sz="1200" dirty="0">
                          <a:latin typeface="Times New Roman" panose="02020603050405020304" pitchFamily="18" charset="0"/>
                          <a:cs typeface="Times New Roman" panose="02020603050405020304" pitchFamily="18" charset="0"/>
                        </a:rPr>
                        <a:t>flow prediction</a:t>
                      </a:r>
                    </a:p>
                    <a:p>
                      <a:r>
                        <a:rPr lang="en-US" sz="1200" dirty="0">
                          <a:latin typeface="Times New Roman" panose="02020603050405020304" pitchFamily="18" charset="0"/>
                          <a:cs typeface="Times New Roman" panose="02020603050405020304" pitchFamily="18" charset="0"/>
                        </a:rPr>
                        <a:t>tasks.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Demerits:</a:t>
                      </a:r>
                    </a:p>
                    <a:p>
                      <a:r>
                        <a:rPr lang="en-US" sz="1200" dirty="0">
                          <a:latin typeface="Times New Roman" panose="02020603050405020304" pitchFamily="18" charset="0"/>
                          <a:cs typeface="Times New Roman" panose="02020603050405020304" pitchFamily="18" charset="0"/>
                        </a:rPr>
                        <a:t>The random</a:t>
                      </a:r>
                    </a:p>
                    <a:p>
                      <a:r>
                        <a:rPr lang="en-US" sz="1200" dirty="0">
                          <a:latin typeface="Times New Roman" panose="02020603050405020304" pitchFamily="18" charset="0"/>
                          <a:cs typeface="Times New Roman" panose="02020603050405020304" pitchFamily="18" charset="0"/>
                        </a:rPr>
                        <a:t>matching</a:t>
                      </a:r>
                    </a:p>
                    <a:p>
                      <a:r>
                        <a:rPr lang="en-US" sz="1200" dirty="0">
                          <a:latin typeface="Times New Roman" panose="02020603050405020304" pitchFamily="18" charset="0"/>
                          <a:cs typeface="Times New Roman" panose="02020603050405020304" pitchFamily="18" charset="0"/>
                        </a:rPr>
                        <a:t>conversion simply</a:t>
                      </a:r>
                    </a:p>
                    <a:p>
                      <a:r>
                        <a:rPr lang="en-US" sz="1200" dirty="0">
                          <a:latin typeface="Times New Roman" panose="02020603050405020304" pitchFamily="18" charset="0"/>
                          <a:cs typeface="Times New Roman" panose="02020603050405020304" pitchFamily="18" charset="0"/>
                        </a:rPr>
                        <a:t>assigns a road</a:t>
                      </a:r>
                    </a:p>
                    <a:p>
                      <a:r>
                        <a:rPr lang="en-US" sz="1200" dirty="0">
                          <a:latin typeface="Times New Roman" panose="02020603050405020304" pitchFamily="18" charset="0"/>
                          <a:cs typeface="Times New Roman" panose="02020603050405020304" pitchFamily="18" charset="0"/>
                        </a:rPr>
                        <a:t>segment to a</a:t>
                      </a:r>
                    </a:p>
                    <a:p>
                      <a:r>
                        <a:rPr lang="en-US" sz="1200" dirty="0">
                          <a:latin typeface="Times New Roman" panose="02020603050405020304" pitchFamily="18" charset="0"/>
                          <a:cs typeface="Times New Roman" panose="02020603050405020304" pitchFamily="18" charset="0"/>
                        </a:rPr>
                        <a:t>randomly selected</a:t>
                      </a:r>
                    </a:p>
                    <a:p>
                      <a:r>
                        <a:rPr lang="en-US" sz="1200" dirty="0">
                          <a:latin typeface="Times New Roman" panose="02020603050405020304" pitchFamily="18" charset="0"/>
                          <a:cs typeface="Times New Roman" panose="02020603050405020304" pitchFamily="18" charset="0"/>
                        </a:rPr>
                        <a:t>unoccupied image pixel, and it continues until all the road segments have been mapped</a:t>
                      </a:r>
                    </a:p>
                    <a:p>
                      <a:r>
                        <a:rPr lang="en-US" sz="1200" dirty="0">
                          <a:latin typeface="Times New Roman" panose="02020603050405020304" pitchFamily="18" charset="0"/>
                          <a:cs typeface="Times New Roman" panose="02020603050405020304" pitchFamily="18" charset="0"/>
                        </a:rPr>
                        <a:t>to the corresponding</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Prediction</a:t>
                      </a:r>
                    </a:p>
                    <a:p>
                      <a:r>
                        <a:rPr lang="en-US" sz="1200" dirty="0">
                          <a:latin typeface="Times New Roman" panose="02020603050405020304" pitchFamily="18" charset="0"/>
                          <a:cs typeface="Times New Roman" panose="02020603050405020304" pitchFamily="18" charset="0"/>
                        </a:rPr>
                        <a:t>accuracy can be</a:t>
                      </a:r>
                    </a:p>
                    <a:p>
                      <a:r>
                        <a:rPr lang="en-US" sz="1200" dirty="0">
                          <a:latin typeface="Times New Roman" panose="02020603050405020304" pitchFamily="18" charset="0"/>
                          <a:cs typeface="Times New Roman" panose="02020603050405020304" pitchFamily="18" charset="0"/>
                        </a:rPr>
                        <a:t>improved by</a:t>
                      </a:r>
                    </a:p>
                    <a:p>
                      <a:r>
                        <a:rPr lang="en-US" sz="1200" dirty="0">
                          <a:latin typeface="Times New Roman" panose="02020603050405020304" pitchFamily="18" charset="0"/>
                          <a:cs typeface="Times New Roman" panose="02020603050405020304" pitchFamily="18" charset="0"/>
                        </a:rPr>
                        <a:t>around 6% in</a:t>
                      </a:r>
                    </a:p>
                    <a:p>
                      <a:r>
                        <a:rPr lang="en-US" sz="1200" dirty="0">
                          <a:latin typeface="Times New Roman" panose="02020603050405020304" pitchFamily="18" charset="0"/>
                          <a:cs typeface="Times New Roman" panose="02020603050405020304" pitchFamily="18" charset="0"/>
                        </a:rPr>
                        <a:t>terms of RMSE</a:t>
                      </a:r>
                    </a:p>
                    <a:p>
                      <a:r>
                        <a:rPr lang="en-US" sz="1200" dirty="0">
                          <a:latin typeface="Times New Roman" panose="02020603050405020304" pitchFamily="18" charset="0"/>
                          <a:cs typeface="Times New Roman" panose="02020603050405020304" pitchFamily="18" charset="0"/>
                        </a:rPr>
                        <a:t>for single step ahead</a:t>
                      </a:r>
                    </a:p>
                    <a:p>
                      <a:r>
                        <a:rPr lang="en-US" sz="1200" dirty="0">
                          <a:latin typeface="Times New Roman" panose="02020603050405020304" pitchFamily="18" charset="0"/>
                          <a:cs typeface="Times New Roman" panose="02020603050405020304" pitchFamily="18" charset="0"/>
                        </a:rPr>
                        <a:t>prediction.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08626454"/>
                  </a:ext>
                </a:extLst>
              </a:tr>
            </a:tbl>
          </a:graphicData>
        </a:graphic>
      </p:graphicFrame>
    </p:spTree>
    <p:extLst>
      <p:ext uri="{BB962C8B-B14F-4D97-AF65-F5344CB8AC3E}">
        <p14:creationId xmlns:p14="http://schemas.microsoft.com/office/powerpoint/2010/main" val="1206600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A93F-4845-5A98-13E0-BA5C6B5062F2}"/>
              </a:ext>
            </a:extLst>
          </p:cNvPr>
          <p:cNvSpPr>
            <a:spLocks noGrp="1"/>
          </p:cNvSpPr>
          <p:nvPr>
            <p:ph type="title"/>
          </p:nvPr>
        </p:nvSpPr>
        <p:spPr>
          <a:xfrm>
            <a:off x="797858" y="365126"/>
            <a:ext cx="7717491" cy="665815"/>
          </a:xfrm>
        </p:spPr>
        <p:txBody>
          <a:bodyPr>
            <a:normAutofit/>
          </a:bodyPr>
          <a:lstStyle/>
          <a:p>
            <a:pPr algn="ctr"/>
            <a:r>
              <a:rPr lang="en-US" sz="4000" b="1" dirty="0">
                <a:solidFill>
                  <a:srgbClr val="7030A0"/>
                </a:solidFill>
                <a:latin typeface="Times New Roman" panose="02020603050405020304" pitchFamily="18" charset="0"/>
                <a:cs typeface="Times New Roman" panose="02020603050405020304" pitchFamily="18" charset="0"/>
              </a:rPr>
              <a:t>Literature Survey</a:t>
            </a:r>
            <a:endParaRPr lang="en-IN" sz="4000" dirty="0"/>
          </a:p>
        </p:txBody>
      </p:sp>
      <p:sp>
        <p:nvSpPr>
          <p:cNvPr id="3" name="Date Placeholder 2">
            <a:extLst>
              <a:ext uri="{FF2B5EF4-FFF2-40B4-BE49-F238E27FC236}">
                <a16:creationId xmlns:a16="http://schemas.microsoft.com/office/drawing/2014/main" id="{2CD034ED-7737-0AFF-F4D1-F838A4686488}"/>
              </a:ext>
            </a:extLst>
          </p:cNvPr>
          <p:cNvSpPr>
            <a:spLocks noGrp="1"/>
          </p:cNvSpPr>
          <p:nvPr>
            <p:ph type="dt" sz="half" idx="10"/>
          </p:nvPr>
        </p:nvSpPr>
        <p:spPr/>
        <p:txBody>
          <a:bodyPr/>
          <a:lstStyle/>
          <a:p>
            <a:fld id="{BC754546-14BA-4044-BB86-079C670A4630}" type="datetime1">
              <a:rPr lang="en-IN" smtClean="0"/>
              <a:t>07-04-2023</a:t>
            </a:fld>
            <a:endParaRPr lang="en-IN"/>
          </a:p>
        </p:txBody>
      </p:sp>
      <p:sp>
        <p:nvSpPr>
          <p:cNvPr id="4" name="Slide Number Placeholder 3">
            <a:extLst>
              <a:ext uri="{FF2B5EF4-FFF2-40B4-BE49-F238E27FC236}">
                <a16:creationId xmlns:a16="http://schemas.microsoft.com/office/drawing/2014/main" id="{0101D77A-99FA-F530-C7C9-B9652F0D0B1E}"/>
              </a:ext>
            </a:extLst>
          </p:cNvPr>
          <p:cNvSpPr>
            <a:spLocks noGrp="1"/>
          </p:cNvSpPr>
          <p:nvPr>
            <p:ph type="sldNum" sz="quarter" idx="12"/>
          </p:nvPr>
        </p:nvSpPr>
        <p:spPr/>
        <p:txBody>
          <a:bodyPr/>
          <a:lstStyle/>
          <a:p>
            <a:fld id="{9D3FF152-60F5-4862-82F9-1190556AA56F}" type="slidenum">
              <a:rPr lang="en-IN" smtClean="0"/>
              <a:t>7</a:t>
            </a:fld>
            <a:endParaRPr lang="en-IN"/>
          </a:p>
        </p:txBody>
      </p:sp>
      <p:graphicFrame>
        <p:nvGraphicFramePr>
          <p:cNvPr id="5" name="Table 5">
            <a:extLst>
              <a:ext uri="{FF2B5EF4-FFF2-40B4-BE49-F238E27FC236}">
                <a16:creationId xmlns:a16="http://schemas.microsoft.com/office/drawing/2014/main" id="{5EFADD4F-371B-1D72-ECBF-47BC7F2D52EB}"/>
              </a:ext>
            </a:extLst>
          </p:cNvPr>
          <p:cNvGraphicFramePr>
            <a:graphicFrameLocks noGrp="1"/>
          </p:cNvGraphicFramePr>
          <p:nvPr>
            <p:extLst>
              <p:ext uri="{D42A27DB-BD31-4B8C-83A1-F6EECF244321}">
                <p14:modId xmlns:p14="http://schemas.microsoft.com/office/powerpoint/2010/main" val="3119851656"/>
              </p:ext>
            </p:extLst>
          </p:nvPr>
        </p:nvGraphicFramePr>
        <p:xfrm>
          <a:off x="251012" y="1030941"/>
          <a:ext cx="8480610" cy="5396753"/>
        </p:xfrm>
        <a:graphic>
          <a:graphicData uri="http://schemas.openxmlformats.org/drawingml/2006/table">
            <a:tbl>
              <a:tblPr firstRow="1" bandRow="1">
                <a:tableStyleId>{5C22544A-7EE6-4342-B048-85BDC9FD1C3A}</a:tableStyleId>
              </a:tblPr>
              <a:tblGrid>
                <a:gridCol w="1413435">
                  <a:extLst>
                    <a:ext uri="{9D8B030D-6E8A-4147-A177-3AD203B41FA5}">
                      <a16:colId xmlns:a16="http://schemas.microsoft.com/office/drawing/2014/main" val="1801455020"/>
                    </a:ext>
                  </a:extLst>
                </a:gridCol>
                <a:gridCol w="1413435">
                  <a:extLst>
                    <a:ext uri="{9D8B030D-6E8A-4147-A177-3AD203B41FA5}">
                      <a16:colId xmlns:a16="http://schemas.microsoft.com/office/drawing/2014/main" val="172858910"/>
                    </a:ext>
                  </a:extLst>
                </a:gridCol>
                <a:gridCol w="1413435">
                  <a:extLst>
                    <a:ext uri="{9D8B030D-6E8A-4147-A177-3AD203B41FA5}">
                      <a16:colId xmlns:a16="http://schemas.microsoft.com/office/drawing/2014/main" val="1734219069"/>
                    </a:ext>
                  </a:extLst>
                </a:gridCol>
                <a:gridCol w="1413435">
                  <a:extLst>
                    <a:ext uri="{9D8B030D-6E8A-4147-A177-3AD203B41FA5}">
                      <a16:colId xmlns:a16="http://schemas.microsoft.com/office/drawing/2014/main" val="1881328158"/>
                    </a:ext>
                  </a:extLst>
                </a:gridCol>
                <a:gridCol w="1413435">
                  <a:extLst>
                    <a:ext uri="{9D8B030D-6E8A-4147-A177-3AD203B41FA5}">
                      <a16:colId xmlns:a16="http://schemas.microsoft.com/office/drawing/2014/main" val="3412956751"/>
                    </a:ext>
                  </a:extLst>
                </a:gridCol>
                <a:gridCol w="1413435">
                  <a:extLst>
                    <a:ext uri="{9D8B030D-6E8A-4147-A177-3AD203B41FA5}">
                      <a16:colId xmlns:a16="http://schemas.microsoft.com/office/drawing/2014/main" val="2874337879"/>
                    </a:ext>
                  </a:extLst>
                </a:gridCol>
              </a:tblGrid>
              <a:tr h="492208">
                <a:tc>
                  <a:txBody>
                    <a:bodyPr/>
                    <a:lstStyle/>
                    <a:p>
                      <a:r>
                        <a:rPr lang="en-US" sz="1200" dirty="0">
                          <a:latin typeface="Times New Roman" panose="02020603050405020304" pitchFamily="18" charset="0"/>
                          <a:cs typeface="Times New Roman" panose="02020603050405020304" pitchFamily="18" charset="0"/>
                        </a:rPr>
                        <a:t>YEAR</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PAPER</a:t>
                      </a:r>
                      <a:r>
                        <a:rPr lang="en-US" sz="1200" baseline="0" dirty="0">
                          <a:latin typeface="Times New Roman" panose="02020603050405020304" pitchFamily="18" charset="0"/>
                          <a:cs typeface="Times New Roman" panose="02020603050405020304" pitchFamily="18" charset="0"/>
                        </a:rPr>
                        <a:t> TITLE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METHODOLOGY</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MERITS/</a:t>
                      </a:r>
                      <a:endParaRPr lang="en-IN"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DEMERITS</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FUTURE</a:t>
                      </a:r>
                      <a:r>
                        <a:rPr lang="en-IN" sz="1200" baseline="0" dirty="0">
                          <a:latin typeface="Times New Roman" panose="02020603050405020304" pitchFamily="18" charset="0"/>
                          <a:cs typeface="Times New Roman" panose="02020603050405020304" pitchFamily="18" charset="0"/>
                        </a:rPr>
                        <a:t> SCOPE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60965345"/>
                  </a:ext>
                </a:extLst>
              </a:tr>
              <a:tr h="4904545">
                <a:tc>
                  <a:txBody>
                    <a:bodyPr/>
                    <a:lstStyle/>
                    <a:p>
                      <a:r>
                        <a:rPr lang="en-IN" sz="1200" dirty="0">
                          <a:latin typeface="Times New Roman" panose="02020603050405020304" pitchFamily="18" charset="0"/>
                          <a:cs typeface="Times New Roman" panose="02020603050405020304" pitchFamily="18" charset="0"/>
                        </a:rPr>
                        <a:t>2020</a:t>
                      </a:r>
                    </a:p>
                  </a:txBody>
                  <a:tcPr/>
                </a:tc>
                <a:tc>
                  <a:txBody>
                    <a:bodyPr/>
                    <a:lstStyle/>
                    <a:p>
                      <a:r>
                        <a:rPr lang="de-DE" sz="1200" dirty="0">
                          <a:latin typeface="Times New Roman" panose="02020603050405020304" pitchFamily="18" charset="0"/>
                          <a:cs typeface="Times New Roman" panose="02020603050405020304" pitchFamily="18" charset="0"/>
                        </a:rPr>
                        <a:t>C.-H. Hu, Y.</a:t>
                      </a:r>
                    </a:p>
                    <a:p>
                      <a:r>
                        <a:rPr lang="de-DE" sz="1200" dirty="0">
                          <a:latin typeface="Times New Roman" panose="02020603050405020304" pitchFamily="18" charset="0"/>
                          <a:cs typeface="Times New Roman" panose="02020603050405020304" pitchFamily="18" charset="0"/>
                        </a:rPr>
                        <a:t>Zhang, F. Wu,</a:t>
                      </a:r>
                    </a:p>
                    <a:p>
                      <a:r>
                        <a:rPr lang="de-DE" sz="1200" dirty="0">
                          <a:latin typeface="Times New Roman" panose="02020603050405020304" pitchFamily="18" charset="0"/>
                          <a:cs typeface="Times New Roman" panose="02020603050405020304" pitchFamily="18" charset="0"/>
                        </a:rPr>
                        <a:t>X.-B. Lu, P.</a:t>
                      </a:r>
                    </a:p>
                    <a:p>
                      <a:r>
                        <a:rPr lang="de-DE" sz="1200" dirty="0">
                          <a:latin typeface="Times New Roman" panose="02020603050405020304" pitchFamily="18" charset="0"/>
                          <a:cs typeface="Times New Roman" panose="02020603050405020304" pitchFamily="18" charset="0"/>
                        </a:rPr>
                        <a:t>Liu, and X.-Y.</a:t>
                      </a:r>
                    </a:p>
                    <a:p>
                      <a:r>
                        <a:rPr lang="de-DE" sz="1200" dirty="0">
                          <a:latin typeface="Times New Roman" panose="02020603050405020304" pitchFamily="18" charset="0"/>
                          <a:cs typeface="Times New Roman" panose="02020603050405020304" pitchFamily="18" charset="0"/>
                        </a:rPr>
                        <a:t>Jing,</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Toward Driver</a:t>
                      </a:r>
                    </a:p>
                    <a:p>
                      <a:r>
                        <a:rPr lang="en-US" sz="1200" dirty="0">
                          <a:latin typeface="Times New Roman" panose="02020603050405020304" pitchFamily="18" charset="0"/>
                          <a:cs typeface="Times New Roman" panose="02020603050405020304" pitchFamily="18" charset="0"/>
                        </a:rPr>
                        <a:t>Face</a:t>
                      </a:r>
                    </a:p>
                    <a:p>
                      <a:r>
                        <a:rPr lang="en-US" sz="1200" dirty="0">
                          <a:latin typeface="Times New Roman" panose="02020603050405020304" pitchFamily="18" charset="0"/>
                          <a:cs typeface="Times New Roman" panose="02020603050405020304" pitchFamily="18" charset="0"/>
                        </a:rPr>
                        <a:t>Recognition in</a:t>
                      </a:r>
                    </a:p>
                    <a:p>
                      <a:r>
                        <a:rPr lang="en-US" sz="1200" dirty="0">
                          <a:latin typeface="Times New Roman" panose="02020603050405020304" pitchFamily="18" charset="0"/>
                          <a:cs typeface="Times New Roman" panose="02020603050405020304" pitchFamily="18" charset="0"/>
                        </a:rPr>
                        <a:t>the Intelligent</a:t>
                      </a:r>
                    </a:p>
                    <a:p>
                      <a:r>
                        <a:rPr lang="en-US" sz="1200" dirty="0">
                          <a:latin typeface="Times New Roman" panose="02020603050405020304" pitchFamily="18" charset="0"/>
                          <a:cs typeface="Times New Roman" panose="02020603050405020304" pitchFamily="18" charset="0"/>
                        </a:rPr>
                        <a:t>Traffic</a:t>
                      </a:r>
                    </a:p>
                    <a:p>
                      <a:r>
                        <a:rPr lang="en-US" sz="1200" dirty="0">
                          <a:latin typeface="Times New Roman" panose="02020603050405020304" pitchFamily="18" charset="0"/>
                          <a:cs typeface="Times New Roman" panose="02020603050405020304" pitchFamily="18" charset="0"/>
                        </a:rPr>
                        <a:t>Monitoring</a:t>
                      </a:r>
                    </a:p>
                    <a:p>
                      <a:r>
                        <a:rPr lang="en-US" sz="1200" dirty="0">
                          <a:latin typeface="Times New Roman" panose="02020603050405020304" pitchFamily="18" charset="0"/>
                          <a:cs typeface="Times New Roman" panose="02020603050405020304" pitchFamily="18" charset="0"/>
                        </a:rPr>
                        <a:t>Systems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Voulme:21</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Issued on:12,2020</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Journal:IEEE</a:t>
                      </a:r>
                      <a:r>
                        <a:rPr lang="en-US" sz="1200" dirty="0">
                          <a:latin typeface="Times New Roman" panose="02020603050405020304" pitchFamily="18" charset="0"/>
                          <a:cs typeface="Times New Roman" panose="02020603050405020304" pitchFamily="18" charset="0"/>
                        </a:rPr>
                        <a:t>(Institute</a:t>
                      </a:r>
                    </a:p>
                    <a:p>
                      <a:r>
                        <a:rPr lang="en-US" sz="1200" dirty="0">
                          <a:latin typeface="Times New Roman" panose="02020603050405020304" pitchFamily="18" charset="0"/>
                          <a:cs typeface="Times New Roman" panose="02020603050405020304" pitchFamily="18" charset="0"/>
                        </a:rPr>
                        <a:t>of Electrical and</a:t>
                      </a:r>
                    </a:p>
                    <a:p>
                      <a:r>
                        <a:rPr lang="en-US" sz="1200" dirty="0">
                          <a:latin typeface="Times New Roman" panose="02020603050405020304" pitchFamily="18" charset="0"/>
                          <a:cs typeface="Times New Roman" panose="02020603050405020304" pitchFamily="18" charset="0"/>
                        </a:rPr>
                        <a:t>Electronics Engineers)</a:t>
                      </a:r>
                    </a:p>
                  </a:txBody>
                  <a:tcPr/>
                </a:tc>
                <a:tc>
                  <a:txBody>
                    <a:bodyPr/>
                    <a:lstStyle/>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 generalized</a:t>
                      </a:r>
                    </a:p>
                    <a:p>
                      <a:r>
                        <a:rPr lang="en-US" sz="1200" dirty="0">
                          <a:latin typeface="Times New Roman" panose="02020603050405020304" pitchFamily="18" charset="0"/>
                          <a:cs typeface="Times New Roman" panose="02020603050405020304" pitchFamily="18" charset="0"/>
                        </a:rPr>
                        <a:t>illumination robust</a:t>
                      </a:r>
                    </a:p>
                    <a:p>
                      <a:r>
                        <a:rPr lang="en-US" sz="1200" dirty="0">
                          <a:latin typeface="Times New Roman" panose="02020603050405020304" pitchFamily="18" charset="0"/>
                          <a:cs typeface="Times New Roman" panose="02020603050405020304" pitchFamily="18" charset="0"/>
                        </a:rPr>
                        <a:t>(GIR) model based on</a:t>
                      </a:r>
                    </a:p>
                    <a:p>
                      <a:r>
                        <a:rPr lang="en-US" sz="1200" dirty="0">
                          <a:latin typeface="Times New Roman" panose="02020603050405020304" pitchFamily="18" charset="0"/>
                          <a:cs typeface="Times New Roman" panose="02020603050405020304" pitchFamily="18" charset="0"/>
                        </a:rPr>
                        <a:t>positive and negative</a:t>
                      </a:r>
                    </a:p>
                    <a:p>
                      <a:r>
                        <a:rPr lang="en-US" sz="1200" dirty="0">
                          <a:latin typeface="Times New Roman" panose="02020603050405020304" pitchFamily="18" charset="0"/>
                          <a:cs typeface="Times New Roman" panose="02020603050405020304" pitchFamily="18" charset="0"/>
                        </a:rPr>
                        <a:t>illumination invariant</a:t>
                      </a:r>
                    </a:p>
                    <a:p>
                      <a:r>
                        <a:rPr lang="en-US" sz="1200" dirty="0">
                          <a:latin typeface="Times New Roman" panose="02020603050405020304" pitchFamily="18" charset="0"/>
                          <a:cs typeface="Times New Roman" panose="02020603050405020304" pitchFamily="18" charset="0"/>
                        </a:rPr>
                        <a:t>units to tackle severe</a:t>
                      </a:r>
                    </a:p>
                    <a:p>
                      <a:r>
                        <a:rPr lang="en-US" sz="1200" dirty="0">
                          <a:latin typeface="Times New Roman" panose="02020603050405020304" pitchFamily="18" charset="0"/>
                          <a:cs typeface="Times New Roman" panose="02020603050405020304" pitchFamily="18" charset="0"/>
                        </a:rPr>
                        <a:t>illumination variations.</a:t>
                      </a:r>
                    </a:p>
                    <a:p>
                      <a:r>
                        <a:rPr lang="en-US" sz="1200" dirty="0">
                          <a:latin typeface="Times New Roman" panose="02020603050405020304" pitchFamily="18" charset="0"/>
                          <a:cs typeface="Times New Roman" panose="02020603050405020304" pitchFamily="18" charset="0"/>
                        </a:rPr>
                        <a:t>Then, the GIR model</a:t>
                      </a:r>
                    </a:p>
                    <a:p>
                      <a:r>
                        <a:rPr lang="en-US" sz="1200" dirty="0">
                          <a:latin typeface="Times New Roman" panose="02020603050405020304" pitchFamily="18" charset="0"/>
                          <a:cs typeface="Times New Roman" panose="02020603050405020304" pitchFamily="18" charset="0"/>
                        </a:rPr>
                        <a:t>can be used to generate</a:t>
                      </a:r>
                    </a:p>
                    <a:p>
                      <a:r>
                        <a:rPr lang="en-US" sz="1200" dirty="0">
                          <a:latin typeface="Times New Roman" panose="02020603050405020304" pitchFamily="18" charset="0"/>
                          <a:cs typeface="Times New Roman" panose="02020603050405020304" pitchFamily="18" charset="0"/>
                        </a:rPr>
                        <a:t>several GIR images</a:t>
                      </a:r>
                    </a:p>
                    <a:p>
                      <a:r>
                        <a:rPr lang="en-US" sz="1200" dirty="0">
                          <a:latin typeface="Times New Roman" panose="02020603050405020304" pitchFamily="18" charset="0"/>
                          <a:cs typeface="Times New Roman" panose="02020603050405020304" pitchFamily="18" charset="0"/>
                        </a:rPr>
                        <a:t>based on the local</a:t>
                      </a:r>
                    </a:p>
                    <a:p>
                      <a:r>
                        <a:rPr lang="en-US" sz="1200" dirty="0">
                          <a:latin typeface="Times New Roman" panose="02020603050405020304" pitchFamily="18" charset="0"/>
                          <a:cs typeface="Times New Roman" panose="02020603050405020304" pitchFamily="18" charset="0"/>
                        </a:rPr>
                        <a:t>edge-region or the</a:t>
                      </a:r>
                    </a:p>
                    <a:p>
                      <a:r>
                        <a:rPr lang="en-US" sz="1200" dirty="0">
                          <a:latin typeface="Times New Roman" panose="02020603050405020304" pitchFamily="18" charset="0"/>
                          <a:cs typeface="Times New Roman" panose="02020603050405020304" pitchFamily="18" charset="0"/>
                        </a:rPr>
                        <a:t>local block-region,</a:t>
                      </a:r>
                    </a:p>
                    <a:p>
                      <a:r>
                        <a:rPr lang="en-US" sz="1200" dirty="0">
                          <a:latin typeface="Times New Roman" panose="02020603050405020304" pitchFamily="18" charset="0"/>
                          <a:cs typeface="Times New Roman" panose="02020603050405020304" pitchFamily="18" charset="0"/>
                        </a:rPr>
                        <a:t>which results in the</a:t>
                      </a:r>
                    </a:p>
                    <a:p>
                      <a:r>
                        <a:rPr lang="en-US" sz="1200" dirty="0">
                          <a:latin typeface="Times New Roman" panose="02020603050405020304" pitchFamily="18" charset="0"/>
                          <a:cs typeface="Times New Roman" panose="02020603050405020304" pitchFamily="18" charset="0"/>
                        </a:rPr>
                        <a:t>edge-region based GIR</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Merits:</a:t>
                      </a:r>
                    </a:p>
                    <a:p>
                      <a:r>
                        <a:rPr lang="en-US" sz="1200" dirty="0">
                          <a:latin typeface="Times New Roman" panose="02020603050405020304" pitchFamily="18" charset="0"/>
                          <a:cs typeface="Times New Roman" panose="02020603050405020304" pitchFamily="18" charset="0"/>
                        </a:rPr>
                        <a:t>The proposed GIR</a:t>
                      </a:r>
                    </a:p>
                    <a:p>
                      <a:r>
                        <a:rPr lang="en-US" sz="1200" dirty="0">
                          <a:latin typeface="Times New Roman" panose="02020603050405020304" pitchFamily="18" charset="0"/>
                          <a:cs typeface="Times New Roman" panose="02020603050405020304" pitchFamily="18" charset="0"/>
                        </a:rPr>
                        <a:t>model is efficient</a:t>
                      </a:r>
                    </a:p>
                    <a:p>
                      <a:r>
                        <a:rPr lang="en-US" sz="1200" dirty="0">
                          <a:latin typeface="Times New Roman" panose="02020603050405020304" pitchFamily="18" charset="0"/>
                          <a:cs typeface="Times New Roman" panose="02020603050405020304" pitchFamily="18" charset="0"/>
                        </a:rPr>
                        <a:t>to severe</a:t>
                      </a:r>
                    </a:p>
                    <a:p>
                      <a:r>
                        <a:rPr lang="en-US" sz="1200" dirty="0">
                          <a:latin typeface="Times New Roman" panose="02020603050405020304" pitchFamily="18" charset="0"/>
                          <a:cs typeface="Times New Roman" panose="02020603050405020304" pitchFamily="18" charset="0"/>
                        </a:rPr>
                        <a:t>illumination</a:t>
                      </a:r>
                    </a:p>
                    <a:p>
                      <a:r>
                        <a:rPr lang="en-US" sz="1200" dirty="0">
                          <a:latin typeface="Times New Roman" panose="02020603050405020304" pitchFamily="18" charset="0"/>
                          <a:cs typeface="Times New Roman" panose="02020603050405020304" pitchFamily="18" charset="0"/>
                        </a:rPr>
                        <a:t>variations.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Demerits:</a:t>
                      </a:r>
                    </a:p>
                    <a:p>
                      <a:r>
                        <a:rPr lang="en-US" sz="1200" dirty="0">
                          <a:latin typeface="Times New Roman" panose="02020603050405020304" pitchFamily="18" charset="0"/>
                          <a:cs typeface="Times New Roman" panose="02020603050405020304" pitchFamily="18" charset="0"/>
                        </a:rPr>
                        <a:t>For multi GIR</a:t>
                      </a:r>
                    </a:p>
                    <a:p>
                      <a:r>
                        <a:rPr lang="en-US" sz="1200" dirty="0">
                          <a:latin typeface="Times New Roman" panose="02020603050405020304" pitchFamily="18" charset="0"/>
                          <a:cs typeface="Times New Roman" panose="02020603050405020304" pitchFamily="18" charset="0"/>
                        </a:rPr>
                        <a:t>images based</a:t>
                      </a:r>
                    </a:p>
                    <a:p>
                      <a:r>
                        <a:rPr lang="en-US" sz="1200" dirty="0">
                          <a:latin typeface="Times New Roman" panose="02020603050405020304" pitchFamily="18" charset="0"/>
                          <a:cs typeface="Times New Roman" panose="02020603050405020304" pitchFamily="18" charset="0"/>
                        </a:rPr>
                        <a:t>classification, the</a:t>
                      </a:r>
                    </a:p>
                    <a:p>
                      <a:r>
                        <a:rPr lang="en-US" sz="1200" dirty="0">
                          <a:latin typeface="Times New Roman" panose="02020603050405020304" pitchFamily="18" charset="0"/>
                          <a:cs typeface="Times New Roman" panose="02020603050405020304" pitchFamily="18" charset="0"/>
                        </a:rPr>
                        <a:t>GIR images</a:t>
                      </a:r>
                    </a:p>
                    <a:p>
                      <a:r>
                        <a:rPr lang="en-US" sz="1200" dirty="0">
                          <a:latin typeface="Times New Roman" panose="02020603050405020304" pitchFamily="18" charset="0"/>
                          <a:cs typeface="Times New Roman" panose="02020603050405020304" pitchFamily="18" charset="0"/>
                        </a:rPr>
                        <a:t>employ the</a:t>
                      </a:r>
                    </a:p>
                    <a:p>
                      <a:r>
                        <a:rPr lang="en-US" sz="1200" dirty="0">
                          <a:latin typeface="Times New Roman" panose="02020603050405020304" pitchFamily="18" charset="0"/>
                          <a:cs typeface="Times New Roman" panose="02020603050405020304" pitchFamily="18" charset="0"/>
                        </a:rPr>
                        <a:t>extended sparse</a:t>
                      </a:r>
                    </a:p>
                    <a:p>
                      <a:r>
                        <a:rPr lang="en-US" sz="1200" dirty="0">
                          <a:latin typeface="Times New Roman" panose="02020603050405020304" pitchFamily="18" charset="0"/>
                          <a:cs typeface="Times New Roman" panose="02020603050405020304" pitchFamily="18" charset="0"/>
                        </a:rPr>
                        <a:t>representation</a:t>
                      </a:r>
                    </a:p>
                    <a:p>
                      <a:r>
                        <a:rPr lang="en-US" sz="1200" dirty="0">
                          <a:latin typeface="Times New Roman" panose="02020603050405020304" pitchFamily="18" charset="0"/>
                          <a:cs typeface="Times New Roman" panose="02020603050405020304" pitchFamily="18" charset="0"/>
                        </a:rPr>
                        <a:t>classification</a:t>
                      </a:r>
                    </a:p>
                    <a:p>
                      <a:r>
                        <a:rPr lang="en-US" sz="1200" dirty="0">
                          <a:latin typeface="Times New Roman" panose="02020603050405020304" pitchFamily="18" charset="0"/>
                          <a:cs typeface="Times New Roman" panose="02020603050405020304" pitchFamily="18" charset="0"/>
                        </a:rPr>
                        <a:t>(ESRC) as the</a:t>
                      </a:r>
                    </a:p>
                    <a:p>
                      <a:r>
                        <a:rPr lang="en-US" sz="1200" dirty="0">
                          <a:latin typeface="Times New Roman" panose="02020603050405020304" pitchFamily="18" charset="0"/>
                          <a:cs typeface="Times New Roman" panose="02020603050405020304" pitchFamily="18" charset="0"/>
                        </a:rPr>
                        <a:t>classifier that can</a:t>
                      </a:r>
                    </a:p>
                    <a:p>
                      <a:r>
                        <a:rPr lang="en-US" sz="1200" dirty="0">
                          <a:latin typeface="Times New Roman" panose="02020603050405020304" pitchFamily="18" charset="0"/>
                          <a:cs typeface="Times New Roman" panose="02020603050405020304" pitchFamily="18" charset="0"/>
                        </a:rPr>
                        <a:t>form the EGIR</a:t>
                      </a:r>
                    </a:p>
                    <a:p>
                      <a:r>
                        <a:rPr lang="en-US" sz="1200" dirty="0">
                          <a:latin typeface="Times New Roman" panose="02020603050405020304" pitchFamily="18" charset="0"/>
                          <a:cs typeface="Times New Roman" panose="02020603050405020304" pitchFamily="18" charset="0"/>
                        </a:rPr>
                        <a:t>image based</a:t>
                      </a:r>
                    </a:p>
                    <a:p>
                      <a:r>
                        <a:rPr lang="en-US" sz="1200" dirty="0">
                          <a:latin typeface="Times New Roman" panose="02020603050405020304" pitchFamily="18" charset="0"/>
                          <a:cs typeface="Times New Roman" panose="02020603050405020304" pitchFamily="18" charset="0"/>
                        </a:rPr>
                        <a:t>classification</a:t>
                      </a:r>
                    </a:p>
                    <a:p>
                      <a:r>
                        <a:rPr lang="en-US" sz="1200" dirty="0">
                          <a:latin typeface="Times New Roman" panose="02020603050405020304" pitchFamily="18" charset="0"/>
                          <a:cs typeface="Times New Roman" panose="02020603050405020304" pitchFamily="18" charset="0"/>
                        </a:rPr>
                        <a:t>(GIRC) and the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GIR-PDL</a:t>
                      </a:r>
                    </a:p>
                    <a:p>
                      <a:r>
                        <a:rPr lang="en-US" sz="1200" dirty="0">
                          <a:latin typeface="Times New Roman" panose="02020603050405020304" pitchFamily="18" charset="0"/>
                          <a:cs typeface="Times New Roman" panose="02020603050405020304" pitchFamily="18" charset="0"/>
                        </a:rPr>
                        <a:t>model may also</a:t>
                      </a:r>
                    </a:p>
                    <a:p>
                      <a:r>
                        <a:rPr lang="en-US" sz="1200" dirty="0">
                          <a:latin typeface="Times New Roman" panose="02020603050405020304" pitchFamily="18" charset="0"/>
                          <a:cs typeface="Times New Roman" panose="02020603050405020304" pitchFamily="18" charset="0"/>
                        </a:rPr>
                        <a:t>improve the</a:t>
                      </a:r>
                    </a:p>
                    <a:p>
                      <a:r>
                        <a:rPr lang="en-US" sz="1200" dirty="0">
                          <a:latin typeface="Times New Roman" panose="02020603050405020304" pitchFamily="18" charset="0"/>
                          <a:cs typeface="Times New Roman" panose="02020603050405020304" pitchFamily="18" charset="0"/>
                        </a:rPr>
                        <a:t>performance of</a:t>
                      </a:r>
                    </a:p>
                    <a:p>
                      <a:r>
                        <a:rPr lang="en-US" sz="1200" dirty="0">
                          <a:latin typeface="Times New Roman" panose="02020603050405020304" pitchFamily="18" charset="0"/>
                          <a:cs typeface="Times New Roman" panose="02020603050405020304" pitchFamily="18" charset="0"/>
                        </a:rPr>
                        <a:t>the deep</a:t>
                      </a:r>
                    </a:p>
                    <a:p>
                      <a:r>
                        <a:rPr lang="en-US" sz="1200" dirty="0">
                          <a:latin typeface="Times New Roman" panose="02020603050405020304" pitchFamily="18" charset="0"/>
                          <a:cs typeface="Times New Roman" panose="02020603050405020304" pitchFamily="18" charset="0"/>
                        </a:rPr>
                        <a:t>learning model</a:t>
                      </a:r>
                    </a:p>
                    <a:p>
                      <a:r>
                        <a:rPr lang="en-US" sz="1200" dirty="0">
                          <a:latin typeface="Times New Roman" panose="02020603050405020304" pitchFamily="18" charset="0"/>
                          <a:cs typeface="Times New Roman" panose="02020603050405020304" pitchFamily="18" charset="0"/>
                        </a:rPr>
                        <a:t>trained by the</a:t>
                      </a:r>
                    </a:p>
                    <a:p>
                      <a:r>
                        <a:rPr lang="en-US" sz="1200" dirty="0">
                          <a:latin typeface="Times New Roman" panose="02020603050405020304" pitchFamily="18" charset="0"/>
                          <a:cs typeface="Times New Roman" panose="02020603050405020304" pitchFamily="18" charset="0"/>
                        </a:rPr>
                        <a:t>driver face</a:t>
                      </a:r>
                    </a:p>
                    <a:p>
                      <a:r>
                        <a:rPr lang="en-US" sz="1200" dirty="0">
                          <a:latin typeface="Times New Roman" panose="02020603050405020304" pitchFamily="18" charset="0"/>
                          <a:cs typeface="Times New Roman" panose="02020603050405020304" pitchFamily="18" charset="0"/>
                        </a:rPr>
                        <a:t>images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61586717"/>
                  </a:ext>
                </a:extLst>
              </a:tr>
            </a:tbl>
          </a:graphicData>
        </a:graphic>
      </p:graphicFrame>
    </p:spTree>
    <p:extLst>
      <p:ext uri="{BB962C8B-B14F-4D97-AF65-F5344CB8AC3E}">
        <p14:creationId xmlns:p14="http://schemas.microsoft.com/office/powerpoint/2010/main" val="2749072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5AA26-ED85-7B89-79D2-66C65F5F9AE3}"/>
              </a:ext>
            </a:extLst>
          </p:cNvPr>
          <p:cNvSpPr>
            <a:spLocks noGrp="1"/>
          </p:cNvSpPr>
          <p:nvPr>
            <p:ph type="title"/>
          </p:nvPr>
        </p:nvSpPr>
        <p:spPr>
          <a:xfrm>
            <a:off x="905434" y="365127"/>
            <a:ext cx="7609915" cy="656850"/>
          </a:xfrm>
        </p:spPr>
        <p:txBody>
          <a:bodyPr/>
          <a:lstStyle/>
          <a:p>
            <a:pPr algn="ctr"/>
            <a:r>
              <a:rPr lang="en-US" sz="4000" b="1" dirty="0">
                <a:solidFill>
                  <a:srgbClr val="7030A0"/>
                </a:solidFill>
                <a:latin typeface="Times New Roman" panose="02020603050405020304" pitchFamily="18" charset="0"/>
                <a:cs typeface="Times New Roman" panose="02020603050405020304" pitchFamily="18" charset="0"/>
              </a:rPr>
              <a:t>Literature Survey</a:t>
            </a:r>
            <a:endParaRPr lang="en-IN" dirty="0"/>
          </a:p>
        </p:txBody>
      </p:sp>
      <p:sp>
        <p:nvSpPr>
          <p:cNvPr id="3" name="Date Placeholder 2">
            <a:extLst>
              <a:ext uri="{FF2B5EF4-FFF2-40B4-BE49-F238E27FC236}">
                <a16:creationId xmlns:a16="http://schemas.microsoft.com/office/drawing/2014/main" id="{D3F2C54C-48AE-5C07-E118-2FFFF4038A5B}"/>
              </a:ext>
            </a:extLst>
          </p:cNvPr>
          <p:cNvSpPr>
            <a:spLocks noGrp="1"/>
          </p:cNvSpPr>
          <p:nvPr>
            <p:ph type="dt" sz="half" idx="10"/>
          </p:nvPr>
        </p:nvSpPr>
        <p:spPr/>
        <p:txBody>
          <a:bodyPr/>
          <a:lstStyle/>
          <a:p>
            <a:fld id="{BC754546-14BA-4044-BB86-079C670A4630}" type="datetime1">
              <a:rPr lang="en-IN" smtClean="0"/>
              <a:t>07-04-2023</a:t>
            </a:fld>
            <a:endParaRPr lang="en-IN"/>
          </a:p>
        </p:txBody>
      </p:sp>
      <p:sp>
        <p:nvSpPr>
          <p:cNvPr id="4" name="Slide Number Placeholder 3">
            <a:extLst>
              <a:ext uri="{FF2B5EF4-FFF2-40B4-BE49-F238E27FC236}">
                <a16:creationId xmlns:a16="http://schemas.microsoft.com/office/drawing/2014/main" id="{E1F176E4-C3AA-788B-1142-6A6E60CA2C12}"/>
              </a:ext>
            </a:extLst>
          </p:cNvPr>
          <p:cNvSpPr>
            <a:spLocks noGrp="1"/>
          </p:cNvSpPr>
          <p:nvPr>
            <p:ph type="sldNum" sz="quarter" idx="12"/>
          </p:nvPr>
        </p:nvSpPr>
        <p:spPr/>
        <p:txBody>
          <a:bodyPr/>
          <a:lstStyle/>
          <a:p>
            <a:fld id="{9D3FF152-60F5-4862-82F9-1190556AA56F}" type="slidenum">
              <a:rPr lang="en-IN" smtClean="0"/>
              <a:t>8</a:t>
            </a:fld>
            <a:endParaRPr lang="en-IN"/>
          </a:p>
        </p:txBody>
      </p:sp>
      <p:graphicFrame>
        <p:nvGraphicFramePr>
          <p:cNvPr id="5" name="Table 5">
            <a:extLst>
              <a:ext uri="{FF2B5EF4-FFF2-40B4-BE49-F238E27FC236}">
                <a16:creationId xmlns:a16="http://schemas.microsoft.com/office/drawing/2014/main" id="{79108956-AFA2-64F1-7436-6292BB140757}"/>
              </a:ext>
            </a:extLst>
          </p:cNvPr>
          <p:cNvGraphicFramePr>
            <a:graphicFrameLocks noGrp="1"/>
          </p:cNvGraphicFramePr>
          <p:nvPr>
            <p:extLst>
              <p:ext uri="{D42A27DB-BD31-4B8C-83A1-F6EECF244321}">
                <p14:modId xmlns:p14="http://schemas.microsoft.com/office/powerpoint/2010/main" val="3573914873"/>
              </p:ext>
            </p:extLst>
          </p:nvPr>
        </p:nvGraphicFramePr>
        <p:xfrm>
          <a:off x="304799" y="1021977"/>
          <a:ext cx="8650944" cy="5385174"/>
        </p:xfrm>
        <a:graphic>
          <a:graphicData uri="http://schemas.openxmlformats.org/drawingml/2006/table">
            <a:tbl>
              <a:tblPr firstRow="1" bandRow="1">
                <a:tableStyleId>{5C22544A-7EE6-4342-B048-85BDC9FD1C3A}</a:tableStyleId>
              </a:tblPr>
              <a:tblGrid>
                <a:gridCol w="1441824">
                  <a:extLst>
                    <a:ext uri="{9D8B030D-6E8A-4147-A177-3AD203B41FA5}">
                      <a16:colId xmlns:a16="http://schemas.microsoft.com/office/drawing/2014/main" val="1159548719"/>
                    </a:ext>
                  </a:extLst>
                </a:gridCol>
                <a:gridCol w="1441824">
                  <a:extLst>
                    <a:ext uri="{9D8B030D-6E8A-4147-A177-3AD203B41FA5}">
                      <a16:colId xmlns:a16="http://schemas.microsoft.com/office/drawing/2014/main" val="2337692128"/>
                    </a:ext>
                  </a:extLst>
                </a:gridCol>
                <a:gridCol w="1347694">
                  <a:extLst>
                    <a:ext uri="{9D8B030D-6E8A-4147-A177-3AD203B41FA5}">
                      <a16:colId xmlns:a16="http://schemas.microsoft.com/office/drawing/2014/main" val="274653384"/>
                    </a:ext>
                  </a:extLst>
                </a:gridCol>
                <a:gridCol w="1535954">
                  <a:extLst>
                    <a:ext uri="{9D8B030D-6E8A-4147-A177-3AD203B41FA5}">
                      <a16:colId xmlns:a16="http://schemas.microsoft.com/office/drawing/2014/main" val="638148215"/>
                    </a:ext>
                  </a:extLst>
                </a:gridCol>
                <a:gridCol w="1441824">
                  <a:extLst>
                    <a:ext uri="{9D8B030D-6E8A-4147-A177-3AD203B41FA5}">
                      <a16:colId xmlns:a16="http://schemas.microsoft.com/office/drawing/2014/main" val="1066455203"/>
                    </a:ext>
                  </a:extLst>
                </a:gridCol>
                <a:gridCol w="1441824">
                  <a:extLst>
                    <a:ext uri="{9D8B030D-6E8A-4147-A177-3AD203B41FA5}">
                      <a16:colId xmlns:a16="http://schemas.microsoft.com/office/drawing/2014/main" val="1224069083"/>
                    </a:ext>
                  </a:extLst>
                </a:gridCol>
              </a:tblGrid>
              <a:tr h="491423">
                <a:tc>
                  <a:txBody>
                    <a:bodyPr/>
                    <a:lstStyle/>
                    <a:p>
                      <a:r>
                        <a:rPr lang="en-US" sz="1200" dirty="0">
                          <a:latin typeface="Times New Roman" panose="02020603050405020304" pitchFamily="18" charset="0"/>
                          <a:cs typeface="Times New Roman" panose="02020603050405020304" pitchFamily="18" charset="0"/>
                        </a:rPr>
                        <a:t>YEAR</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PAPER</a:t>
                      </a:r>
                      <a:r>
                        <a:rPr lang="en-US" sz="1200" baseline="0" dirty="0">
                          <a:latin typeface="Times New Roman" panose="02020603050405020304" pitchFamily="18" charset="0"/>
                          <a:cs typeface="Times New Roman" panose="02020603050405020304" pitchFamily="18" charset="0"/>
                        </a:rPr>
                        <a:t> TITLE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METHODOLOGY</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MERITS/</a:t>
                      </a:r>
                      <a:endParaRPr lang="en-IN"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DEMERITS</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FUTURE</a:t>
                      </a:r>
                      <a:r>
                        <a:rPr lang="en-IN" sz="1200" baseline="0" dirty="0">
                          <a:latin typeface="Times New Roman" panose="02020603050405020304" pitchFamily="18" charset="0"/>
                          <a:cs typeface="Times New Roman" panose="02020603050405020304" pitchFamily="18" charset="0"/>
                        </a:rPr>
                        <a:t> SCOPE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79834341"/>
                  </a:ext>
                </a:extLst>
              </a:tr>
              <a:tr h="4893751">
                <a:tc>
                  <a:txBody>
                    <a:bodyPr/>
                    <a:lstStyle/>
                    <a:p>
                      <a:r>
                        <a:rPr lang="en-IN" sz="1200" dirty="0">
                          <a:latin typeface="Times New Roman" panose="02020603050405020304" pitchFamily="18" charset="0"/>
                          <a:cs typeface="Times New Roman" panose="02020603050405020304" pitchFamily="18" charset="0"/>
                        </a:rPr>
                        <a:t>2018</a:t>
                      </a:r>
                    </a:p>
                  </a:txBody>
                  <a:tcPr/>
                </a:tc>
                <a:tc>
                  <a:txBody>
                    <a:bodyPr/>
                    <a:lstStyle/>
                    <a:p>
                      <a:r>
                        <a:rPr lang="en-IN" sz="1200" dirty="0" err="1">
                          <a:latin typeface="Times New Roman" panose="02020603050405020304" pitchFamily="18" charset="0"/>
                          <a:cs typeface="Times New Roman" panose="02020603050405020304" pitchFamily="18" charset="0"/>
                        </a:rPr>
                        <a:t>Jinlei</a:t>
                      </a:r>
                      <a:r>
                        <a:rPr lang="en-IN" sz="1200" dirty="0">
                          <a:latin typeface="Times New Roman" panose="02020603050405020304" pitchFamily="18" charset="0"/>
                          <a:cs typeface="Times New Roman" panose="02020603050405020304" pitchFamily="18" charset="0"/>
                        </a:rPr>
                        <a:t> Zhang,</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Feng Chen,</a:t>
                      </a:r>
                    </a:p>
                    <a:p>
                      <a:endParaRPr lang="en-IN" sz="1200" dirty="0">
                        <a:latin typeface="Times New Roman" panose="02020603050405020304" pitchFamily="18" charset="0"/>
                        <a:cs typeface="Times New Roman" panose="02020603050405020304" pitchFamily="18" charset="0"/>
                      </a:endParaRPr>
                    </a:p>
                    <a:p>
                      <a:r>
                        <a:rPr lang="en-IN" sz="1200" dirty="0" err="1">
                          <a:latin typeface="Times New Roman" panose="02020603050405020304" pitchFamily="18" charset="0"/>
                          <a:cs typeface="Times New Roman" panose="02020603050405020304" pitchFamily="18" charset="0"/>
                        </a:rPr>
                        <a:t>Zijia</a:t>
                      </a:r>
                      <a:r>
                        <a:rPr lang="en-IN" sz="1200" dirty="0">
                          <a:latin typeface="Times New Roman" panose="02020603050405020304" pitchFamily="18" charset="0"/>
                          <a:cs typeface="Times New Roman" panose="02020603050405020304" pitchFamily="18" charset="0"/>
                        </a:rPr>
                        <a:t> Wang,</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Rui Wang and</a:t>
                      </a:r>
                    </a:p>
                    <a:p>
                      <a:r>
                        <a:rPr lang="en-IN" sz="1200" dirty="0" err="1">
                          <a:latin typeface="Times New Roman" panose="02020603050405020304" pitchFamily="18" charset="0"/>
                          <a:cs typeface="Times New Roman" panose="02020603050405020304" pitchFamily="18" charset="0"/>
                        </a:rPr>
                        <a:t>Shunwei</a:t>
                      </a:r>
                      <a:r>
                        <a:rPr lang="en-IN" sz="1200" dirty="0">
                          <a:latin typeface="Times New Roman" panose="02020603050405020304" pitchFamily="18" charset="0"/>
                          <a:cs typeface="Times New Roman" panose="02020603050405020304" pitchFamily="18" charset="0"/>
                        </a:rPr>
                        <a:t> Shi</a:t>
                      </a:r>
                    </a:p>
                  </a:txBody>
                  <a:tcPr/>
                </a:tc>
                <a:tc>
                  <a:txBody>
                    <a:bodyPr/>
                    <a:lstStyle/>
                    <a:p>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Spatiotemporal</a:t>
                      </a:r>
                    </a:p>
                    <a:p>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Patterns of</a:t>
                      </a:r>
                    </a:p>
                    <a:p>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Carbon</a:t>
                      </a:r>
                    </a:p>
                    <a:p>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Emissions and</a:t>
                      </a:r>
                    </a:p>
                    <a:p>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Taxi Travel</a:t>
                      </a:r>
                    </a:p>
                    <a:p>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Using GPS</a:t>
                      </a:r>
                    </a:p>
                    <a:p>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Data in Beijing</a:t>
                      </a:r>
                    </a:p>
                    <a:p>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Issue : 27 February</a:t>
                      </a:r>
                    </a:p>
                    <a:p>
                      <a:r>
                        <a:rPr lang="en-IN" sz="1200" dirty="0">
                          <a:latin typeface="Times New Roman" panose="02020603050405020304" pitchFamily="18" charset="0"/>
                          <a:cs typeface="Times New Roman" panose="02020603050405020304" pitchFamily="18" charset="0"/>
                        </a:rPr>
                        <a:t>2018</a:t>
                      </a:r>
                    </a:p>
                  </a:txBody>
                  <a:tcPr/>
                </a:tc>
                <a:tc>
                  <a:txBody>
                    <a:bodyPr/>
                    <a:lstStyle/>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First, processed the</a:t>
                      </a:r>
                    </a:p>
                    <a:p>
                      <a:r>
                        <a:rPr lang="en-IN" sz="1200" dirty="0">
                          <a:latin typeface="Times New Roman" panose="02020603050405020304" pitchFamily="18" charset="0"/>
                          <a:cs typeface="Times New Roman" panose="02020603050405020304" pitchFamily="18" charset="0"/>
                        </a:rPr>
                        <a:t>taxi GPS data</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Second, using the</a:t>
                      </a:r>
                    </a:p>
                    <a:p>
                      <a:r>
                        <a:rPr lang="en-IN" sz="1200" dirty="0">
                          <a:latin typeface="Times New Roman" panose="02020603050405020304" pitchFamily="18" charset="0"/>
                          <a:cs typeface="Times New Roman" panose="02020603050405020304" pitchFamily="18" charset="0"/>
                        </a:rPr>
                        <a:t>carbon emission</a:t>
                      </a:r>
                    </a:p>
                    <a:p>
                      <a:r>
                        <a:rPr lang="en-IN" sz="1200" dirty="0">
                          <a:latin typeface="Times New Roman" panose="02020603050405020304" pitchFamily="18" charset="0"/>
                          <a:cs typeface="Times New Roman" panose="02020603050405020304" pitchFamily="18" charset="0"/>
                        </a:rPr>
                        <a:t>calculation model</a:t>
                      </a:r>
                    </a:p>
                    <a:p>
                      <a:r>
                        <a:rPr lang="en-IN" sz="1200" dirty="0">
                          <a:latin typeface="Times New Roman" panose="02020603050405020304" pitchFamily="18" charset="0"/>
                          <a:cs typeface="Times New Roman" panose="02020603050405020304" pitchFamily="18" charset="0"/>
                        </a:rPr>
                        <a:t>based on a taxi fuel</a:t>
                      </a:r>
                    </a:p>
                    <a:p>
                      <a:r>
                        <a:rPr lang="en-IN" sz="1200" dirty="0">
                          <a:latin typeface="Times New Roman" panose="02020603050405020304" pitchFamily="18" charset="0"/>
                          <a:cs typeface="Times New Roman" panose="02020603050405020304" pitchFamily="18" charset="0"/>
                        </a:rPr>
                        <a:t>consumption</a:t>
                      </a:r>
                    </a:p>
                    <a:p>
                      <a:r>
                        <a:rPr lang="en-IN" sz="1200" dirty="0">
                          <a:latin typeface="Times New Roman" panose="02020603050405020304" pitchFamily="18" charset="0"/>
                          <a:cs typeface="Times New Roman" panose="02020603050405020304" pitchFamily="18" charset="0"/>
                        </a:rPr>
                        <a:t>algorithm. Finally, a</a:t>
                      </a:r>
                    </a:p>
                    <a:p>
                      <a:r>
                        <a:rPr lang="en-IN" sz="1200" dirty="0">
                          <a:latin typeface="Times New Roman" panose="02020603050405020304" pitchFamily="18" charset="0"/>
                          <a:cs typeface="Times New Roman" panose="02020603050405020304" pitchFamily="18" charset="0"/>
                        </a:rPr>
                        <a:t>visualization method</a:t>
                      </a:r>
                    </a:p>
                    <a:p>
                      <a:r>
                        <a:rPr lang="en-IN" sz="1200" dirty="0">
                          <a:latin typeface="Times New Roman" panose="02020603050405020304" pitchFamily="18" charset="0"/>
                          <a:cs typeface="Times New Roman" panose="02020603050405020304" pitchFamily="18" charset="0"/>
                        </a:rPr>
                        <a:t>called kernel density</a:t>
                      </a:r>
                    </a:p>
                    <a:p>
                      <a:r>
                        <a:rPr lang="en-IN" sz="1200" dirty="0">
                          <a:latin typeface="Times New Roman" panose="02020603050405020304" pitchFamily="18" charset="0"/>
                          <a:cs typeface="Times New Roman" panose="02020603050405020304" pitchFamily="18" charset="0"/>
                        </a:rPr>
                        <a:t>analysis is applied.</a:t>
                      </a:r>
                    </a:p>
                  </a:txBody>
                  <a:tcPr/>
                </a:tc>
                <a:tc>
                  <a:txBody>
                    <a:bodyPr/>
                    <a:lstStyle/>
                    <a:p>
                      <a:r>
                        <a:rPr lang="en-US" sz="1200" dirty="0">
                          <a:latin typeface="Times New Roman" panose="02020603050405020304" pitchFamily="18" charset="0"/>
                          <a:cs typeface="Times New Roman" panose="02020603050405020304" pitchFamily="18" charset="0"/>
                        </a:rPr>
                        <a:t>This study uses taxi</a:t>
                      </a:r>
                    </a:p>
                    <a:p>
                      <a:r>
                        <a:rPr lang="en-US" sz="1200" dirty="0">
                          <a:latin typeface="Times New Roman" panose="02020603050405020304" pitchFamily="18" charset="0"/>
                          <a:cs typeface="Times New Roman" panose="02020603050405020304" pitchFamily="18" charset="0"/>
                        </a:rPr>
                        <a:t>GPS data to</a:t>
                      </a:r>
                    </a:p>
                    <a:p>
                      <a:r>
                        <a:rPr lang="en-US" sz="1200" dirty="0">
                          <a:latin typeface="Times New Roman" panose="02020603050405020304" pitchFamily="18" charset="0"/>
                          <a:cs typeface="Times New Roman" panose="02020603050405020304" pitchFamily="18" charset="0"/>
                        </a:rPr>
                        <a:t>reconstruct taxi</a:t>
                      </a:r>
                    </a:p>
                    <a:p>
                      <a:r>
                        <a:rPr lang="en-US" sz="1200" dirty="0">
                          <a:latin typeface="Times New Roman" panose="02020603050405020304" pitchFamily="18" charset="0"/>
                          <a:cs typeface="Times New Roman" panose="02020603050405020304" pitchFamily="18" charset="0"/>
                        </a:rPr>
                        <a:t>trajectories in Beijing.</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this study is most</a:t>
                      </a:r>
                    </a:p>
                    <a:p>
                      <a:r>
                        <a:rPr lang="en-US" sz="1200" dirty="0">
                          <a:latin typeface="Times New Roman" panose="02020603050405020304" pitchFamily="18" charset="0"/>
                          <a:cs typeface="Times New Roman" panose="02020603050405020304" pitchFamily="18" charset="0"/>
                        </a:rPr>
                        <a:t>applicable to urban</a:t>
                      </a:r>
                    </a:p>
                    <a:p>
                      <a:r>
                        <a:rPr lang="en-US" sz="1200" dirty="0">
                          <a:latin typeface="Times New Roman" panose="02020603050405020304" pitchFamily="18" charset="0"/>
                          <a:cs typeface="Times New Roman" panose="02020603050405020304" pitchFamily="18" charset="0"/>
                        </a:rPr>
                        <a:t>planning,</a:t>
                      </a:r>
                    </a:p>
                    <a:p>
                      <a:r>
                        <a:rPr lang="en-US" sz="1200" dirty="0">
                          <a:latin typeface="Times New Roman" panose="02020603050405020304" pitchFamily="18" charset="0"/>
                          <a:cs typeface="Times New Roman" panose="02020603050405020304" pitchFamily="18" charset="0"/>
                        </a:rPr>
                        <a:t>infrastructure design,</a:t>
                      </a:r>
                    </a:p>
                    <a:p>
                      <a:r>
                        <a:rPr lang="en-US" sz="1200" dirty="0">
                          <a:latin typeface="Times New Roman" panose="02020603050405020304" pitchFamily="18" charset="0"/>
                          <a:cs typeface="Times New Roman" panose="02020603050405020304" pitchFamily="18" charset="0"/>
                        </a:rPr>
                        <a:t>and the transformation</a:t>
                      </a:r>
                    </a:p>
                    <a:p>
                      <a:r>
                        <a:rPr lang="en-US" sz="1200" dirty="0">
                          <a:latin typeface="Times New Roman" panose="02020603050405020304" pitchFamily="18" charset="0"/>
                          <a:cs typeface="Times New Roman" panose="02020603050405020304" pitchFamily="18" charset="0"/>
                        </a:rPr>
                        <a:t>of traffic modes, such</a:t>
                      </a:r>
                    </a:p>
                    <a:p>
                      <a:r>
                        <a:rPr lang="en-US" sz="1200" dirty="0">
                          <a:latin typeface="Times New Roman" panose="02020603050405020304" pitchFamily="18" charset="0"/>
                          <a:cs typeface="Times New Roman" panose="02020603050405020304" pitchFamily="18" charset="0"/>
                        </a:rPr>
                        <a:t>as the adoption of</a:t>
                      </a:r>
                    </a:p>
                    <a:p>
                      <a:r>
                        <a:rPr lang="en-US" sz="1200" dirty="0">
                          <a:latin typeface="Times New Roman" panose="02020603050405020304" pitchFamily="18" charset="0"/>
                          <a:cs typeface="Times New Roman" panose="02020603050405020304" pitchFamily="18" charset="0"/>
                        </a:rPr>
                        <a:t>public transport or</a:t>
                      </a:r>
                    </a:p>
                    <a:p>
                      <a:r>
                        <a:rPr lang="en-US" sz="1200" dirty="0">
                          <a:latin typeface="Times New Roman" panose="02020603050405020304" pitchFamily="18" charset="0"/>
                          <a:cs typeface="Times New Roman" panose="02020603050405020304" pitchFamily="18" charset="0"/>
                        </a:rPr>
                        <a:t>electric vehicles to</a:t>
                      </a:r>
                    </a:p>
                    <a:p>
                      <a:r>
                        <a:rPr lang="en-US" sz="1200" dirty="0">
                          <a:latin typeface="Times New Roman" panose="02020603050405020304" pitchFamily="18" charset="0"/>
                          <a:cs typeface="Times New Roman" panose="02020603050405020304" pitchFamily="18" charset="0"/>
                        </a:rPr>
                        <a:t>advocate low-carbon trips.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It is difficult to</a:t>
                      </a:r>
                    </a:p>
                    <a:p>
                      <a:r>
                        <a:rPr lang="en-US" sz="1200" dirty="0">
                          <a:latin typeface="Times New Roman" panose="02020603050405020304" pitchFamily="18" charset="0"/>
                          <a:cs typeface="Times New Roman" panose="02020603050405020304" pitchFamily="18" charset="0"/>
                        </a:rPr>
                        <a:t>identify the start</a:t>
                      </a:r>
                    </a:p>
                    <a:p>
                      <a:r>
                        <a:rPr lang="en-US" sz="1200" dirty="0">
                          <a:latin typeface="Times New Roman" panose="02020603050405020304" pitchFamily="18" charset="0"/>
                          <a:cs typeface="Times New Roman" panose="02020603050405020304" pitchFamily="18" charset="0"/>
                        </a:rPr>
                        <a:t>and end time of</a:t>
                      </a:r>
                    </a:p>
                    <a:p>
                      <a:r>
                        <a:rPr lang="en-US" sz="1200" dirty="0">
                          <a:latin typeface="Times New Roman" panose="02020603050405020304" pitchFamily="18" charset="0"/>
                          <a:cs typeface="Times New Roman" panose="02020603050405020304" pitchFamily="18" charset="0"/>
                        </a:rPr>
                        <a:t>idling using taxi</a:t>
                      </a:r>
                    </a:p>
                    <a:p>
                      <a:r>
                        <a:rPr lang="en-US" sz="1200" dirty="0">
                          <a:latin typeface="Times New Roman" panose="02020603050405020304" pitchFamily="18" charset="0"/>
                          <a:cs typeface="Times New Roman" panose="02020603050405020304" pitchFamily="18" charset="0"/>
                        </a:rPr>
                        <a:t>trajectory data.</a:t>
                      </a:r>
                    </a:p>
                    <a:p>
                      <a:r>
                        <a:rPr lang="en-US" sz="1200" dirty="0">
                          <a:latin typeface="Times New Roman" panose="02020603050405020304" pitchFamily="18" charset="0"/>
                          <a:cs typeface="Times New Roman" panose="02020603050405020304" pitchFamily="18" charset="0"/>
                        </a:rPr>
                        <a:t>In addition,</a:t>
                      </a:r>
                    </a:p>
                    <a:p>
                      <a:r>
                        <a:rPr lang="en-US" sz="1200" dirty="0">
                          <a:latin typeface="Times New Roman" panose="02020603050405020304" pitchFamily="18" charset="0"/>
                          <a:cs typeface="Times New Roman" panose="02020603050405020304" pitchFamily="18" charset="0"/>
                        </a:rPr>
                        <a:t>acceleration and</a:t>
                      </a:r>
                    </a:p>
                    <a:p>
                      <a:r>
                        <a:rPr lang="en-US" sz="1200" dirty="0">
                          <a:latin typeface="Times New Roman" panose="02020603050405020304" pitchFamily="18" charset="0"/>
                          <a:cs typeface="Times New Roman" panose="02020603050405020304" pitchFamily="18" charset="0"/>
                        </a:rPr>
                        <a:t>deceleration are</a:t>
                      </a:r>
                    </a:p>
                    <a:p>
                      <a:r>
                        <a:rPr lang="en-US" sz="1200" dirty="0">
                          <a:latin typeface="Times New Roman" panose="02020603050405020304" pitchFamily="18" charset="0"/>
                          <a:cs typeface="Times New Roman" panose="02020603050405020304" pitchFamily="18" charset="0"/>
                        </a:rPr>
                        <a:t>not taken into</a:t>
                      </a:r>
                    </a:p>
                    <a:p>
                      <a:r>
                        <a:rPr lang="en-US" sz="1200" dirty="0">
                          <a:latin typeface="Times New Roman" panose="02020603050405020304" pitchFamily="18" charset="0"/>
                          <a:cs typeface="Times New Roman" panose="02020603050405020304" pitchFamily="18" charset="0"/>
                        </a:rPr>
                        <a:t>consideration.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4763192"/>
                  </a:ext>
                </a:extLst>
              </a:tr>
            </a:tbl>
          </a:graphicData>
        </a:graphic>
      </p:graphicFrame>
    </p:spTree>
    <p:extLst>
      <p:ext uri="{BB962C8B-B14F-4D97-AF65-F5344CB8AC3E}">
        <p14:creationId xmlns:p14="http://schemas.microsoft.com/office/powerpoint/2010/main" val="456460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4FABC-FD3E-5D76-2F9D-5E75535BCE96}"/>
              </a:ext>
            </a:extLst>
          </p:cNvPr>
          <p:cNvSpPr>
            <a:spLocks noGrp="1"/>
          </p:cNvSpPr>
          <p:nvPr>
            <p:ph type="title"/>
          </p:nvPr>
        </p:nvSpPr>
        <p:spPr>
          <a:xfrm>
            <a:off x="869576" y="365126"/>
            <a:ext cx="7645774" cy="683745"/>
          </a:xfrm>
        </p:spPr>
        <p:txBody>
          <a:bodyPr/>
          <a:lstStyle/>
          <a:p>
            <a:pPr algn="ctr"/>
            <a:r>
              <a:rPr lang="en-US" sz="4000" b="1" dirty="0">
                <a:solidFill>
                  <a:srgbClr val="7030A0"/>
                </a:solidFill>
                <a:latin typeface="Times New Roman" panose="02020603050405020304" pitchFamily="18" charset="0"/>
                <a:cs typeface="Times New Roman" panose="02020603050405020304" pitchFamily="18" charset="0"/>
              </a:rPr>
              <a:t>Literature Survey</a:t>
            </a:r>
            <a:endParaRPr lang="en-IN" dirty="0"/>
          </a:p>
        </p:txBody>
      </p:sp>
      <p:sp>
        <p:nvSpPr>
          <p:cNvPr id="3" name="Date Placeholder 2">
            <a:extLst>
              <a:ext uri="{FF2B5EF4-FFF2-40B4-BE49-F238E27FC236}">
                <a16:creationId xmlns:a16="http://schemas.microsoft.com/office/drawing/2014/main" id="{4BE7226A-5AB0-1887-D2C8-9440580C8951}"/>
              </a:ext>
            </a:extLst>
          </p:cNvPr>
          <p:cNvSpPr>
            <a:spLocks noGrp="1"/>
          </p:cNvSpPr>
          <p:nvPr>
            <p:ph type="dt" sz="half" idx="10"/>
          </p:nvPr>
        </p:nvSpPr>
        <p:spPr/>
        <p:txBody>
          <a:bodyPr/>
          <a:lstStyle/>
          <a:p>
            <a:fld id="{BC754546-14BA-4044-BB86-079C670A4630}" type="datetime1">
              <a:rPr lang="en-IN" smtClean="0"/>
              <a:t>07-04-2023</a:t>
            </a:fld>
            <a:endParaRPr lang="en-IN"/>
          </a:p>
        </p:txBody>
      </p:sp>
      <p:sp>
        <p:nvSpPr>
          <p:cNvPr id="4" name="Slide Number Placeholder 3">
            <a:extLst>
              <a:ext uri="{FF2B5EF4-FFF2-40B4-BE49-F238E27FC236}">
                <a16:creationId xmlns:a16="http://schemas.microsoft.com/office/drawing/2014/main" id="{C5E0333E-5F54-9AE6-3714-2399F77B210C}"/>
              </a:ext>
            </a:extLst>
          </p:cNvPr>
          <p:cNvSpPr>
            <a:spLocks noGrp="1"/>
          </p:cNvSpPr>
          <p:nvPr>
            <p:ph type="sldNum" sz="quarter" idx="12"/>
          </p:nvPr>
        </p:nvSpPr>
        <p:spPr/>
        <p:txBody>
          <a:bodyPr/>
          <a:lstStyle/>
          <a:p>
            <a:fld id="{9D3FF152-60F5-4862-82F9-1190556AA56F}" type="slidenum">
              <a:rPr lang="en-IN" smtClean="0"/>
              <a:t>9</a:t>
            </a:fld>
            <a:endParaRPr lang="en-IN"/>
          </a:p>
        </p:txBody>
      </p:sp>
      <p:graphicFrame>
        <p:nvGraphicFramePr>
          <p:cNvPr id="5" name="Table 5">
            <a:extLst>
              <a:ext uri="{FF2B5EF4-FFF2-40B4-BE49-F238E27FC236}">
                <a16:creationId xmlns:a16="http://schemas.microsoft.com/office/drawing/2014/main" id="{3339AF07-5D8B-ABCF-1CE0-E767D152848D}"/>
              </a:ext>
            </a:extLst>
          </p:cNvPr>
          <p:cNvGraphicFramePr>
            <a:graphicFrameLocks noGrp="1"/>
          </p:cNvGraphicFramePr>
          <p:nvPr>
            <p:extLst>
              <p:ext uri="{D42A27DB-BD31-4B8C-83A1-F6EECF244321}">
                <p14:modId xmlns:p14="http://schemas.microsoft.com/office/powerpoint/2010/main" val="3254921296"/>
              </p:ext>
            </p:extLst>
          </p:nvPr>
        </p:nvGraphicFramePr>
        <p:xfrm>
          <a:off x="242046" y="1048871"/>
          <a:ext cx="8525436" cy="5307480"/>
        </p:xfrm>
        <a:graphic>
          <a:graphicData uri="http://schemas.openxmlformats.org/drawingml/2006/table">
            <a:tbl>
              <a:tblPr firstRow="1" bandRow="1">
                <a:tableStyleId>{5C22544A-7EE6-4342-B048-85BDC9FD1C3A}</a:tableStyleId>
              </a:tblPr>
              <a:tblGrid>
                <a:gridCol w="1420906">
                  <a:extLst>
                    <a:ext uri="{9D8B030D-6E8A-4147-A177-3AD203B41FA5}">
                      <a16:colId xmlns:a16="http://schemas.microsoft.com/office/drawing/2014/main" val="1248231935"/>
                    </a:ext>
                  </a:extLst>
                </a:gridCol>
                <a:gridCol w="1420906">
                  <a:extLst>
                    <a:ext uri="{9D8B030D-6E8A-4147-A177-3AD203B41FA5}">
                      <a16:colId xmlns:a16="http://schemas.microsoft.com/office/drawing/2014/main" val="2284836493"/>
                    </a:ext>
                  </a:extLst>
                </a:gridCol>
                <a:gridCol w="1353671">
                  <a:extLst>
                    <a:ext uri="{9D8B030D-6E8A-4147-A177-3AD203B41FA5}">
                      <a16:colId xmlns:a16="http://schemas.microsoft.com/office/drawing/2014/main" val="1515985234"/>
                    </a:ext>
                  </a:extLst>
                </a:gridCol>
                <a:gridCol w="1488141">
                  <a:extLst>
                    <a:ext uri="{9D8B030D-6E8A-4147-A177-3AD203B41FA5}">
                      <a16:colId xmlns:a16="http://schemas.microsoft.com/office/drawing/2014/main" val="3286861836"/>
                    </a:ext>
                  </a:extLst>
                </a:gridCol>
                <a:gridCol w="1420906">
                  <a:extLst>
                    <a:ext uri="{9D8B030D-6E8A-4147-A177-3AD203B41FA5}">
                      <a16:colId xmlns:a16="http://schemas.microsoft.com/office/drawing/2014/main" val="1516746295"/>
                    </a:ext>
                  </a:extLst>
                </a:gridCol>
                <a:gridCol w="1420906">
                  <a:extLst>
                    <a:ext uri="{9D8B030D-6E8A-4147-A177-3AD203B41FA5}">
                      <a16:colId xmlns:a16="http://schemas.microsoft.com/office/drawing/2014/main" val="3511930713"/>
                    </a:ext>
                  </a:extLst>
                </a:gridCol>
              </a:tblGrid>
              <a:tr h="601009">
                <a:tc>
                  <a:txBody>
                    <a:bodyPr/>
                    <a:lstStyle/>
                    <a:p>
                      <a:r>
                        <a:rPr lang="en-US" sz="1200" dirty="0">
                          <a:latin typeface="Times New Roman" panose="02020603050405020304" pitchFamily="18" charset="0"/>
                          <a:cs typeface="Times New Roman" panose="02020603050405020304" pitchFamily="18" charset="0"/>
                        </a:rPr>
                        <a:t>YEAR</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PAPER</a:t>
                      </a:r>
                      <a:r>
                        <a:rPr lang="en-US" sz="1200" baseline="0" dirty="0">
                          <a:latin typeface="Times New Roman" panose="02020603050405020304" pitchFamily="18" charset="0"/>
                          <a:cs typeface="Times New Roman" panose="02020603050405020304" pitchFamily="18" charset="0"/>
                        </a:rPr>
                        <a:t> TITLE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METHODOLOGY</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MERITS/</a:t>
                      </a:r>
                      <a:endParaRPr lang="en-IN"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DEMERITS</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FUTURE</a:t>
                      </a:r>
                      <a:r>
                        <a:rPr lang="en-IN" sz="1200" baseline="0" dirty="0">
                          <a:latin typeface="Times New Roman" panose="02020603050405020304" pitchFamily="18" charset="0"/>
                          <a:cs typeface="Times New Roman" panose="02020603050405020304" pitchFamily="18" charset="0"/>
                        </a:rPr>
                        <a:t> SCOPE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93875018"/>
                  </a:ext>
                </a:extLst>
              </a:tr>
              <a:tr h="4706471">
                <a:tc>
                  <a:txBody>
                    <a:bodyPr/>
                    <a:lstStyle/>
                    <a:p>
                      <a:r>
                        <a:rPr lang="en-IN" sz="1200" dirty="0">
                          <a:latin typeface="Times New Roman" panose="02020603050405020304" pitchFamily="18" charset="0"/>
                          <a:cs typeface="Times New Roman" panose="02020603050405020304" pitchFamily="18" charset="0"/>
                        </a:rPr>
                        <a:t>2019</a:t>
                      </a:r>
                    </a:p>
                  </a:txBody>
                  <a:tcPr/>
                </a:tc>
                <a:tc>
                  <a:txBody>
                    <a:bodyPr/>
                    <a:lstStyle/>
                    <a:p>
                      <a:r>
                        <a:rPr lang="en-IN" sz="1200" dirty="0" err="1">
                          <a:latin typeface="Times New Roman" panose="02020603050405020304" pitchFamily="18" charset="0"/>
                          <a:cs typeface="Times New Roman" panose="02020603050405020304" pitchFamily="18" charset="0"/>
                        </a:rPr>
                        <a:t>Lakshay</a:t>
                      </a:r>
                      <a:endParaRPr lang="en-IN" sz="1200" dirty="0">
                        <a:latin typeface="Times New Roman" panose="02020603050405020304" pitchFamily="18" charset="0"/>
                        <a:cs typeface="Times New Roman" panose="02020603050405020304" pitchFamily="18" charset="0"/>
                      </a:endParaRPr>
                    </a:p>
                    <a:p>
                      <a:r>
                        <a:rPr lang="en-IN" sz="1200" dirty="0" err="1">
                          <a:latin typeface="Times New Roman" panose="02020603050405020304" pitchFamily="18" charset="0"/>
                          <a:cs typeface="Times New Roman" panose="02020603050405020304" pitchFamily="18" charset="0"/>
                        </a:rPr>
                        <a:t>Amarpuri</a:t>
                      </a:r>
                      <a:r>
                        <a:rPr lang="en-IN" sz="1200" dirty="0">
                          <a:latin typeface="Times New Roman" panose="02020603050405020304" pitchFamily="18" charset="0"/>
                          <a:cs typeface="Times New Roman" panose="02020603050405020304" pitchFamily="18" charset="0"/>
                        </a:rPr>
                        <a:t>;</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Navdeep</a:t>
                      </a:r>
                    </a:p>
                    <a:p>
                      <a:r>
                        <a:rPr lang="en-IN" sz="1200" dirty="0">
                          <a:latin typeface="Times New Roman" panose="02020603050405020304" pitchFamily="18" charset="0"/>
                          <a:cs typeface="Times New Roman" panose="02020603050405020304" pitchFamily="18" charset="0"/>
                        </a:rPr>
                        <a:t>Yadav;</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Girish Kumar;</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Saurabh</a:t>
                      </a:r>
                    </a:p>
                    <a:p>
                      <a:r>
                        <a:rPr lang="en-IN" sz="1200" dirty="0">
                          <a:latin typeface="Times New Roman" panose="02020603050405020304" pitchFamily="18" charset="0"/>
                          <a:cs typeface="Times New Roman" panose="02020603050405020304" pitchFamily="18" charset="0"/>
                        </a:rPr>
                        <a:t>Agrawal</a:t>
                      </a:r>
                    </a:p>
                  </a:txBody>
                  <a:tcPr/>
                </a:tc>
                <a:tc>
                  <a:txBody>
                    <a:bodyPr/>
                    <a:lstStyle/>
                    <a:p>
                      <a:r>
                        <a:rPr lang="en-US" sz="1200" dirty="0">
                          <a:latin typeface="Times New Roman" panose="02020603050405020304" pitchFamily="18" charset="0"/>
                          <a:cs typeface="Times New Roman" panose="02020603050405020304" pitchFamily="18" charset="0"/>
                        </a:rPr>
                        <a:t>Prediction of</a:t>
                      </a:r>
                    </a:p>
                    <a:p>
                      <a:r>
                        <a:rPr lang="en-US" sz="1200" dirty="0">
                          <a:latin typeface="Times New Roman" panose="02020603050405020304" pitchFamily="18" charset="0"/>
                          <a:cs typeface="Times New Roman" panose="02020603050405020304" pitchFamily="18" charset="0"/>
                        </a:rPr>
                        <a:t>CO2 emissions</a:t>
                      </a:r>
                    </a:p>
                    <a:p>
                      <a:r>
                        <a:rPr lang="en-US" sz="1200" dirty="0">
                          <a:latin typeface="Times New Roman" panose="02020603050405020304" pitchFamily="18" charset="0"/>
                          <a:cs typeface="Times New Roman" panose="02020603050405020304" pitchFamily="18" charset="0"/>
                        </a:rPr>
                        <a:t>using deep</a:t>
                      </a:r>
                    </a:p>
                    <a:p>
                      <a:r>
                        <a:rPr lang="en-US" sz="1200" dirty="0">
                          <a:latin typeface="Times New Roman" panose="02020603050405020304" pitchFamily="18" charset="0"/>
                          <a:cs typeface="Times New Roman" panose="02020603050405020304" pitchFamily="18" charset="0"/>
                        </a:rPr>
                        <a:t>learning hybrid</a:t>
                      </a:r>
                    </a:p>
                    <a:p>
                      <a:r>
                        <a:rPr lang="en-US" sz="1200" dirty="0">
                          <a:latin typeface="Times New Roman" panose="02020603050405020304" pitchFamily="18" charset="0"/>
                          <a:cs typeface="Times New Roman" panose="02020603050405020304" pitchFamily="18" charset="0"/>
                        </a:rPr>
                        <a:t>approach</a:t>
                      </a:r>
                      <a:endParaRPr lang="en-IN" sz="1200" dirty="0">
                        <a:latin typeface="Times New Roman" panose="02020603050405020304" pitchFamily="18" charset="0"/>
                        <a:cs typeface="Times New Roman" panose="02020603050405020304" pitchFamily="18" charset="0"/>
                      </a:endParaRPr>
                    </a:p>
                  </a:txBody>
                  <a:tcPr/>
                </a:tc>
                <a:tc>
                  <a:txBody>
                    <a:bodyPr/>
                    <a:lstStyle/>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The prediction</a:t>
                      </a:r>
                    </a:p>
                    <a:p>
                      <a:r>
                        <a:rPr lang="en-US" sz="1200" dirty="0">
                          <a:latin typeface="Times New Roman" panose="02020603050405020304" pitchFamily="18" charset="0"/>
                          <a:cs typeface="Times New Roman" panose="02020603050405020304" pitchFamily="18" charset="0"/>
                        </a:rPr>
                        <a:t>technique used is a</a:t>
                      </a:r>
                    </a:p>
                    <a:p>
                      <a:r>
                        <a:rPr lang="en-US" sz="1200" dirty="0">
                          <a:latin typeface="Times New Roman" panose="02020603050405020304" pitchFamily="18" charset="0"/>
                          <a:cs typeface="Times New Roman" panose="02020603050405020304" pitchFamily="18" charset="0"/>
                        </a:rPr>
                        <a:t>deep learning hybrid</a:t>
                      </a:r>
                    </a:p>
                    <a:p>
                      <a:r>
                        <a:rPr lang="en-US" sz="1200" dirty="0">
                          <a:latin typeface="Times New Roman" panose="02020603050405020304" pitchFamily="18" charset="0"/>
                          <a:cs typeface="Times New Roman" panose="02020603050405020304" pitchFamily="18" charset="0"/>
                        </a:rPr>
                        <a:t>model of Convolution</a:t>
                      </a:r>
                    </a:p>
                    <a:p>
                      <a:r>
                        <a:rPr lang="en-US" sz="1200" dirty="0">
                          <a:latin typeface="Times New Roman" panose="02020603050405020304" pitchFamily="18" charset="0"/>
                          <a:cs typeface="Times New Roman" panose="02020603050405020304" pitchFamily="18" charset="0"/>
                        </a:rPr>
                        <a:t>Neural Network and</a:t>
                      </a:r>
                    </a:p>
                    <a:p>
                      <a:r>
                        <a:rPr lang="en-US" sz="1200" dirty="0">
                          <a:latin typeface="Times New Roman" panose="02020603050405020304" pitchFamily="18" charset="0"/>
                          <a:cs typeface="Times New Roman" panose="02020603050405020304" pitchFamily="18" charset="0"/>
                        </a:rPr>
                        <a:t>Long Short-Term</a:t>
                      </a:r>
                    </a:p>
                    <a:p>
                      <a:r>
                        <a:rPr lang="en-US" sz="1200" dirty="0">
                          <a:latin typeface="Times New Roman" panose="02020603050405020304" pitchFamily="18" charset="0"/>
                          <a:cs typeface="Times New Roman" panose="02020603050405020304" pitchFamily="18" charset="0"/>
                        </a:rPr>
                        <a:t>Memory Network</a:t>
                      </a:r>
                    </a:p>
                    <a:p>
                      <a:r>
                        <a:rPr lang="en-US" sz="1200" dirty="0">
                          <a:latin typeface="Times New Roman" panose="02020603050405020304" pitchFamily="18" charset="0"/>
                          <a:cs typeface="Times New Roman" panose="02020603050405020304" pitchFamily="18" charset="0"/>
                        </a:rPr>
                        <a:t>(CNN-LSTM).</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The local and spatial</a:t>
                      </a:r>
                    </a:p>
                    <a:p>
                      <a:r>
                        <a:rPr lang="en-US" sz="1200" dirty="0">
                          <a:latin typeface="Times New Roman" panose="02020603050405020304" pitchFamily="18" charset="0"/>
                          <a:cs typeface="Times New Roman" panose="02020603050405020304" pitchFamily="18" charset="0"/>
                        </a:rPr>
                        <a:t>features are directly</a:t>
                      </a:r>
                    </a:p>
                    <a:p>
                      <a:r>
                        <a:rPr lang="en-US" sz="1200" dirty="0">
                          <a:latin typeface="Times New Roman" panose="02020603050405020304" pitchFamily="18" charset="0"/>
                          <a:cs typeface="Times New Roman" panose="02020603050405020304" pitchFamily="18" charset="0"/>
                        </a:rPr>
                        <a:t>learned from the</a:t>
                      </a:r>
                    </a:p>
                    <a:p>
                      <a:r>
                        <a:rPr lang="en-US" sz="1200" dirty="0">
                          <a:latin typeface="Times New Roman" panose="02020603050405020304" pitchFamily="18" charset="0"/>
                          <a:cs typeface="Times New Roman" panose="02020603050405020304" pitchFamily="18" charset="0"/>
                        </a:rPr>
                        <a:t>convolution and</a:t>
                      </a:r>
                    </a:p>
                    <a:p>
                      <a:r>
                        <a:rPr lang="en-US" sz="1200" dirty="0">
                          <a:latin typeface="Times New Roman" panose="02020603050405020304" pitchFamily="18" charset="0"/>
                          <a:cs typeface="Times New Roman" panose="02020603050405020304" pitchFamily="18" charset="0"/>
                        </a:rPr>
                        <a:t>max pooling layers</a:t>
                      </a:r>
                    </a:p>
                    <a:p>
                      <a:r>
                        <a:rPr lang="en-US" sz="1200" dirty="0">
                          <a:latin typeface="Times New Roman" panose="02020603050405020304" pitchFamily="18" charset="0"/>
                          <a:cs typeface="Times New Roman" panose="02020603050405020304" pitchFamily="18" charset="0"/>
                        </a:rPr>
                        <a:t>and then the</a:t>
                      </a:r>
                    </a:p>
                    <a:p>
                      <a:r>
                        <a:rPr lang="en-US" sz="1200" dirty="0">
                          <a:latin typeface="Times New Roman" panose="02020603050405020304" pitchFamily="18" charset="0"/>
                          <a:cs typeface="Times New Roman" panose="02020603050405020304" pitchFamily="18" charset="0"/>
                        </a:rPr>
                        <a:t>time-series</a:t>
                      </a:r>
                    </a:p>
                    <a:p>
                      <a:r>
                        <a:rPr lang="en-US" sz="1200" dirty="0">
                          <a:latin typeface="Times New Roman" panose="02020603050405020304" pitchFamily="18" charset="0"/>
                          <a:cs typeface="Times New Roman" panose="02020603050405020304" pitchFamily="18" charset="0"/>
                        </a:rPr>
                        <a:t>information is</a:t>
                      </a:r>
                    </a:p>
                    <a:p>
                      <a:r>
                        <a:rPr lang="en-US" sz="1200" dirty="0">
                          <a:latin typeface="Times New Roman" panose="02020603050405020304" pitchFamily="18" charset="0"/>
                          <a:cs typeface="Times New Roman" panose="02020603050405020304" pitchFamily="18" charset="0"/>
                        </a:rPr>
                        <a:t>extracted with the</a:t>
                      </a:r>
                    </a:p>
                    <a:p>
                      <a:r>
                        <a:rPr lang="en-US" sz="1200" dirty="0">
                          <a:latin typeface="Times New Roman" panose="02020603050405020304" pitchFamily="18" charset="0"/>
                          <a:cs typeface="Times New Roman" panose="02020603050405020304" pitchFamily="18" charset="0"/>
                        </a:rPr>
                        <a:t>help of LSTM</a:t>
                      </a:r>
                    </a:p>
                    <a:p>
                      <a:r>
                        <a:rPr lang="en-US" sz="1200" dirty="0">
                          <a:latin typeface="Times New Roman" panose="02020603050405020304" pitchFamily="18" charset="0"/>
                          <a:cs typeface="Times New Roman" panose="02020603050405020304" pitchFamily="18" charset="0"/>
                        </a:rPr>
                        <a:t>layers. Finally, a</a:t>
                      </a:r>
                    </a:p>
                    <a:p>
                      <a:r>
                        <a:rPr lang="en-US" sz="1200" dirty="0">
                          <a:latin typeface="Times New Roman" panose="02020603050405020304" pitchFamily="18" charset="0"/>
                          <a:cs typeface="Times New Roman" panose="02020603050405020304" pitchFamily="18" charset="0"/>
                        </a:rPr>
                        <a:t>hidden fully</a:t>
                      </a:r>
                    </a:p>
                    <a:p>
                      <a:r>
                        <a:rPr lang="en-US" sz="1200" dirty="0">
                          <a:latin typeface="Times New Roman" panose="02020603050405020304" pitchFamily="18" charset="0"/>
                          <a:cs typeface="Times New Roman" panose="02020603050405020304" pitchFamily="18" charset="0"/>
                        </a:rPr>
                        <a:t>connected layer and</a:t>
                      </a:r>
                    </a:p>
                    <a:p>
                      <a:r>
                        <a:rPr lang="en-US" sz="1200" dirty="0">
                          <a:latin typeface="Times New Roman" panose="02020603050405020304" pitchFamily="18" charset="0"/>
                          <a:cs typeface="Times New Roman" panose="02020603050405020304" pitchFamily="18" charset="0"/>
                        </a:rPr>
                        <a:t>an output layer are</a:t>
                      </a:r>
                    </a:p>
                    <a:p>
                      <a:r>
                        <a:rPr lang="en-US" sz="1200" dirty="0">
                          <a:latin typeface="Times New Roman" panose="02020603050405020304" pitchFamily="18" charset="0"/>
                          <a:cs typeface="Times New Roman" panose="02020603050405020304" pitchFamily="18" charset="0"/>
                        </a:rPr>
                        <a:t>stacked to predict</a:t>
                      </a:r>
                    </a:p>
                    <a:p>
                      <a:r>
                        <a:rPr lang="en-US" sz="1200" dirty="0">
                          <a:latin typeface="Times New Roman" panose="02020603050405020304" pitchFamily="18" charset="0"/>
                          <a:cs typeface="Times New Roman" panose="02020603050405020304" pitchFamily="18" charset="0"/>
                        </a:rPr>
                        <a:t>the emission levels of co2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Future research</a:t>
                      </a:r>
                    </a:p>
                    <a:p>
                      <a:r>
                        <a:rPr lang="en-US" sz="1200" dirty="0">
                          <a:latin typeface="Times New Roman" panose="02020603050405020304" pitchFamily="18" charset="0"/>
                          <a:cs typeface="Times New Roman" panose="02020603050405020304" pitchFamily="18" charset="0"/>
                        </a:rPr>
                        <a:t>in this area can</a:t>
                      </a:r>
                    </a:p>
                    <a:p>
                      <a:r>
                        <a:rPr lang="en-US" sz="1200" dirty="0">
                          <a:latin typeface="Times New Roman" panose="02020603050405020304" pitchFamily="18" charset="0"/>
                          <a:cs typeface="Times New Roman" panose="02020603050405020304" pitchFamily="18" charset="0"/>
                        </a:rPr>
                        <a:t>be directed to</a:t>
                      </a:r>
                    </a:p>
                    <a:p>
                      <a:r>
                        <a:rPr lang="en-US" sz="1200" dirty="0">
                          <a:latin typeface="Times New Roman" panose="02020603050405020304" pitchFamily="18" charset="0"/>
                          <a:cs typeface="Times New Roman" panose="02020603050405020304" pitchFamily="18" charset="0"/>
                        </a:rPr>
                        <a:t>analyze the</a:t>
                      </a:r>
                    </a:p>
                    <a:p>
                      <a:r>
                        <a:rPr lang="en-US" sz="1200" dirty="0">
                          <a:latin typeface="Times New Roman" panose="02020603050405020304" pitchFamily="18" charset="0"/>
                          <a:cs typeface="Times New Roman" panose="02020603050405020304" pitchFamily="18" charset="0"/>
                        </a:rPr>
                        <a:t>explicit relation</a:t>
                      </a:r>
                    </a:p>
                    <a:p>
                      <a:r>
                        <a:rPr lang="en-US" sz="1200" dirty="0">
                          <a:latin typeface="Times New Roman" panose="02020603050405020304" pitchFamily="18" charset="0"/>
                          <a:cs typeface="Times New Roman" panose="02020603050405020304" pitchFamily="18" charset="0"/>
                        </a:rPr>
                        <a:t>between factors</a:t>
                      </a:r>
                    </a:p>
                    <a:p>
                      <a:r>
                        <a:rPr lang="en-US" sz="1200" dirty="0">
                          <a:latin typeface="Times New Roman" panose="02020603050405020304" pitchFamily="18" charset="0"/>
                          <a:cs typeface="Times New Roman" panose="02020603050405020304" pitchFamily="18" charset="0"/>
                        </a:rPr>
                        <a:t>such as</a:t>
                      </a:r>
                    </a:p>
                    <a:p>
                      <a:r>
                        <a:rPr lang="en-US" sz="1200" dirty="0">
                          <a:latin typeface="Times New Roman" panose="02020603050405020304" pitchFamily="18" charset="0"/>
                          <a:cs typeface="Times New Roman" panose="02020603050405020304" pitchFamily="18" charset="0"/>
                        </a:rPr>
                        <a:t>population,</a:t>
                      </a:r>
                    </a:p>
                    <a:p>
                      <a:r>
                        <a:rPr lang="en-US" sz="1200" dirty="0">
                          <a:latin typeface="Times New Roman" panose="02020603050405020304" pitchFamily="18" charset="0"/>
                          <a:cs typeface="Times New Roman" panose="02020603050405020304" pitchFamily="18" charset="0"/>
                        </a:rPr>
                        <a:t>GDP, economy,</a:t>
                      </a:r>
                    </a:p>
                    <a:p>
                      <a:r>
                        <a:rPr lang="en-US" sz="1200" dirty="0">
                          <a:latin typeface="Times New Roman" panose="02020603050405020304" pitchFamily="18" charset="0"/>
                          <a:cs typeface="Times New Roman" panose="02020603050405020304" pitchFamily="18" charset="0"/>
                        </a:rPr>
                        <a:t>etc. and CO2</a:t>
                      </a:r>
                    </a:p>
                    <a:p>
                      <a:r>
                        <a:rPr lang="en-US" sz="1200" dirty="0">
                          <a:latin typeface="Times New Roman" panose="02020603050405020304" pitchFamily="18" charset="0"/>
                          <a:cs typeface="Times New Roman" panose="02020603050405020304" pitchFamily="18" charset="0"/>
                        </a:rPr>
                        <a:t>emissions.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4691933"/>
                  </a:ext>
                </a:extLst>
              </a:tr>
            </a:tbl>
          </a:graphicData>
        </a:graphic>
      </p:graphicFrame>
    </p:spTree>
    <p:extLst>
      <p:ext uri="{BB962C8B-B14F-4D97-AF65-F5344CB8AC3E}">
        <p14:creationId xmlns:p14="http://schemas.microsoft.com/office/powerpoint/2010/main" val="28182644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350</TotalTime>
  <Words>3117</Words>
  <Application>Microsoft Office PowerPoint</Application>
  <PresentationFormat>On-screen Show (4:3)</PresentationFormat>
  <Paragraphs>618</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Times New Roman</vt:lpstr>
      <vt:lpstr>Wingdings</vt:lpstr>
      <vt:lpstr>Office Theme</vt:lpstr>
      <vt:lpstr>PowerPoint Presentation</vt:lpstr>
      <vt:lpstr>ABSTRACT</vt:lpstr>
      <vt:lpstr>Literature Survey</vt:lpstr>
      <vt:lpstr>Literature Survey</vt:lpstr>
      <vt:lpstr>Literature Survey</vt:lpstr>
      <vt:lpstr>Literature Survey</vt:lpstr>
      <vt:lpstr>Literature Survey</vt:lpstr>
      <vt:lpstr>Literature Survey</vt:lpstr>
      <vt:lpstr>Literature Survey</vt:lpstr>
      <vt:lpstr>Literature Survey</vt:lpstr>
      <vt:lpstr>Proposed System </vt:lpstr>
      <vt:lpstr>Software / Hardware used</vt:lpstr>
      <vt:lpstr> Methodology used</vt:lpstr>
      <vt:lpstr>System Design – Use Case Diagram</vt:lpstr>
      <vt:lpstr>System Design – Class Diagram </vt:lpstr>
      <vt:lpstr>System Design – Data flow diagram</vt:lpstr>
      <vt:lpstr>System Design – Sequence Diagram </vt:lpstr>
      <vt:lpstr>System Design – Activity Diagram</vt:lpstr>
      <vt:lpstr>System Design – ER Diagram</vt:lpstr>
      <vt:lpstr>Module Description</vt:lpstr>
      <vt:lpstr>Module Description</vt:lpstr>
      <vt:lpstr>Module Description</vt:lpstr>
      <vt:lpstr>Module Description</vt:lpstr>
      <vt:lpstr>Module Description</vt:lpstr>
      <vt:lpstr>Performance Evaluation </vt:lpstr>
      <vt:lpstr>Performance Evaluation </vt:lpstr>
      <vt:lpstr>Screen Shots</vt:lpstr>
      <vt:lpstr>Screen Shots</vt:lpstr>
      <vt:lpstr>Screen Shots</vt:lpstr>
      <vt:lpstr>Screen Shots</vt:lpstr>
      <vt:lpstr>Conclusion</vt:lpstr>
      <vt:lpstr>Reference Paper</vt:lpstr>
      <vt:lpstr>Reference Paper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thirugnanam radhakrishnan</cp:lastModifiedBy>
  <cp:revision>13</cp:revision>
  <dcterms:created xsi:type="dcterms:W3CDTF">2020-12-27T14:21:20Z</dcterms:created>
  <dcterms:modified xsi:type="dcterms:W3CDTF">2023-04-07T11:55:00Z</dcterms:modified>
</cp:coreProperties>
</file>