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6"/>
  </p:notesMasterIdLst>
  <p:sldIdLst>
    <p:sldId id="257" r:id="rId5"/>
    <p:sldId id="261" r:id="rId6"/>
    <p:sldId id="273" r:id="rId7"/>
    <p:sldId id="274" r:id="rId8"/>
    <p:sldId id="280" r:id="rId9"/>
    <p:sldId id="262" r:id="rId10"/>
    <p:sldId id="267" r:id="rId11"/>
    <p:sldId id="270" r:id="rId12"/>
    <p:sldId id="276" r:id="rId13"/>
    <p:sldId id="278" r:id="rId14"/>
    <p:sldId id="282" r:id="rId15"/>
    <p:sldId id="279" r:id="rId16"/>
    <p:sldId id="281" r:id="rId17"/>
    <p:sldId id="283" r:id="rId18"/>
    <p:sldId id="269" r:id="rId19"/>
    <p:sldId id="264" r:id="rId20"/>
    <p:sldId id="265" r:id="rId21"/>
    <p:sldId id="275" r:id="rId22"/>
    <p:sldId id="284" r:id="rId23"/>
    <p:sldId id="268"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67338D-188D-4041-96B8-EF155B1CA001}" type="datetimeFigureOut">
              <a:rPr lang="en-IN" smtClean="0"/>
              <a:t>31-05-2022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F9A21B-ECDD-4040-92DC-EF58D5DE5C47}" type="slidenum">
              <a:rPr lang="en-IN" smtClean="0"/>
              <a:t>‹#›</a:t>
            </a:fld>
            <a:endParaRPr lang="en-IN"/>
          </a:p>
        </p:txBody>
      </p:sp>
    </p:spTree>
    <p:extLst>
      <p:ext uri="{BB962C8B-B14F-4D97-AF65-F5344CB8AC3E}">
        <p14:creationId xmlns:p14="http://schemas.microsoft.com/office/powerpoint/2010/main" val="273037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mputer.org/csdl/proceedings-article/icebe/2018/799200a054/17D45XzbnL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9402515/authors#auth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ink.springer.com/book/10.1007/978-1-4842-5034-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8765" y="5424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STUDENT INFORMATION CHATBOT</a:t>
            </a:r>
          </a:p>
        </p:txBody>
      </p:sp>
      <p:sp>
        <p:nvSpPr>
          <p:cNvPr id="4" name="TextBox 3"/>
          <p:cNvSpPr txBox="1"/>
          <p:nvPr/>
        </p:nvSpPr>
        <p:spPr>
          <a:xfrm>
            <a:off x="8762293" y="5176434"/>
            <a:ext cx="3372879" cy="800219"/>
          </a:xfrm>
          <a:prstGeom prst="rect">
            <a:avLst/>
          </a:prstGeom>
          <a:solidFill>
            <a:schemeClr val="bg2"/>
          </a:solidFill>
        </p:spPr>
        <p:txBody>
          <a:bodyPr wrap="square" rtlCol="0">
            <a:spAutoFit/>
          </a:bodyPr>
          <a:lstStyle/>
          <a:p>
            <a:r>
              <a:rPr lang="en-US" dirty="0"/>
              <a:t>BATCH-15</a:t>
            </a:r>
          </a:p>
          <a:p>
            <a:r>
              <a:rPr lang="en-US" sz="1400" dirty="0"/>
              <a:t>DHANUSHPRIYA.T – 211419104059</a:t>
            </a:r>
          </a:p>
          <a:p>
            <a:r>
              <a:rPr lang="en-US" sz="1400" dirty="0"/>
              <a:t>JECINTHA.T            - 211419104112</a:t>
            </a:r>
          </a:p>
        </p:txBody>
      </p:sp>
      <p:sp>
        <p:nvSpPr>
          <p:cNvPr id="5" name="TextBox 4"/>
          <p:cNvSpPr txBox="1"/>
          <p:nvPr/>
        </p:nvSpPr>
        <p:spPr>
          <a:xfrm>
            <a:off x="5025234" y="5253377"/>
            <a:ext cx="3550972" cy="646331"/>
          </a:xfrm>
          <a:prstGeom prst="rect">
            <a:avLst/>
          </a:prstGeom>
          <a:solidFill>
            <a:schemeClr val="bg2"/>
          </a:solidFill>
        </p:spPr>
        <p:txBody>
          <a:bodyPr wrap="none" rtlCol="0">
            <a:spAutoFit/>
          </a:bodyPr>
          <a:lstStyle/>
          <a:p>
            <a:r>
              <a:rPr lang="en-US" dirty="0"/>
              <a:t>GUIDE –</a:t>
            </a:r>
            <a:r>
              <a:rPr lang="en-US" dirty="0" err="1"/>
              <a:t>Dr.D.Sudha</a:t>
            </a:r>
            <a:r>
              <a:rPr lang="en-US" dirty="0"/>
              <a:t> ,M.E.,</a:t>
            </a:r>
            <a:r>
              <a:rPr lang="en-US" dirty="0" err="1"/>
              <a:t>Ph.D</a:t>
            </a:r>
            <a:r>
              <a:rPr lang="en-US" dirty="0"/>
              <a:t>.</a:t>
            </a:r>
          </a:p>
          <a:p>
            <a:r>
              <a:rPr lang="en-US" dirty="0"/>
              <a:t>             Associate Professor</a:t>
            </a:r>
            <a:endParaRPr lang="en-IN" dirty="0"/>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SEQUENCE DIAGRAM</a:t>
            </a:r>
            <a:endParaRPr lang="en-IN" dirty="0">
              <a:latin typeface="Times New Roman" pitchFamily="18" charset="0"/>
              <a:cs typeface="Times New Roman" pitchFamily="18" charset="0"/>
            </a:endParaRPr>
          </a:p>
        </p:txBody>
      </p:sp>
      <p:pic>
        <p:nvPicPr>
          <p:cNvPr id="7" name="Picture 2">
            <a:extLst>
              <a:ext uri="{FF2B5EF4-FFF2-40B4-BE49-F238E27FC236}">
                <a16:creationId xmlns:a16="http://schemas.microsoft.com/office/drawing/2014/main" id="{956BF89F-916B-520C-39EB-C0643DB12AD7}"/>
              </a:ext>
            </a:extLst>
          </p:cNvPr>
          <p:cNvPicPr>
            <a:picLocks noGrp="1" noChangeAspect="1" noChangeArrowheads="1"/>
          </p:cNvPicPr>
          <p:nvPr>
            <p:ph idx="1"/>
          </p:nvPr>
        </p:nvPicPr>
        <p:blipFill>
          <a:blip r:embed="rId2"/>
          <a:srcRect/>
          <a:stretch>
            <a:fillRect/>
          </a:stretch>
        </p:blipFill>
        <p:spPr bwMode="auto">
          <a:xfrm>
            <a:off x="1066801" y="1799924"/>
            <a:ext cx="9809746" cy="4288737"/>
          </a:xfrm>
          <a:prstGeom prst="rect">
            <a:avLst/>
          </a:prstGeom>
          <a:noFill/>
          <a:ln w="9525">
            <a:noFill/>
            <a:miter lim="800000"/>
            <a:headEnd/>
            <a:tailEnd/>
          </a:ln>
          <a:effectLst/>
        </p:spPr>
      </p:pic>
    </p:spTree>
    <p:extLst>
      <p:ext uri="{BB962C8B-B14F-4D97-AF65-F5344CB8AC3E}">
        <p14:creationId xmlns:p14="http://schemas.microsoft.com/office/powerpoint/2010/main" val="224035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D0B6-C19E-60DB-D36B-453DD2E374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ER DIAGRAM</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6C08362A-6324-042B-61B8-BF649E7F8482}"/>
              </a:ext>
            </a:extLst>
          </p:cNvPr>
          <p:cNvPicPr>
            <a:picLocks noGrp="1" noChangeAspect="1" noChangeArrowheads="1"/>
          </p:cNvPicPr>
          <p:nvPr>
            <p:ph idx="1"/>
          </p:nvPr>
        </p:nvPicPr>
        <p:blipFill>
          <a:blip r:embed="rId2"/>
          <a:srcRect/>
          <a:stretch>
            <a:fillRect/>
          </a:stretch>
        </p:blipFill>
        <p:spPr bwMode="auto">
          <a:xfrm>
            <a:off x="1260911" y="1703672"/>
            <a:ext cx="9240252" cy="4726004"/>
          </a:xfrm>
          <a:prstGeom prst="rect">
            <a:avLst/>
          </a:prstGeom>
          <a:noFill/>
          <a:ln w="9525">
            <a:noFill/>
            <a:miter lim="800000"/>
            <a:headEnd/>
            <a:tailEnd/>
          </a:ln>
          <a:effectLst/>
        </p:spPr>
      </p:pic>
    </p:spTree>
    <p:extLst>
      <p:ext uri="{BB962C8B-B14F-4D97-AF65-F5344CB8AC3E}">
        <p14:creationId xmlns:p14="http://schemas.microsoft.com/office/powerpoint/2010/main" val="384924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IN" sz="3200" dirty="0">
                <a:latin typeface="Times New Roman" pitchFamily="18" charset="0"/>
                <a:cs typeface="Times New Roman" pitchFamily="18" charset="0"/>
              </a:rPr>
              <a:t>Data Collection and Loading</a:t>
            </a:r>
          </a:p>
          <a:p>
            <a:pPr>
              <a:buFont typeface="Wingdings" pitchFamily="2" charset="2"/>
              <a:buChar char="Ø"/>
            </a:pPr>
            <a:r>
              <a:rPr lang="en-IN" sz="3200" dirty="0">
                <a:latin typeface="Times New Roman" pitchFamily="18" charset="0"/>
                <a:cs typeface="Times New Roman" pitchFamily="18" charset="0"/>
              </a:rPr>
              <a:t>Creating User modules</a:t>
            </a:r>
          </a:p>
          <a:p>
            <a:pPr>
              <a:buFont typeface="Wingdings" pitchFamily="2" charset="2"/>
              <a:buChar char="Ø"/>
            </a:pPr>
            <a:r>
              <a:rPr lang="en-IN" sz="3200" dirty="0">
                <a:latin typeface="Times New Roman" pitchFamily="18" charset="0"/>
                <a:cs typeface="Times New Roman" pitchFamily="18" charset="0"/>
              </a:rPr>
              <a:t>Assigning Permissions</a:t>
            </a:r>
          </a:p>
          <a:p>
            <a:pPr>
              <a:buFont typeface="Wingdings" pitchFamily="2" charset="2"/>
              <a:buChar char="Ø"/>
            </a:pPr>
            <a:r>
              <a:rPr lang="en-IN" sz="3200" dirty="0">
                <a:latin typeface="Times New Roman" pitchFamily="18" charset="0"/>
                <a:cs typeface="Times New Roman" pitchFamily="18" charset="0"/>
              </a:rPr>
              <a:t>Implementing Chatbot</a:t>
            </a:r>
          </a:p>
          <a:p>
            <a:pPr>
              <a:buFont typeface="Wingdings" pitchFamily="2" charset="2"/>
              <a:buChar char="Ø"/>
            </a:pPr>
            <a:r>
              <a:rPr lang="en-IN" sz="3200" dirty="0">
                <a:latin typeface="Times New Roman" pitchFamily="18" charset="0"/>
                <a:cs typeface="Times New Roman" pitchFamily="18" charset="0"/>
              </a:rPr>
              <a:t>Web Application</a:t>
            </a:r>
          </a:p>
          <a:p>
            <a:endParaRPr lang="en-US" dirty="0"/>
          </a:p>
        </p:txBody>
      </p:sp>
    </p:spTree>
    <p:extLst>
      <p:ext uri="{BB962C8B-B14F-4D97-AF65-F5344CB8AC3E}">
        <p14:creationId xmlns:p14="http://schemas.microsoft.com/office/powerpoint/2010/main" val="398036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5EE3-45AF-D776-3298-F5F8E0B689DF}"/>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MODULES DESCRIPTION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B2CC7C-F0EE-0A22-2E4A-9ED75D910D72}"/>
              </a:ext>
            </a:extLst>
          </p:cNvPr>
          <p:cNvSpPr>
            <a:spLocks noGrp="1"/>
          </p:cNvSpPr>
          <p:nvPr>
            <p:ph idx="1"/>
          </p:nvPr>
        </p:nvSpPr>
        <p:spPr/>
        <p:txBody>
          <a:bodyPr>
            <a:normAutofit fontScale="92500" lnSpcReduction="20000"/>
          </a:bodyPr>
          <a:lstStyle/>
          <a:p>
            <a:pPr>
              <a:buNone/>
            </a:pPr>
            <a:r>
              <a:rPr lang="en-IN" sz="4300" dirty="0">
                <a:latin typeface="Times New Roman" pitchFamily="18" charset="0"/>
                <a:cs typeface="Times New Roman" pitchFamily="18" charset="0"/>
              </a:rPr>
              <a:t>Data Collection and Loading</a:t>
            </a:r>
          </a:p>
          <a:p>
            <a:pPr>
              <a:buNone/>
            </a:pPr>
            <a:r>
              <a:rPr lang="en-IN" sz="1600" dirty="0">
                <a:latin typeface="Times New Roman" pitchFamily="18" charset="0"/>
                <a:cs typeface="Times New Roman" pitchFamily="18" charset="0"/>
              </a:rPr>
              <a:t>		</a:t>
            </a:r>
            <a:r>
              <a:rPr lang="en-IN" sz="2800" dirty="0">
                <a:latin typeface="Times New Roman" pitchFamily="18" charset="0"/>
                <a:cs typeface="Times New Roman" pitchFamily="18" charset="0"/>
              </a:rPr>
              <a:t>The Students details from 2</a:t>
            </a:r>
            <a:r>
              <a:rPr lang="en-IN" sz="2800" baseline="30000" dirty="0">
                <a:latin typeface="Times New Roman" pitchFamily="18" charset="0"/>
                <a:cs typeface="Times New Roman" pitchFamily="18" charset="0"/>
              </a:rPr>
              <a:t>nd</a:t>
            </a:r>
            <a:r>
              <a:rPr lang="en-IN" sz="2800" dirty="0">
                <a:latin typeface="Times New Roman" pitchFamily="18" charset="0"/>
                <a:cs typeface="Times New Roman" pitchFamily="18" charset="0"/>
              </a:rPr>
              <a:t> year to 4</a:t>
            </a:r>
            <a:r>
              <a:rPr lang="en-IN" sz="2800" baseline="30000" dirty="0">
                <a:latin typeface="Times New Roman" pitchFamily="18" charset="0"/>
                <a:cs typeface="Times New Roman" pitchFamily="18" charset="0"/>
              </a:rPr>
              <a:t>th</a:t>
            </a:r>
            <a:r>
              <a:rPr lang="en-IN" sz="2800" dirty="0">
                <a:latin typeface="Times New Roman" pitchFamily="18" charset="0"/>
                <a:cs typeface="Times New Roman" pitchFamily="18" charset="0"/>
              </a:rPr>
              <a:t> year are collected and loaded into the database.</a:t>
            </a:r>
          </a:p>
          <a:p>
            <a:pPr>
              <a:buNone/>
            </a:pPr>
            <a:r>
              <a:rPr lang="en-IN" sz="4300" dirty="0">
                <a:latin typeface="Times New Roman" pitchFamily="18" charset="0"/>
                <a:cs typeface="Times New Roman" pitchFamily="18" charset="0"/>
              </a:rPr>
              <a:t>Creating User Modules</a:t>
            </a:r>
          </a:p>
          <a:p>
            <a:pPr>
              <a:buNone/>
            </a:pPr>
            <a:r>
              <a:rPr lang="en-IN" sz="1600" dirty="0">
                <a:latin typeface="Times New Roman" pitchFamily="18" charset="0"/>
                <a:cs typeface="Times New Roman" pitchFamily="18" charset="0"/>
              </a:rPr>
              <a:t>		</a:t>
            </a:r>
            <a:r>
              <a:rPr lang="en-IN" sz="2800" dirty="0">
                <a:latin typeface="Times New Roman" pitchFamily="18" charset="0"/>
                <a:cs typeface="Times New Roman" pitchFamily="18" charset="0"/>
              </a:rPr>
              <a:t>The different modules of this chatbot system are student, faculty, HOD, clerk, admin, attendance, marks, profile, graphs, chatbot.</a:t>
            </a:r>
          </a:p>
          <a:p>
            <a:pPr marL="0" indent="0">
              <a:buNone/>
            </a:pPr>
            <a:br>
              <a:rPr lang="en-US" sz="2800" dirty="0"/>
            </a:br>
            <a:endParaRPr lang="en-US" sz="2800" dirty="0"/>
          </a:p>
          <a:p>
            <a:pPr marL="0" indent="0">
              <a:buNone/>
            </a:pPr>
            <a:endParaRPr lang="en-IN" dirty="0"/>
          </a:p>
        </p:txBody>
      </p:sp>
    </p:spTree>
    <p:extLst>
      <p:ext uri="{BB962C8B-B14F-4D97-AF65-F5344CB8AC3E}">
        <p14:creationId xmlns:p14="http://schemas.microsoft.com/office/powerpoint/2010/main" val="394111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4BC3-2DC3-53D8-439D-DC7F4D844320}"/>
              </a:ext>
            </a:extLst>
          </p:cNvPr>
          <p:cNvSpPr>
            <a:spLocks noGrp="1"/>
          </p:cNvSpPr>
          <p:nvPr>
            <p:ph type="title"/>
          </p:nvPr>
        </p:nvSpPr>
        <p:spPr>
          <a:xfrm>
            <a:off x="1066800" y="394636"/>
            <a:ext cx="10058400" cy="1049153"/>
          </a:xfrm>
        </p:spPr>
        <p:txBody>
          <a:bodyPr>
            <a:normAutofit/>
          </a:bodyPr>
          <a:lstStyle/>
          <a:p>
            <a:r>
              <a:rPr lang="en-US" sz="4800" dirty="0">
                <a:latin typeface="Times New Roman" panose="02020603050405020304" pitchFamily="18" charset="0"/>
                <a:cs typeface="Times New Roman" panose="02020603050405020304" pitchFamily="18" charset="0"/>
              </a:rPr>
              <a:t>MODULES DESCRIPTION</a:t>
            </a:r>
            <a:endParaRPr lang="en-IN" sz="4800" dirty="0"/>
          </a:p>
        </p:txBody>
      </p:sp>
      <p:sp>
        <p:nvSpPr>
          <p:cNvPr id="3" name="Content Placeholder 2">
            <a:extLst>
              <a:ext uri="{FF2B5EF4-FFF2-40B4-BE49-F238E27FC236}">
                <a16:creationId xmlns:a16="http://schemas.microsoft.com/office/drawing/2014/main" id="{B583C652-5476-4C12-28EA-727B6B48E40B}"/>
              </a:ext>
            </a:extLst>
          </p:cNvPr>
          <p:cNvSpPr>
            <a:spLocks noGrp="1"/>
          </p:cNvSpPr>
          <p:nvPr>
            <p:ph idx="1"/>
          </p:nvPr>
        </p:nvSpPr>
        <p:spPr>
          <a:xfrm>
            <a:off x="1066800" y="1626669"/>
            <a:ext cx="10058400" cy="4976261"/>
          </a:xfrm>
        </p:spPr>
        <p:txBody>
          <a:bodyPr>
            <a:normAutofit fontScale="85000" lnSpcReduction="20000"/>
          </a:bodyPr>
          <a:lstStyle/>
          <a:p>
            <a:pPr>
              <a:buNone/>
            </a:pPr>
            <a:r>
              <a:rPr lang="en-IN" sz="4000" dirty="0">
                <a:latin typeface="Times New Roman" pitchFamily="18" charset="0"/>
                <a:cs typeface="Times New Roman" pitchFamily="18" charset="0"/>
              </a:rPr>
              <a:t>Providing permissions </a:t>
            </a:r>
          </a:p>
          <a:p>
            <a:pPr>
              <a:buNone/>
            </a:pPr>
            <a:r>
              <a:rPr lang="en-IN" sz="1600" dirty="0">
                <a:latin typeface="Times New Roman" pitchFamily="18" charset="0"/>
                <a:cs typeface="Times New Roman" pitchFamily="18" charset="0"/>
              </a:rPr>
              <a:t>		</a:t>
            </a:r>
            <a:r>
              <a:rPr lang="en-IN" sz="3100" dirty="0">
                <a:latin typeface="Times New Roman" pitchFamily="18" charset="0"/>
                <a:cs typeface="Times New Roman" pitchFamily="18" charset="0"/>
              </a:rPr>
              <a:t>The access permissions are provided to different users based on their roles.</a:t>
            </a:r>
          </a:p>
          <a:p>
            <a:pPr>
              <a:buNone/>
            </a:pPr>
            <a:r>
              <a:rPr lang="en-IN" sz="4000" dirty="0">
                <a:latin typeface="Times New Roman" pitchFamily="18" charset="0"/>
                <a:cs typeface="Times New Roman" pitchFamily="18" charset="0"/>
              </a:rPr>
              <a:t>Implementing chatbot</a:t>
            </a:r>
          </a:p>
          <a:p>
            <a:pPr>
              <a:buNone/>
            </a:pPr>
            <a:r>
              <a:rPr lang="en-IN" sz="1600" dirty="0">
                <a:latin typeface="Times New Roman" pitchFamily="18" charset="0"/>
                <a:cs typeface="Times New Roman" pitchFamily="18" charset="0"/>
              </a:rPr>
              <a:t>		</a:t>
            </a:r>
            <a:r>
              <a:rPr lang="en-IN" sz="2800" dirty="0">
                <a:latin typeface="Times New Roman" pitchFamily="18" charset="0"/>
                <a:cs typeface="Times New Roman" pitchFamily="18" charset="0"/>
              </a:rPr>
              <a:t>The chatbot is developed in python keeping in view of its users for more flexibility.</a:t>
            </a:r>
          </a:p>
          <a:p>
            <a:pPr>
              <a:buNone/>
            </a:pPr>
            <a:r>
              <a:rPr lang="en-IN" sz="2800" dirty="0">
                <a:latin typeface="Times New Roman" pitchFamily="18" charset="0"/>
                <a:cs typeface="Times New Roman" pitchFamily="18" charset="0"/>
              </a:rPr>
              <a:t>		It receives the queries from the user processes it and fetches the data from the database.</a:t>
            </a:r>
          </a:p>
          <a:p>
            <a:pPr>
              <a:buNone/>
            </a:pPr>
            <a:r>
              <a:rPr lang="en-IN" sz="4000" dirty="0">
                <a:latin typeface="Times New Roman" pitchFamily="18" charset="0"/>
                <a:cs typeface="Times New Roman" pitchFamily="18" charset="0"/>
              </a:rPr>
              <a:t>Web</a:t>
            </a:r>
            <a:r>
              <a:rPr lang="en-IN" sz="4000" b="1" dirty="0">
                <a:latin typeface="Times New Roman" pitchFamily="18" charset="0"/>
                <a:cs typeface="Times New Roman" pitchFamily="18" charset="0"/>
              </a:rPr>
              <a:t> </a:t>
            </a:r>
            <a:r>
              <a:rPr lang="en-IN" sz="4000" dirty="0">
                <a:latin typeface="Times New Roman" pitchFamily="18" charset="0"/>
                <a:cs typeface="Times New Roman" pitchFamily="18" charset="0"/>
              </a:rPr>
              <a:t>application</a:t>
            </a:r>
          </a:p>
          <a:p>
            <a:pPr>
              <a:buNone/>
            </a:pPr>
            <a:r>
              <a:rPr lang="en-IN" sz="1600" dirty="0">
                <a:latin typeface="Times New Roman" pitchFamily="18" charset="0"/>
                <a:cs typeface="Times New Roman" pitchFamily="18" charset="0"/>
              </a:rPr>
              <a:t>		</a:t>
            </a:r>
            <a:r>
              <a:rPr lang="en-IN" sz="3000" dirty="0">
                <a:latin typeface="Times New Roman" pitchFamily="18" charset="0"/>
                <a:cs typeface="Times New Roman" pitchFamily="18" charset="0"/>
              </a:rPr>
              <a:t>It is designed using html for the user interaction with the bot at front end.</a:t>
            </a:r>
          </a:p>
          <a:p>
            <a:endParaRPr lang="en-IN" dirty="0"/>
          </a:p>
        </p:txBody>
      </p:sp>
    </p:spTree>
    <p:extLst>
      <p:ext uri="{BB962C8B-B14F-4D97-AF65-F5344CB8AC3E}">
        <p14:creationId xmlns:p14="http://schemas.microsoft.com/office/powerpoint/2010/main" val="164492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200" dirty="0">
                <a:latin typeface="Imprint MT Shadow" pitchFamily="82" charset="0"/>
              </a:rPr>
              <a:t>The chat bot system introduces the areas where the people will interact and get solutions. Having the environment that one paves a path to chat bot system users. That path may be based on querying and answering. Introduced chat bot system will provide an interface that depends on text. This allows the users to type the commands and receive the text. It also involves receiving end may be having response as text to the speech</a:t>
            </a:r>
            <a:r>
              <a:rPr lang="en-US" dirty="0"/>
              <a:t>.</a:t>
            </a:r>
            <a:endParaRPr lang="en-IN" dirty="0"/>
          </a:p>
        </p:txBody>
      </p:sp>
    </p:spTree>
    <p:extLst>
      <p:ext uri="{BB962C8B-B14F-4D97-AF65-F5344CB8AC3E}">
        <p14:creationId xmlns:p14="http://schemas.microsoft.com/office/powerpoint/2010/main" val="218411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F4D2-C320-4EDB-8549-F464EEEFFAD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58902A-AB44-4537-831A-4393A378F4E3}"/>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2200" dirty="0">
                <a:effectLst/>
                <a:latin typeface="Bell MT" panose="02020503060305020303" pitchFamily="18" charset="0"/>
                <a:ea typeface="Times New Roman" panose="02020603050405020304" pitchFamily="18" charset="0"/>
                <a:cs typeface="Times New Roman" panose="02020603050405020304" pitchFamily="18" charset="0"/>
              </a:rPr>
              <a:t>User does not have to go personally to college office for the enquiry.</a:t>
            </a:r>
            <a:endParaRPr lang="en-IN" sz="2200" dirty="0">
              <a:effectLst/>
              <a:latin typeface="Bell MT" panose="02020503060305020303"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200" dirty="0">
                <a:effectLst/>
                <a:latin typeface="Bell MT" panose="02020503060305020303" pitchFamily="18" charset="0"/>
                <a:ea typeface="Times New Roman" panose="02020603050405020304" pitchFamily="18" charset="0"/>
                <a:cs typeface="Times New Roman" panose="02020603050405020304" pitchFamily="18" charset="0"/>
              </a:rPr>
              <a:t>This application enables the students to be updated with college cultural activities.</a:t>
            </a:r>
            <a:endParaRPr lang="en-IN" sz="2200" dirty="0">
              <a:effectLst/>
              <a:latin typeface="Bell MT" panose="02020503060305020303"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200" dirty="0">
                <a:effectLst/>
                <a:latin typeface="Bell MT" panose="02020503060305020303" pitchFamily="18" charset="0"/>
                <a:ea typeface="Times New Roman" panose="02020603050405020304" pitchFamily="18" charset="0"/>
                <a:cs typeface="Times New Roman" panose="02020603050405020304" pitchFamily="18" charset="0"/>
              </a:rPr>
              <a:t>This application saves time for the student as well as teaching and non teaching staffs.</a:t>
            </a:r>
          </a:p>
        </p:txBody>
      </p:sp>
    </p:spTree>
    <p:extLst>
      <p:ext uri="{BB962C8B-B14F-4D97-AF65-F5344CB8AC3E}">
        <p14:creationId xmlns:p14="http://schemas.microsoft.com/office/powerpoint/2010/main" val="123085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904-5298-4070-B590-360D4807A85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DISADVANTAGE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F787CA-F5B6-4AC3-AAE0-DDEA0E5F2580}"/>
              </a:ext>
            </a:extLst>
          </p:cNvPr>
          <p:cNvSpPr>
            <a:spLocks noGrp="1"/>
          </p:cNvSpPr>
          <p:nvPr>
            <p:ph idx="1"/>
          </p:nvPr>
        </p:nvSpPr>
        <p:spPr/>
        <p:txBody>
          <a:bodyPr/>
          <a:lstStyle/>
          <a:p>
            <a:pPr fontAlgn="base">
              <a:buFont typeface="Arial" panose="020B0604020202020204" pitchFamily="34" charset="0"/>
              <a:buChar char="•"/>
            </a:pPr>
            <a:r>
              <a:rPr lang="en-US" sz="2800" dirty="0">
                <a:effectLst/>
                <a:latin typeface="Bell MT" panose="02020503060305020303" pitchFamily="18" charset="0"/>
              </a:rPr>
              <a:t>It requires active internet connection else error may occur.</a:t>
            </a:r>
          </a:p>
          <a:p>
            <a:pPr fontAlgn="base">
              <a:buFont typeface="Arial" panose="020B0604020202020204" pitchFamily="34" charset="0"/>
              <a:buChar char="•"/>
            </a:pPr>
            <a:r>
              <a:rPr lang="en-US" sz="2800" b="0" i="0" dirty="0">
                <a:solidFill>
                  <a:srgbClr val="202124"/>
                </a:solidFill>
                <a:effectLst/>
                <a:latin typeface="arial" panose="020B0604020202020204" pitchFamily="34" charset="0"/>
              </a:rPr>
              <a:t>Chatbots have </a:t>
            </a:r>
            <a:r>
              <a:rPr lang="en-US" sz="2800" b="1" i="0" dirty="0">
                <a:solidFill>
                  <a:srgbClr val="202124"/>
                </a:solidFill>
                <a:effectLst/>
                <a:latin typeface="arial" panose="020B0604020202020204" pitchFamily="34" charset="0"/>
              </a:rPr>
              <a:t>limited responses</a:t>
            </a:r>
            <a:r>
              <a:rPr lang="en-US" sz="2800" b="0" i="0" dirty="0">
                <a:solidFill>
                  <a:srgbClr val="202124"/>
                </a:solidFill>
                <a:effectLst/>
                <a:latin typeface="arial" panose="020B0604020202020204" pitchFamily="34" charset="0"/>
              </a:rPr>
              <a:t>, so they're not often able to answer multi-part questions or questions that require decisions. This often means your students are left without a solution, and have to go through more steps to contact your support team.</a:t>
            </a:r>
            <a:endParaRPr lang="en-US" sz="2800" dirty="0">
              <a:effectLst/>
              <a:latin typeface="Bell MT" panose="02020503060305020303" pitchFamily="18" charset="0"/>
            </a:endParaRPr>
          </a:p>
          <a:p>
            <a:pPr marL="0" indent="0">
              <a:buNone/>
            </a:pPr>
            <a:br>
              <a:rPr lang="en-US" dirty="0"/>
            </a:br>
            <a:endParaRPr lang="en-IN" dirty="0"/>
          </a:p>
        </p:txBody>
      </p:sp>
    </p:spTree>
    <p:extLst>
      <p:ext uri="{BB962C8B-B14F-4D97-AF65-F5344CB8AC3E}">
        <p14:creationId xmlns:p14="http://schemas.microsoft.com/office/powerpoint/2010/main" val="116249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7479656-7DD4-0DF6-74CE-87808179608A}"/>
              </a:ext>
            </a:extLst>
          </p:cNvPr>
          <p:cNvSpPr>
            <a:spLocks noGrp="1"/>
          </p:cNvSpPr>
          <p:nvPr>
            <p:ph type="title"/>
          </p:nvPr>
        </p:nvSpPr>
        <p:spPr>
          <a:xfrm>
            <a:off x="1066800" y="642594"/>
            <a:ext cx="10058400" cy="935194"/>
          </a:xfrm>
        </p:spPr>
        <p:txBody>
          <a:bodyPr/>
          <a:lstStyle/>
          <a:p>
            <a:pPr algn="ctr"/>
            <a:r>
              <a:rPr lang="en-IN" b="1" dirty="0">
                <a:latin typeface="Times New Roman" pitchFamily="18" charset="0"/>
                <a:cs typeface="Times New Roman" pitchFamily="18" charset="0"/>
              </a:rPr>
              <a:t>Login page</a:t>
            </a:r>
            <a:endParaRPr lang="en-IN"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EE4E53D7-E9FC-7ED7-7983-8EF62AC9A682}"/>
              </a:ext>
            </a:extLst>
          </p:cNvPr>
          <p:cNvPicPr>
            <a:picLocks noGrp="1" noChangeAspect="1" noChangeArrowheads="1"/>
          </p:cNvPicPr>
          <p:nvPr>
            <p:ph idx="1"/>
          </p:nvPr>
        </p:nvPicPr>
        <p:blipFill>
          <a:blip r:embed="rId2"/>
          <a:srcRect/>
          <a:stretch>
            <a:fillRect/>
          </a:stretch>
        </p:blipFill>
        <p:spPr bwMode="auto">
          <a:xfrm>
            <a:off x="2037232" y="1577788"/>
            <a:ext cx="8117535" cy="4563885"/>
          </a:xfrm>
          <a:prstGeom prst="rect">
            <a:avLst/>
          </a:prstGeom>
          <a:noFill/>
          <a:ln w="9525">
            <a:noFill/>
            <a:miter lim="800000"/>
            <a:headEnd/>
            <a:tailEnd/>
          </a:ln>
          <a:effectLst/>
        </p:spPr>
      </p:pic>
    </p:spTree>
    <p:extLst>
      <p:ext uri="{BB962C8B-B14F-4D97-AF65-F5344CB8AC3E}">
        <p14:creationId xmlns:p14="http://schemas.microsoft.com/office/powerpoint/2010/main" val="419798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735E-7892-3BFD-E54F-138E49644E1E}"/>
              </a:ext>
            </a:extLst>
          </p:cNvPr>
          <p:cNvSpPr>
            <a:spLocks noGrp="1"/>
          </p:cNvSpPr>
          <p:nvPr>
            <p:ph type="title"/>
          </p:nvPr>
        </p:nvSpPr>
        <p:spPr/>
        <p:txBody>
          <a:bodyPr/>
          <a:lstStyle/>
          <a:p>
            <a:r>
              <a:rPr lang="en-IN" b="1" dirty="0">
                <a:latin typeface="Times New Roman" pitchFamily="18" charset="0"/>
                <a:cs typeface="Times New Roman" pitchFamily="18" charset="0"/>
              </a:rPr>
              <a:t>                                Chatbot</a:t>
            </a:r>
            <a:endParaRPr lang="en-IN" dirty="0"/>
          </a:p>
        </p:txBody>
      </p:sp>
      <p:pic>
        <p:nvPicPr>
          <p:cNvPr id="4" name="Picture 2">
            <a:extLst>
              <a:ext uri="{FF2B5EF4-FFF2-40B4-BE49-F238E27FC236}">
                <a16:creationId xmlns:a16="http://schemas.microsoft.com/office/drawing/2014/main" id="{A5C3BB7F-AE5A-E29E-931B-3FE2473C9E34}"/>
              </a:ext>
            </a:extLst>
          </p:cNvPr>
          <p:cNvPicPr>
            <a:picLocks noGrp="1" noChangeAspect="1" noChangeArrowheads="1"/>
          </p:cNvPicPr>
          <p:nvPr>
            <p:ph idx="1"/>
          </p:nvPr>
        </p:nvPicPr>
        <p:blipFill>
          <a:blip r:embed="rId2"/>
          <a:srcRect/>
          <a:stretch>
            <a:fillRect/>
          </a:stretch>
        </p:blipFill>
        <p:spPr bwMode="auto">
          <a:xfrm>
            <a:off x="1809550" y="1751799"/>
            <a:ext cx="9211377" cy="4290353"/>
          </a:xfrm>
          <a:prstGeom prst="rect">
            <a:avLst/>
          </a:prstGeom>
          <a:noFill/>
          <a:ln w="9525">
            <a:noFill/>
            <a:miter lim="800000"/>
            <a:headEnd/>
            <a:tailEnd/>
          </a:ln>
          <a:effectLst/>
        </p:spPr>
      </p:pic>
    </p:spTree>
    <p:extLst>
      <p:ext uri="{BB962C8B-B14F-4D97-AF65-F5344CB8AC3E}">
        <p14:creationId xmlns:p14="http://schemas.microsoft.com/office/powerpoint/2010/main" val="233947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Times New Roman" panose="02020603050405020304" pitchFamily="18" charset="0"/>
                <a:cs typeface="Times New Roman" panose="02020603050405020304" pitchFamily="18" charset="0"/>
              </a:rPr>
              <a:t>	INTRODUCTION</a:t>
            </a:r>
            <a:endParaRPr lang="en-US" dirty="0"/>
          </a:p>
        </p:txBody>
      </p:sp>
      <p:sp>
        <p:nvSpPr>
          <p:cNvPr id="4" name="Content Placeholder 3">
            <a:extLst>
              <a:ext uri="{FF2B5EF4-FFF2-40B4-BE49-F238E27FC236}">
                <a16:creationId xmlns:a16="http://schemas.microsoft.com/office/drawing/2014/main" id="{84A5E020-F7E1-43EB-BAAB-95661F69D432}"/>
              </a:ext>
            </a:extLst>
          </p:cNvPr>
          <p:cNvSpPr>
            <a:spLocks noGrp="1"/>
          </p:cNvSpPr>
          <p:nvPr>
            <p:ph idx="1"/>
          </p:nvPr>
        </p:nvSpPr>
        <p:spPr/>
        <p:txBody>
          <a:bodyPr>
            <a:normAutofit/>
          </a:bodyPr>
          <a:lstStyle/>
          <a:p>
            <a:r>
              <a:rPr lang="en-IN" sz="2800" dirty="0">
                <a:effectLst/>
                <a:latin typeface="Imprint MT Shadow" panose="04020605060303030202" pitchFamily="82" charset="0"/>
                <a:ea typeface="Calibri" panose="020F0502020204030204" pitchFamily="34" charset="0"/>
                <a:cs typeface="Times New Roman" panose="02020603050405020304" pitchFamily="18" charset="0"/>
              </a:rPr>
              <a:t>A chatbot is a computer software program that conducts a conversation via auditory or textual methods. </a:t>
            </a:r>
            <a:r>
              <a:rPr lang="en-IN" sz="2800" dirty="0" err="1">
                <a:effectLst/>
                <a:latin typeface="Imprint MT Shadow" panose="04020605060303030202" pitchFamily="82" charset="0"/>
                <a:ea typeface="Calibri" panose="020F0502020204030204" pitchFamily="34" charset="0"/>
                <a:cs typeface="Times New Roman" panose="02020603050405020304" pitchFamily="18" charset="0"/>
              </a:rPr>
              <a:t>Chatbots</a:t>
            </a:r>
            <a:r>
              <a:rPr lang="en-IN" sz="2800" dirty="0">
                <a:effectLst/>
                <a:latin typeface="Imprint MT Shadow" panose="04020605060303030202" pitchFamily="82" charset="0"/>
                <a:ea typeface="Calibri" panose="020F0502020204030204" pitchFamily="34" charset="0"/>
                <a:cs typeface="Times New Roman" panose="02020603050405020304" pitchFamily="18" charset="0"/>
              </a:rPr>
              <a:t> are programs that work on Artificial Intelligence (AI) &amp; Machine Learning Platform.</a:t>
            </a:r>
            <a:endParaRPr lang="en-IN" sz="2800" dirty="0">
              <a:latin typeface="Imprint MT Shadow" panose="04020605060303030202" pitchFamily="82" charset="0"/>
            </a:endParaRP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FAB0-3D3F-41A8-BE28-0ACCA91A408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67BFD1-FB90-4A50-ADAC-4C7D396DDD82}"/>
              </a:ext>
            </a:extLst>
          </p:cNvPr>
          <p:cNvSpPr>
            <a:spLocks noGrp="1"/>
          </p:cNvSpPr>
          <p:nvPr>
            <p:ph idx="1"/>
          </p:nvPr>
        </p:nvSpPr>
        <p:spPr/>
        <p:txBody>
          <a:bodyPr/>
          <a:lstStyle/>
          <a:p>
            <a:pPr marL="0" indent="0">
              <a:buNone/>
            </a:pPr>
            <a:r>
              <a:rPr lang="en-IN" sz="2800" dirty="0">
                <a:latin typeface="Imprint MT Shadow" panose="04020605060303030202" pitchFamily="82" charset="0"/>
                <a:cs typeface="Times New Roman" pitchFamily="18" charset="0"/>
              </a:rPr>
              <a:t>All this  difficulties can be minimised, computation time and effort are reduced by automating  the entire process by using student informative Chatbot.</a:t>
            </a:r>
          </a:p>
          <a:p>
            <a:pPr marL="0" indent="0">
              <a:buNone/>
            </a:pPr>
            <a:endParaRPr lang="en-IN" dirty="0"/>
          </a:p>
        </p:txBody>
      </p:sp>
    </p:spTree>
    <p:extLst>
      <p:ext uri="{BB962C8B-B14F-4D97-AF65-F5344CB8AC3E}">
        <p14:creationId xmlns:p14="http://schemas.microsoft.com/office/powerpoint/2010/main" val="101023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288" y="2680621"/>
            <a:ext cx="10058400" cy="1371600"/>
          </a:xfrm>
        </p:spPr>
        <p:txBody>
          <a:bodyPr>
            <a:normAutofit/>
          </a:bodyPr>
          <a:lstStyle/>
          <a:p>
            <a:pPr algn="ctr"/>
            <a:r>
              <a:rPr lang="en-US" sz="6000" dirty="0">
                <a:latin typeface="Times New Roman" pitchFamily="18" charset="0"/>
                <a:cs typeface="Times New Roman" pitchFamily="18" charset="0"/>
              </a:rPr>
              <a:t>THANKYOU</a:t>
            </a:r>
            <a:endParaRPr lang="en-IN" sz="6000" dirty="0">
              <a:latin typeface="Times New Roman" pitchFamily="18" charset="0"/>
              <a:cs typeface="Times New Roman" pitchFamily="18" charset="0"/>
            </a:endParaRPr>
          </a:p>
        </p:txBody>
      </p:sp>
    </p:spTree>
    <p:extLst>
      <p:ext uri="{BB962C8B-B14F-4D97-AF65-F5344CB8AC3E}">
        <p14:creationId xmlns:p14="http://schemas.microsoft.com/office/powerpoint/2010/main" val="122324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EA60-5D16-4F8E-A5D8-024AA88F909E}"/>
              </a:ext>
            </a:extLst>
          </p:cNvPr>
          <p:cNvSpPr>
            <a:spLocks noGrp="1"/>
          </p:cNvSpPr>
          <p:nvPr>
            <p:ph type="title"/>
          </p:nvPr>
        </p:nvSpPr>
        <p:spPr/>
        <p:txBody>
          <a:bodyPr/>
          <a:lstStyle/>
          <a:p>
            <a:r>
              <a:rPr lang="en-IN" b="1" dirty="0"/>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6580883"/>
              </p:ext>
            </p:extLst>
          </p:nvPr>
        </p:nvGraphicFramePr>
        <p:xfrm>
          <a:off x="1121043" y="2014779"/>
          <a:ext cx="10058400" cy="3339136"/>
        </p:xfrm>
        <a:graphic>
          <a:graphicData uri="http://schemas.openxmlformats.org/drawingml/2006/table">
            <a:tbl>
              <a:tblPr firstRow="1" bandRow="1">
                <a:tableStyleId>{073A0DAA-6AF3-43AB-8588-CEC1D06C72B9}</a:tableStyleId>
              </a:tblPr>
              <a:tblGrid>
                <a:gridCol w="2011680">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gridCol w="2011680">
                  <a:extLst>
                    <a:ext uri="{9D8B030D-6E8A-4147-A177-3AD203B41FA5}">
                      <a16:colId xmlns:a16="http://schemas.microsoft.com/office/drawing/2014/main" val="20003"/>
                    </a:ext>
                  </a:extLst>
                </a:gridCol>
                <a:gridCol w="2011680">
                  <a:extLst>
                    <a:ext uri="{9D8B030D-6E8A-4147-A177-3AD203B41FA5}">
                      <a16:colId xmlns:a16="http://schemas.microsoft.com/office/drawing/2014/main" val="20004"/>
                    </a:ext>
                  </a:extLst>
                </a:gridCol>
              </a:tblGrid>
              <a:tr h="149531">
                <a:tc>
                  <a:txBody>
                    <a:bodyPr/>
                    <a:lstStyle/>
                    <a:p>
                      <a:r>
                        <a:rPr lang="en-US" dirty="0"/>
                        <a:t>         YEAR</a:t>
                      </a:r>
                      <a:endParaRPr lang="en-IN" dirty="0"/>
                    </a:p>
                  </a:txBody>
                  <a:tcPr/>
                </a:tc>
                <a:tc>
                  <a:txBody>
                    <a:bodyPr/>
                    <a:lstStyle/>
                    <a:p>
                      <a:r>
                        <a:rPr lang="en-US" dirty="0"/>
                        <a:t>      AUTHOR</a:t>
                      </a:r>
                      <a:endParaRPr lang="en-IN" dirty="0"/>
                    </a:p>
                  </a:txBody>
                  <a:tcPr/>
                </a:tc>
                <a:tc>
                  <a:txBody>
                    <a:bodyPr/>
                    <a:lstStyle/>
                    <a:p>
                      <a:r>
                        <a:rPr lang="en-US" dirty="0"/>
                        <a:t>          TITLE</a:t>
                      </a:r>
                      <a:endParaRPr lang="en-IN" dirty="0"/>
                    </a:p>
                  </a:txBody>
                  <a:tcPr/>
                </a:tc>
                <a:tc>
                  <a:txBody>
                    <a:bodyPr/>
                    <a:lstStyle/>
                    <a:p>
                      <a:r>
                        <a:rPr lang="en-US" dirty="0"/>
                        <a:t>       MERITS</a:t>
                      </a:r>
                      <a:endParaRPr lang="en-IN" dirty="0"/>
                    </a:p>
                  </a:txBody>
                  <a:tcPr/>
                </a:tc>
                <a:tc>
                  <a:txBody>
                    <a:bodyPr/>
                    <a:lstStyle/>
                    <a:p>
                      <a:r>
                        <a:rPr lang="en-US" dirty="0"/>
                        <a:t>      DEMERITS</a:t>
                      </a:r>
                      <a:endParaRPr lang="en-IN" dirty="0"/>
                    </a:p>
                  </a:txBody>
                  <a:tcPr/>
                </a:tc>
                <a:extLst>
                  <a:ext uri="{0D108BD9-81ED-4DB2-BD59-A6C34878D82A}">
                    <a16:rowId xmlns:a16="http://schemas.microsoft.com/office/drawing/2014/main" val="10000"/>
                  </a:ext>
                </a:extLst>
              </a:tr>
              <a:tr h="2973376">
                <a:tc>
                  <a:txBody>
                    <a:bodyPr/>
                    <a:lstStyle/>
                    <a:p>
                      <a:r>
                        <a:rPr lang="en-US" dirty="0"/>
                        <a:t>2018</a:t>
                      </a:r>
                      <a:endParaRPr lang="en-IN" dirty="0"/>
                    </a:p>
                  </a:txBody>
                  <a:tcPr/>
                </a:tc>
                <a:tc>
                  <a:txBody>
                    <a:bodyPr/>
                    <a:lstStyle/>
                    <a:p>
                      <a:r>
                        <a:rPr lang="en-US" sz="2000" dirty="0">
                          <a:solidFill>
                            <a:schemeClr val="tx1"/>
                          </a:solidFill>
                        </a:rPr>
                        <a:t>Mohammad</a:t>
                      </a:r>
                      <a:r>
                        <a:rPr lang="en-US" sz="2000" baseline="0" dirty="0">
                          <a:solidFill>
                            <a:schemeClr val="tx1"/>
                          </a:solidFill>
                        </a:rPr>
                        <a:t> </a:t>
                      </a:r>
                      <a:r>
                        <a:rPr lang="en-US" sz="2000" baseline="0" dirty="0" err="1">
                          <a:solidFill>
                            <a:schemeClr val="tx1"/>
                          </a:solidFill>
                        </a:rPr>
                        <a:t>Nuruzzaman</a:t>
                      </a:r>
                      <a:r>
                        <a:rPr lang="en-US" sz="2000" baseline="0" dirty="0">
                          <a:solidFill>
                            <a:schemeClr val="tx1"/>
                          </a:solidFill>
                        </a:rPr>
                        <a:t>,</a:t>
                      </a:r>
                    </a:p>
                    <a:p>
                      <a:endParaRPr lang="en-US" sz="2000" baseline="0" dirty="0">
                        <a:solidFill>
                          <a:schemeClr val="tx1"/>
                        </a:solidFill>
                      </a:endParaRPr>
                    </a:p>
                    <a:p>
                      <a:r>
                        <a:rPr lang="en-US" sz="2000" baseline="0" dirty="0">
                          <a:solidFill>
                            <a:schemeClr val="tx1"/>
                          </a:solidFill>
                        </a:rPr>
                        <a:t>Omar </a:t>
                      </a:r>
                      <a:r>
                        <a:rPr lang="en-US" sz="2000" baseline="0" dirty="0" err="1">
                          <a:solidFill>
                            <a:schemeClr val="tx1"/>
                          </a:solidFill>
                        </a:rPr>
                        <a:t>Khadeer</a:t>
                      </a:r>
                      <a:r>
                        <a:rPr lang="en-US" sz="2000" baseline="0" dirty="0">
                          <a:solidFill>
                            <a:schemeClr val="tx1"/>
                          </a:solidFill>
                        </a:rPr>
                        <a:t> </a:t>
                      </a:r>
                      <a:r>
                        <a:rPr lang="en-US" sz="2000" baseline="0" dirty="0" err="1">
                          <a:solidFill>
                            <a:schemeClr val="tx1"/>
                          </a:solidFill>
                        </a:rPr>
                        <a:t>Hussain</a:t>
                      </a:r>
                      <a:endParaRPr lang="en-IN" sz="2000" dirty="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Survey on </a:t>
                      </a:r>
                      <a:r>
                        <a:rPr lang="en-US" sz="1800" b="0" i="0" kern="1200" dirty="0" err="1">
                          <a:solidFill>
                            <a:schemeClr val="dk1"/>
                          </a:solidFill>
                          <a:effectLst/>
                          <a:latin typeface="+mn-lt"/>
                          <a:ea typeface="+mn-ea"/>
                          <a:cs typeface="+mn-cs"/>
                        </a:rPr>
                        <a:t>Chatbot</a:t>
                      </a:r>
                      <a:r>
                        <a:rPr lang="en-US" sz="1800" b="0" i="0" kern="1200" dirty="0">
                          <a:solidFill>
                            <a:schemeClr val="dk1"/>
                          </a:solidFill>
                          <a:effectLst/>
                          <a:latin typeface="+mn-lt"/>
                          <a:ea typeface="+mn-ea"/>
                          <a:cs typeface="+mn-cs"/>
                        </a:rPr>
                        <a:t> Implementation in Customer Service Industry through Deep Neural Networks</a:t>
                      </a:r>
                    </a:p>
                    <a:p>
                      <a:endParaRPr lang="en-IN" b="0"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4661967"/>
              </p:ext>
            </p:extLst>
          </p:nvPr>
        </p:nvGraphicFramePr>
        <p:xfrm>
          <a:off x="1123627" y="5385662"/>
          <a:ext cx="10066149" cy="464949"/>
        </p:xfrm>
        <a:graphic>
          <a:graphicData uri="http://schemas.openxmlformats.org/drawingml/2006/table">
            <a:tbl>
              <a:tblPr/>
              <a:tblGrid>
                <a:gridCol w="10066149">
                  <a:extLst>
                    <a:ext uri="{9D8B030D-6E8A-4147-A177-3AD203B41FA5}">
                      <a16:colId xmlns:a16="http://schemas.microsoft.com/office/drawing/2014/main" val="20000"/>
                    </a:ext>
                  </a:extLst>
                </a:gridCol>
              </a:tblGrid>
              <a:tr h="464949">
                <a:tc>
                  <a:txBody>
                    <a:bodyPr/>
                    <a:lstStyle/>
                    <a:p>
                      <a:r>
                        <a:rPr lang="en-US" dirty="0"/>
                        <a:t>LINK-</a:t>
                      </a:r>
                      <a:r>
                        <a:rPr lang="en-US" baseline="0" dirty="0"/>
                        <a:t> </a:t>
                      </a:r>
                      <a:r>
                        <a:rPr lang="en-US" sz="1600" baseline="0" dirty="0">
                          <a:hlinkClick r:id="rId2"/>
                        </a:rPr>
                        <a:t>https://www.computer.org/csdl/proceedings-article/icebe/2018/799200a054/17D45XzbnL3</a:t>
                      </a:r>
                      <a:endParaRPr lang="en-IN" sz="16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620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C529-C462-464F-B976-1813F18AEE68}"/>
              </a:ext>
            </a:extLst>
          </p:cNvPr>
          <p:cNvSpPr>
            <a:spLocks noGrp="1"/>
          </p:cNvSpPr>
          <p:nvPr>
            <p:ph type="title"/>
          </p:nvPr>
        </p:nvSpPr>
        <p:spPr/>
        <p:txBody>
          <a:bodyPr/>
          <a:lstStyle/>
          <a:p>
            <a:r>
              <a:rPr lang="en-IN" b="1" dirty="0"/>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6972361"/>
              </p:ext>
            </p:extLst>
          </p:nvPr>
        </p:nvGraphicFramePr>
        <p:xfrm>
          <a:off x="1082298" y="2111187"/>
          <a:ext cx="10058400" cy="3367464"/>
        </p:xfrm>
        <a:graphic>
          <a:graphicData uri="http://schemas.openxmlformats.org/drawingml/2006/table">
            <a:tbl>
              <a:tblPr firstRow="1" bandRow="1">
                <a:tableStyleId>{073A0DAA-6AF3-43AB-8588-CEC1D06C72B9}</a:tableStyleId>
              </a:tblPr>
              <a:tblGrid>
                <a:gridCol w="2011680">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gridCol w="2011680">
                  <a:extLst>
                    <a:ext uri="{9D8B030D-6E8A-4147-A177-3AD203B41FA5}">
                      <a16:colId xmlns:a16="http://schemas.microsoft.com/office/drawing/2014/main" val="20003"/>
                    </a:ext>
                  </a:extLst>
                </a:gridCol>
                <a:gridCol w="2011680">
                  <a:extLst>
                    <a:ext uri="{9D8B030D-6E8A-4147-A177-3AD203B41FA5}">
                      <a16:colId xmlns:a16="http://schemas.microsoft.com/office/drawing/2014/main" val="20004"/>
                    </a:ext>
                  </a:extLst>
                </a:gridCol>
              </a:tblGrid>
              <a:tr h="370840">
                <a:tc>
                  <a:txBody>
                    <a:bodyPr/>
                    <a:lstStyle/>
                    <a:p>
                      <a:r>
                        <a:rPr lang="en-US" dirty="0"/>
                        <a:t>        YEAR</a:t>
                      </a:r>
                      <a:endParaRPr lang="en-IN" dirty="0"/>
                    </a:p>
                  </a:txBody>
                  <a:tcPr/>
                </a:tc>
                <a:tc>
                  <a:txBody>
                    <a:bodyPr/>
                    <a:lstStyle/>
                    <a:p>
                      <a:r>
                        <a:rPr lang="en-US" dirty="0"/>
                        <a:t>       AUTHOR</a:t>
                      </a:r>
                      <a:endParaRPr lang="en-IN" dirty="0"/>
                    </a:p>
                  </a:txBody>
                  <a:tcPr/>
                </a:tc>
                <a:tc>
                  <a:txBody>
                    <a:bodyPr/>
                    <a:lstStyle/>
                    <a:p>
                      <a:r>
                        <a:rPr lang="en-US" dirty="0"/>
                        <a:t>          TITLE</a:t>
                      </a:r>
                      <a:endParaRPr lang="en-IN" dirty="0"/>
                    </a:p>
                  </a:txBody>
                  <a:tcPr/>
                </a:tc>
                <a:tc>
                  <a:txBody>
                    <a:bodyPr/>
                    <a:lstStyle/>
                    <a:p>
                      <a:r>
                        <a:rPr lang="en-US" dirty="0"/>
                        <a:t>       MERITS</a:t>
                      </a:r>
                      <a:endParaRPr lang="en-IN" dirty="0"/>
                    </a:p>
                  </a:txBody>
                  <a:tcPr/>
                </a:tc>
                <a:tc>
                  <a:txBody>
                    <a:bodyPr/>
                    <a:lstStyle/>
                    <a:p>
                      <a:r>
                        <a:rPr lang="en-US" dirty="0"/>
                        <a:t>      DEMERITS</a:t>
                      </a:r>
                      <a:endParaRPr lang="en-IN" dirty="0"/>
                    </a:p>
                  </a:txBody>
                  <a:tcPr/>
                </a:tc>
                <a:extLst>
                  <a:ext uri="{0D108BD9-81ED-4DB2-BD59-A6C34878D82A}">
                    <a16:rowId xmlns:a16="http://schemas.microsoft.com/office/drawing/2014/main" val="10000"/>
                  </a:ext>
                </a:extLst>
              </a:tr>
              <a:tr h="2996624">
                <a:tc>
                  <a:txBody>
                    <a:bodyPr/>
                    <a:lstStyle/>
                    <a:p>
                      <a:endParaRPr lang="en-US" dirty="0"/>
                    </a:p>
                    <a:p>
                      <a:endParaRPr lang="en-US" dirty="0"/>
                    </a:p>
                    <a:p>
                      <a:endParaRPr lang="en-US" dirty="0"/>
                    </a:p>
                    <a:p>
                      <a:endParaRPr lang="en-US" dirty="0"/>
                    </a:p>
                    <a:p>
                      <a:r>
                        <a:rPr lang="en-US" dirty="0"/>
                        <a:t>         2021</a:t>
                      </a:r>
                      <a:endParaRPr lang="en-IN" dirty="0"/>
                    </a:p>
                  </a:txBody>
                  <a:tcPr/>
                </a:tc>
                <a:tc>
                  <a:txBody>
                    <a:bodyPr/>
                    <a:lstStyle/>
                    <a:p>
                      <a:r>
                        <a:rPr lang="en-US" dirty="0" err="1"/>
                        <a:t>Gwendal</a:t>
                      </a:r>
                      <a:r>
                        <a:rPr lang="en-US" dirty="0"/>
                        <a:t> Daniel,</a:t>
                      </a:r>
                    </a:p>
                    <a:p>
                      <a:endParaRPr lang="en-US" dirty="0"/>
                    </a:p>
                    <a:p>
                      <a:r>
                        <a:rPr lang="en-US" dirty="0" err="1"/>
                        <a:t>Jordi</a:t>
                      </a:r>
                      <a:r>
                        <a:rPr lang="en-US" baseline="0" dirty="0"/>
                        <a:t> Cabot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The Software Challenges of Building Smart </a:t>
                      </a:r>
                      <a:r>
                        <a:rPr lang="en-US" sz="2400" b="0" i="0" kern="1200" dirty="0" err="1">
                          <a:solidFill>
                            <a:schemeClr val="dk1"/>
                          </a:solidFill>
                          <a:effectLst/>
                          <a:latin typeface="+mn-lt"/>
                          <a:ea typeface="+mn-ea"/>
                          <a:cs typeface="+mn-cs"/>
                        </a:rPr>
                        <a:t>Chatbots</a:t>
                      </a:r>
                      <a:r>
                        <a:rPr lang="en-US" sz="2400" b="0" i="0" kern="1200" dirty="0">
                          <a:solidFill>
                            <a:schemeClr val="dk1"/>
                          </a:solidFill>
                          <a:effectLst/>
                          <a:latin typeface="+mn-lt"/>
                          <a:ea typeface="+mn-ea"/>
                          <a:cs typeface="+mn-cs"/>
                        </a:rPr>
                        <a:t>.</a:t>
                      </a:r>
                    </a:p>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88176660"/>
              </p:ext>
            </p:extLst>
          </p:nvPr>
        </p:nvGraphicFramePr>
        <p:xfrm>
          <a:off x="1108129" y="5579390"/>
          <a:ext cx="10135891" cy="410705"/>
        </p:xfrm>
        <a:graphic>
          <a:graphicData uri="http://schemas.openxmlformats.org/drawingml/2006/table">
            <a:tbl>
              <a:tblPr/>
              <a:tblGrid>
                <a:gridCol w="10135891">
                  <a:extLst>
                    <a:ext uri="{9D8B030D-6E8A-4147-A177-3AD203B41FA5}">
                      <a16:colId xmlns:a16="http://schemas.microsoft.com/office/drawing/2014/main" val="20000"/>
                    </a:ext>
                  </a:extLst>
                </a:gridCol>
              </a:tblGrid>
              <a:tr h="410705">
                <a:tc>
                  <a:txBody>
                    <a:bodyPr/>
                    <a:lstStyle/>
                    <a:p>
                      <a:r>
                        <a:rPr lang="en-US" dirty="0"/>
                        <a:t>LINK- </a:t>
                      </a:r>
                      <a:r>
                        <a:rPr lang="en-US" dirty="0">
                          <a:hlinkClick r:id="rId2"/>
                        </a:rPr>
                        <a:t>https://ieeexplore.ieee.org/document/9402515/authors#authors</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583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61142713"/>
              </p:ext>
            </p:extLst>
          </p:nvPr>
        </p:nvGraphicFramePr>
        <p:xfrm>
          <a:off x="1387099" y="1913036"/>
          <a:ext cx="8717797" cy="3488123"/>
        </p:xfrm>
        <a:graphic>
          <a:graphicData uri="http://schemas.openxmlformats.org/drawingml/2006/table">
            <a:tbl>
              <a:tblPr firstRow="1" bandRow="1">
                <a:tableStyleId>{073A0DAA-6AF3-43AB-8588-CEC1D06C72B9}</a:tableStyleId>
              </a:tblPr>
              <a:tblGrid>
                <a:gridCol w="1154623">
                  <a:extLst>
                    <a:ext uri="{9D8B030D-6E8A-4147-A177-3AD203B41FA5}">
                      <a16:colId xmlns:a16="http://schemas.microsoft.com/office/drawing/2014/main" val="20000"/>
                    </a:ext>
                  </a:extLst>
                </a:gridCol>
                <a:gridCol w="2425485">
                  <a:extLst>
                    <a:ext uri="{9D8B030D-6E8A-4147-A177-3AD203B41FA5}">
                      <a16:colId xmlns:a16="http://schemas.microsoft.com/office/drawing/2014/main" val="20001"/>
                    </a:ext>
                  </a:extLst>
                </a:gridCol>
                <a:gridCol w="1549830">
                  <a:extLst>
                    <a:ext uri="{9D8B030D-6E8A-4147-A177-3AD203B41FA5}">
                      <a16:colId xmlns:a16="http://schemas.microsoft.com/office/drawing/2014/main" val="20002"/>
                    </a:ext>
                  </a:extLst>
                </a:gridCol>
                <a:gridCol w="1704814">
                  <a:extLst>
                    <a:ext uri="{9D8B030D-6E8A-4147-A177-3AD203B41FA5}">
                      <a16:colId xmlns:a16="http://schemas.microsoft.com/office/drawing/2014/main" val="20003"/>
                    </a:ext>
                  </a:extLst>
                </a:gridCol>
                <a:gridCol w="1883045">
                  <a:extLst>
                    <a:ext uri="{9D8B030D-6E8A-4147-A177-3AD203B41FA5}">
                      <a16:colId xmlns:a16="http://schemas.microsoft.com/office/drawing/2014/main" val="20004"/>
                    </a:ext>
                  </a:extLst>
                </a:gridCol>
              </a:tblGrid>
              <a:tr h="370840">
                <a:tc>
                  <a:txBody>
                    <a:bodyPr/>
                    <a:lstStyle/>
                    <a:p>
                      <a:r>
                        <a:rPr lang="en-US" dirty="0"/>
                        <a:t>      YEAR</a:t>
                      </a:r>
                      <a:endParaRPr lang="en-IN" dirty="0"/>
                    </a:p>
                  </a:txBody>
                  <a:tcPr/>
                </a:tc>
                <a:tc>
                  <a:txBody>
                    <a:bodyPr/>
                    <a:lstStyle/>
                    <a:p>
                      <a:r>
                        <a:rPr lang="en-US" dirty="0"/>
                        <a:t>  AUTHOR</a:t>
                      </a:r>
                      <a:endParaRPr lang="en-IN" dirty="0"/>
                    </a:p>
                  </a:txBody>
                  <a:tcPr/>
                </a:tc>
                <a:tc>
                  <a:txBody>
                    <a:bodyPr/>
                    <a:lstStyle/>
                    <a:p>
                      <a:r>
                        <a:rPr lang="en-US" dirty="0"/>
                        <a:t>      TITLE</a:t>
                      </a:r>
                      <a:endParaRPr lang="en-IN" dirty="0"/>
                    </a:p>
                  </a:txBody>
                  <a:tcPr/>
                </a:tc>
                <a:tc>
                  <a:txBody>
                    <a:bodyPr/>
                    <a:lstStyle/>
                    <a:p>
                      <a:r>
                        <a:rPr lang="en-US" dirty="0"/>
                        <a:t>     MERITS</a:t>
                      </a:r>
                      <a:endParaRPr lang="en-IN" dirty="0"/>
                    </a:p>
                  </a:txBody>
                  <a:tcPr/>
                </a:tc>
                <a:tc>
                  <a:txBody>
                    <a:bodyPr/>
                    <a:lstStyle/>
                    <a:p>
                      <a:r>
                        <a:rPr lang="en-US" dirty="0"/>
                        <a:t>      DEMERITS</a:t>
                      </a:r>
                      <a:endParaRPr lang="en-IN" dirty="0"/>
                    </a:p>
                  </a:txBody>
                  <a:tcPr/>
                </a:tc>
                <a:extLst>
                  <a:ext uri="{0D108BD9-81ED-4DB2-BD59-A6C34878D82A}">
                    <a16:rowId xmlns:a16="http://schemas.microsoft.com/office/drawing/2014/main" val="10000"/>
                  </a:ext>
                </a:extLst>
              </a:tr>
              <a:tr h="3117283">
                <a:tc>
                  <a:txBody>
                    <a:bodyPr/>
                    <a:lstStyle/>
                    <a:p>
                      <a:endParaRPr lang="en-US" dirty="0"/>
                    </a:p>
                    <a:p>
                      <a:endParaRPr lang="en-US" dirty="0"/>
                    </a:p>
                    <a:p>
                      <a:endParaRPr lang="en-US" dirty="0"/>
                    </a:p>
                    <a:p>
                      <a:endParaRPr lang="en-US" dirty="0"/>
                    </a:p>
                    <a:p>
                      <a:r>
                        <a:rPr lang="en-US" baseline="0" dirty="0"/>
                        <a:t> 2019</a:t>
                      </a:r>
                      <a:endParaRPr lang="en-US" dirty="0"/>
                    </a:p>
                  </a:txBody>
                  <a:tcPr/>
                </a:tc>
                <a:tc>
                  <a:txBody>
                    <a:bodyPr/>
                    <a:lstStyle/>
                    <a:p>
                      <a:r>
                        <a:rPr lang="en-IN" dirty="0" err="1"/>
                        <a:t>Abhishek</a:t>
                      </a:r>
                      <a:r>
                        <a:rPr lang="en-IN" dirty="0"/>
                        <a:t> Singh, </a:t>
                      </a:r>
                    </a:p>
                    <a:p>
                      <a:r>
                        <a:rPr lang="en-IN" dirty="0" err="1"/>
                        <a:t>Karthik</a:t>
                      </a:r>
                      <a:r>
                        <a:rPr lang="en-IN" dirty="0"/>
                        <a:t> </a:t>
                      </a:r>
                      <a:r>
                        <a:rPr lang="en-IN" dirty="0" err="1"/>
                        <a:t>Ramasubramanian</a:t>
                      </a:r>
                      <a:r>
                        <a:rPr lang="en-IN" dirty="0"/>
                        <a:t>,</a:t>
                      </a:r>
                    </a:p>
                    <a:p>
                      <a:r>
                        <a:rPr lang="en-IN" dirty="0" err="1"/>
                        <a:t>Shrey</a:t>
                      </a:r>
                      <a:r>
                        <a:rPr lang="en-IN" dirty="0"/>
                        <a:t> </a:t>
                      </a:r>
                      <a:r>
                        <a:rPr lang="en-IN" dirty="0" err="1"/>
                        <a:t>Shivam</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Building an Enterprise </a:t>
                      </a:r>
                      <a:r>
                        <a:rPr lang="en-IN" sz="2000" b="0" i="0" kern="1200" dirty="0" err="1">
                          <a:solidFill>
                            <a:schemeClr val="dk1"/>
                          </a:solidFill>
                          <a:effectLst/>
                          <a:latin typeface="+mn-lt"/>
                          <a:ea typeface="+mn-ea"/>
                          <a:cs typeface="+mn-cs"/>
                        </a:rPr>
                        <a:t>Chatbot</a:t>
                      </a:r>
                      <a:endParaRPr lang="en-IN" sz="2000" b="0" i="0" kern="1200" dirty="0">
                        <a:solidFill>
                          <a:schemeClr val="dk1"/>
                        </a:solidFill>
                        <a:effectLst/>
                        <a:latin typeface="+mn-lt"/>
                        <a:ea typeface="+mn-ea"/>
                        <a:cs typeface="+mn-cs"/>
                      </a:endParaRPr>
                    </a:p>
                    <a:p>
                      <a:endParaRPr lang="en-IN" dirty="0"/>
                    </a:p>
                  </a:txBody>
                  <a:tcPr/>
                </a:tc>
                <a:tc>
                  <a:txBody>
                    <a:bodyPr/>
                    <a:lstStyle/>
                    <a:p>
                      <a:endParaRPr lang="en-IN" dirty="0"/>
                    </a:p>
                  </a:txBody>
                  <a:tcPr/>
                </a:tc>
                <a:tc>
                  <a:txBody>
                    <a:bodyPr/>
                    <a:lstStyle/>
                    <a:p>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13867355"/>
              </p:ext>
            </p:extLst>
          </p:nvPr>
        </p:nvGraphicFramePr>
        <p:xfrm>
          <a:off x="1387098" y="5385662"/>
          <a:ext cx="8710048" cy="565688"/>
        </p:xfrm>
        <a:graphic>
          <a:graphicData uri="http://schemas.openxmlformats.org/drawingml/2006/table">
            <a:tbl>
              <a:tblPr/>
              <a:tblGrid>
                <a:gridCol w="8710048">
                  <a:extLst>
                    <a:ext uri="{9D8B030D-6E8A-4147-A177-3AD203B41FA5}">
                      <a16:colId xmlns:a16="http://schemas.microsoft.com/office/drawing/2014/main" val="20000"/>
                    </a:ext>
                  </a:extLst>
                </a:gridCol>
              </a:tblGrid>
              <a:tr h="565688">
                <a:tc>
                  <a:txBody>
                    <a:bodyPr/>
                    <a:lstStyle/>
                    <a:p>
                      <a:r>
                        <a:rPr lang="en-US" dirty="0"/>
                        <a:t>LINK-</a:t>
                      </a:r>
                      <a:r>
                        <a:rPr lang="en-US" dirty="0">
                          <a:hlinkClick r:id="rId2"/>
                        </a:rPr>
                        <a:t>https://link.springer.com/book/10.1007/978-1-4842-5034-1</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9499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851-D3EB-4480-8D48-32C8FE6BE47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8690D3-7B3E-4DCB-AB59-7E7C22B6908E}"/>
              </a:ext>
            </a:extLst>
          </p:cNvPr>
          <p:cNvSpPr>
            <a:spLocks noGrp="1"/>
          </p:cNvSpPr>
          <p:nvPr>
            <p:ph idx="1"/>
          </p:nvPr>
        </p:nvSpPr>
        <p:spPr/>
        <p:txBody>
          <a:bodyPr>
            <a:normAutofit/>
          </a:bodyPr>
          <a:lstStyle/>
          <a:p>
            <a:r>
              <a:rPr lang="en-US" sz="1800" dirty="0"/>
              <a:t>Artificial intelligence </a:t>
            </a:r>
            <a:r>
              <a:rPr lang="en-US" sz="1800" dirty="0" err="1"/>
              <a:t>chatbot</a:t>
            </a:r>
            <a:r>
              <a:rPr lang="en-US" sz="1800" dirty="0"/>
              <a:t> is a technology that makes interactions between man and machines using natural language possible.</a:t>
            </a:r>
          </a:p>
          <a:p>
            <a:r>
              <a:rPr lang="en-US" sz="1800" dirty="0"/>
              <a:t> From literature, we found out that in general, </a:t>
            </a:r>
            <a:r>
              <a:rPr lang="en-US" sz="1800" dirty="0" err="1"/>
              <a:t>chatbot</a:t>
            </a:r>
            <a:r>
              <a:rPr lang="en-US" sz="1800" dirty="0"/>
              <a:t> are functions like a typical search engine. Although </a:t>
            </a:r>
            <a:r>
              <a:rPr lang="en-US" sz="1800" dirty="0" err="1"/>
              <a:t>chatbot</a:t>
            </a:r>
            <a:r>
              <a:rPr lang="en-US" sz="1800" dirty="0"/>
              <a:t> just produced only one output instead of multiple outputs/results, the basic process flow is the same where each time an input is entered, the new search will be done.</a:t>
            </a:r>
          </a:p>
          <a:p>
            <a:r>
              <a:rPr lang="en-US" sz="1800" dirty="0"/>
              <a:t> Nothing related to previous output. This research is focused on enabling </a:t>
            </a:r>
            <a:r>
              <a:rPr lang="en-US" sz="1800" dirty="0" err="1"/>
              <a:t>chatbot</a:t>
            </a:r>
            <a:r>
              <a:rPr lang="en-US" sz="1800" dirty="0"/>
              <a:t> to become a search engine that can process the next search with the relation to the previous search output.</a:t>
            </a:r>
          </a:p>
          <a:p>
            <a:r>
              <a:rPr lang="en-US" sz="1800" dirty="0"/>
              <a:t> In </a:t>
            </a:r>
            <a:r>
              <a:rPr lang="en-US" sz="1800" dirty="0" err="1"/>
              <a:t>chatbot</a:t>
            </a:r>
            <a:r>
              <a:rPr lang="en-US" sz="1800" dirty="0"/>
              <a:t> context, this functionality will enhance the capability of </a:t>
            </a:r>
            <a:r>
              <a:rPr lang="en-US" sz="1800" dirty="0" err="1"/>
              <a:t>chatbot’s</a:t>
            </a:r>
            <a:r>
              <a:rPr lang="en-US" sz="1800" dirty="0"/>
              <a:t> input processing.</a:t>
            </a:r>
            <a:endParaRPr lang="en-IN" sz="1800" dirty="0"/>
          </a:p>
        </p:txBody>
      </p:sp>
    </p:spTree>
    <p:extLst>
      <p:ext uri="{BB962C8B-B14F-4D97-AF65-F5344CB8AC3E}">
        <p14:creationId xmlns:p14="http://schemas.microsoft.com/office/powerpoint/2010/main" val="17400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8CBE-C64F-4942-94D9-55D68DFDF99D}"/>
              </a:ext>
            </a:extLst>
          </p:cNvPr>
          <p:cNvSpPr>
            <a:spLocks noGrp="1"/>
          </p:cNvSpPr>
          <p:nvPr>
            <p:ph type="title"/>
          </p:nvPr>
        </p:nvSpPr>
        <p:spPr>
          <a:xfrm>
            <a:off x="1051301" y="526357"/>
            <a:ext cx="10058400" cy="1371600"/>
          </a:xfrm>
        </p:spPr>
        <p:txBody>
          <a:bodyPr/>
          <a:lstStyle/>
          <a:p>
            <a:pPr algn="ctr"/>
            <a:r>
              <a:rPr lang="en-US" b="1" dirty="0">
                <a:latin typeface="Times New Roman" panose="02020603050405020304" pitchFamily="18" charset="0"/>
                <a:cs typeface="Times New Roman" panose="02020603050405020304" pitchFamily="18" charset="0"/>
              </a:rPr>
              <a:t>DEVELOPMENT ENVIRONMENT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0E534D-97C7-4300-9F2A-49F9AD6E1192}"/>
              </a:ext>
            </a:extLst>
          </p:cNvPr>
          <p:cNvSpPr>
            <a:spLocks noGrp="1"/>
          </p:cNvSpPr>
          <p:nvPr>
            <p:ph idx="1"/>
          </p:nvPr>
        </p:nvSpPr>
        <p:spPr>
          <a:xfrm>
            <a:off x="875654" y="1642820"/>
            <a:ext cx="10249546" cy="4309924"/>
          </a:xfrm>
        </p:spPr>
        <p:txBody>
          <a:bodyPr/>
          <a:lstStyle/>
          <a:p>
            <a:pPr marL="0" lvl="0" indent="0">
              <a:lnSpc>
                <a:spcPct val="115000"/>
              </a:lnSpc>
              <a:buNone/>
            </a:pPr>
            <a:r>
              <a:rPr lang="en-US" sz="2200" dirty="0">
                <a:effectLst/>
                <a:latin typeface="Bell MT" panose="02020503060305020303" pitchFamily="18" charset="0"/>
                <a:ea typeface="Times New Roman" panose="02020603050405020304" pitchFamily="18" charset="0"/>
                <a:cs typeface="Times New Roman" panose="02020603050405020304" pitchFamily="18" charset="0"/>
              </a:rPr>
              <a:t>SOFTWARE COMPONENTS:</a:t>
            </a:r>
          </a:p>
          <a:p>
            <a:pPr>
              <a:lnSpc>
                <a:spcPct val="115000"/>
              </a:lnSpc>
            </a:pPr>
            <a:r>
              <a:rPr lang="en-US" sz="1600" dirty="0">
                <a:effectLst/>
                <a:latin typeface="Bell MT" panose="02020503060305020303" pitchFamily="18" charset="0"/>
                <a:ea typeface="Times New Roman" panose="02020603050405020304" pitchFamily="18" charset="0"/>
                <a:cs typeface="Times New Roman" panose="02020603050405020304" pitchFamily="18" charset="0"/>
              </a:rPr>
              <a:t>Windows 7 or higher</a:t>
            </a:r>
            <a:endParaRPr lang="en-IN" sz="1600" dirty="0">
              <a:effectLst/>
              <a:latin typeface="Bell MT" panose="02020503060305020303" pitchFamily="18" charset="0"/>
              <a:ea typeface="Calibri" panose="020F0502020204030204" pitchFamily="34" charset="0"/>
              <a:cs typeface="Times New Roman" panose="02020603050405020304" pitchFamily="18" charset="0"/>
            </a:endParaRPr>
          </a:p>
          <a:p>
            <a:pPr>
              <a:lnSpc>
                <a:spcPct val="115000"/>
              </a:lnSpc>
            </a:pPr>
            <a:r>
              <a:rPr lang="en-US" sz="1600" dirty="0" err="1">
                <a:effectLst/>
                <a:latin typeface="Bell MT" panose="02020503060305020303" pitchFamily="18" charset="0"/>
                <a:ea typeface="Times New Roman" panose="02020603050405020304" pitchFamily="18" charset="0"/>
                <a:cs typeface="Times New Roman" panose="02020603050405020304" pitchFamily="18" charset="0"/>
              </a:rPr>
              <a:t>MySql</a:t>
            </a:r>
            <a:r>
              <a:rPr lang="en-US" sz="1600" dirty="0">
                <a:effectLst/>
                <a:latin typeface="Bell MT" panose="02020503060305020303" pitchFamily="18" charset="0"/>
                <a:ea typeface="Times New Roman" panose="02020603050405020304" pitchFamily="18" charset="0"/>
                <a:cs typeface="Times New Roman" panose="02020603050405020304" pitchFamily="18" charset="0"/>
              </a:rPr>
              <a:t> </a:t>
            </a:r>
            <a:endParaRPr lang="en-IN" sz="1600" dirty="0">
              <a:effectLst/>
              <a:latin typeface="Bell MT" panose="0202050306030502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600" dirty="0">
                <a:effectLst/>
                <a:latin typeface="Bell MT" panose="02020503060305020303" pitchFamily="18" charset="0"/>
                <a:ea typeface="Times New Roman" panose="02020603050405020304" pitchFamily="18" charset="0"/>
                <a:cs typeface="Times New Roman" panose="02020603050405020304" pitchFamily="18" charset="0"/>
              </a:rPr>
              <a:t>Wamp Server</a:t>
            </a:r>
            <a:endParaRPr lang="en-IN" sz="1600" dirty="0">
              <a:effectLst/>
              <a:latin typeface="Bell MT" panose="02020503060305020303" pitchFamily="18" charset="0"/>
              <a:ea typeface="Calibri" panose="020F0502020204030204" pitchFamily="34" charset="0"/>
              <a:cs typeface="Times New Roman" panose="02020603050405020304" pitchFamily="18" charset="0"/>
            </a:endParaRPr>
          </a:p>
          <a:p>
            <a:pPr marL="0" indent="0">
              <a:buNone/>
            </a:pPr>
            <a:r>
              <a:rPr lang="en-US" sz="2200" dirty="0">
                <a:latin typeface="Bell MT" pitchFamily="18" charset="0"/>
              </a:rPr>
              <a:t>HARDWARE COMPONENTS:</a:t>
            </a:r>
          </a:p>
          <a:p>
            <a:pPr>
              <a:lnSpc>
                <a:spcPct val="115000"/>
              </a:lnSpc>
              <a:spcAft>
                <a:spcPts val="1000"/>
              </a:spcAft>
              <a:tabLst>
                <a:tab pos="533400" algn="l"/>
              </a:tabLst>
            </a:pPr>
            <a:r>
              <a:rPr lang="en-US" sz="1600" dirty="0">
                <a:latin typeface="Bell MT" panose="02020503060305020303" pitchFamily="18" charset="0"/>
                <a:ea typeface="Times New Roman" panose="02020603050405020304" pitchFamily="18" charset="0"/>
                <a:cs typeface="Times New Roman" panose="02020603050405020304" pitchFamily="18" charset="0"/>
              </a:rPr>
              <a:t>Processor – i3</a:t>
            </a:r>
            <a:endParaRPr lang="en-IN" sz="1600" dirty="0">
              <a:latin typeface="Bell MT" panose="02020503060305020303" pitchFamily="18" charset="0"/>
              <a:ea typeface="Calibri" panose="020F0502020204030204" pitchFamily="34" charset="0"/>
              <a:cs typeface="Times New Roman" panose="02020603050405020304" pitchFamily="18" charset="0"/>
            </a:endParaRPr>
          </a:p>
          <a:p>
            <a:pPr>
              <a:lnSpc>
                <a:spcPct val="115000"/>
              </a:lnSpc>
              <a:spcAft>
                <a:spcPts val="1000"/>
              </a:spcAft>
              <a:tabLst>
                <a:tab pos="533400" algn="l"/>
              </a:tabLst>
            </a:pPr>
            <a:r>
              <a:rPr lang="en-US" sz="1600" dirty="0">
                <a:latin typeface="Bell MT" panose="02020503060305020303" pitchFamily="18" charset="0"/>
                <a:ea typeface="Times New Roman" panose="02020603050405020304" pitchFamily="18" charset="0"/>
                <a:cs typeface="Times New Roman" panose="02020603050405020304" pitchFamily="18" charset="0"/>
              </a:rPr>
              <a:t>Hard Disk – 5 GB</a:t>
            </a:r>
            <a:endParaRPr lang="en-IN" sz="1600" dirty="0">
              <a:latin typeface="Bell MT" panose="02020503060305020303" pitchFamily="18" charset="0"/>
              <a:ea typeface="Calibri" panose="020F0502020204030204" pitchFamily="34" charset="0"/>
              <a:cs typeface="Times New Roman" panose="02020603050405020304" pitchFamily="18" charset="0"/>
            </a:endParaRPr>
          </a:p>
          <a:p>
            <a:pPr>
              <a:lnSpc>
                <a:spcPct val="115000"/>
              </a:lnSpc>
              <a:spcAft>
                <a:spcPts val="1000"/>
              </a:spcAft>
              <a:tabLst>
                <a:tab pos="533400" algn="l"/>
              </a:tabLst>
            </a:pPr>
            <a:r>
              <a:rPr lang="en-US" sz="1600" dirty="0">
                <a:latin typeface="Bell MT" panose="02020503060305020303" pitchFamily="18" charset="0"/>
                <a:ea typeface="Times New Roman" panose="02020603050405020304" pitchFamily="18" charset="0"/>
                <a:cs typeface="Times New Roman" panose="02020603050405020304" pitchFamily="18" charset="0"/>
              </a:rPr>
              <a:t>Memory – 1GB RAM</a:t>
            </a:r>
            <a:endParaRPr lang="en-IN" sz="1600" dirty="0">
              <a:latin typeface="Bell MT" pitchFamily="18" charset="0"/>
            </a:endParaRPr>
          </a:p>
        </p:txBody>
      </p:sp>
    </p:spTree>
    <p:extLst>
      <p:ext uri="{BB962C8B-B14F-4D97-AF65-F5344CB8AC3E}">
        <p14:creationId xmlns:p14="http://schemas.microsoft.com/office/powerpoint/2010/main" val="427778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BASIC ARCHITECTURE</a:t>
            </a:r>
            <a:endParaRPr lang="en-IN"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79756394-EA68-2ED0-9C7F-E527D74ECB54}"/>
              </a:ext>
            </a:extLst>
          </p:cNvPr>
          <p:cNvPicPr>
            <a:picLocks noChangeAspect="1"/>
          </p:cNvPicPr>
          <p:nvPr/>
        </p:nvPicPr>
        <p:blipFill>
          <a:blip r:embed="rId2"/>
          <a:stretch>
            <a:fillRect/>
          </a:stretch>
        </p:blipFill>
        <p:spPr>
          <a:xfrm>
            <a:off x="1519888" y="1869236"/>
            <a:ext cx="9284676" cy="4346170"/>
          </a:xfrm>
          <a:prstGeom prst="rect">
            <a:avLst/>
          </a:prstGeom>
        </p:spPr>
      </p:pic>
    </p:spTree>
    <p:extLst>
      <p:ext uri="{BB962C8B-B14F-4D97-AF65-F5344CB8AC3E}">
        <p14:creationId xmlns:p14="http://schemas.microsoft.com/office/powerpoint/2010/main" val="282602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162959"/>
          </a:xfrm>
        </p:spPr>
        <p:txBody>
          <a:bodyPr>
            <a:normAutofit/>
          </a:bodyPr>
          <a:lstStyle/>
          <a:p>
            <a:pPr algn="ctr"/>
            <a:r>
              <a:rPr lang="en-US" dirty="0">
                <a:latin typeface="Times New Roman" pitchFamily="18" charset="0"/>
                <a:cs typeface="Times New Roman" pitchFamily="18" charset="0"/>
              </a:rPr>
              <a:t>USECASE DIAGRAM</a:t>
            </a:r>
            <a:endParaRPr lang="en-IN"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D67A8843-11C4-C53C-C896-C8EA162DACBB}"/>
              </a:ext>
            </a:extLst>
          </p:cNvPr>
          <p:cNvPicPr>
            <a:picLocks noGrp="1" noChangeAspect="1"/>
          </p:cNvPicPr>
          <p:nvPr>
            <p:ph idx="1"/>
          </p:nvPr>
        </p:nvPicPr>
        <p:blipFill>
          <a:blip r:embed="rId2"/>
          <a:stretch>
            <a:fillRect/>
          </a:stretch>
        </p:blipFill>
        <p:spPr>
          <a:xfrm>
            <a:off x="4347882" y="1508202"/>
            <a:ext cx="3343836" cy="4867980"/>
          </a:xfrm>
        </p:spPr>
      </p:pic>
    </p:spTree>
    <p:extLst>
      <p:ext uri="{BB962C8B-B14F-4D97-AF65-F5344CB8AC3E}">
        <p14:creationId xmlns:p14="http://schemas.microsoft.com/office/powerpoint/2010/main" val="1601165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Waveform</Template>
  <TotalTime>353</TotalTime>
  <Words>721</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vt:lpstr>
      <vt:lpstr>Bell MT</vt:lpstr>
      <vt:lpstr>Calibri</vt:lpstr>
      <vt:lpstr>Century Gothic</vt:lpstr>
      <vt:lpstr>Garamond</vt:lpstr>
      <vt:lpstr>Imprint MT Shadow</vt:lpstr>
      <vt:lpstr>Symbol</vt:lpstr>
      <vt:lpstr>Times New Roman</vt:lpstr>
      <vt:lpstr>Wingdings</vt:lpstr>
      <vt:lpstr>SavonVTI</vt:lpstr>
      <vt:lpstr>STUDENT INFORMATION CHATBOT</vt:lpstr>
      <vt:lpstr> INTRODUCTION</vt:lpstr>
      <vt:lpstr>Literature survey</vt:lpstr>
      <vt:lpstr>Literature survey</vt:lpstr>
      <vt:lpstr>Literature survey</vt:lpstr>
      <vt:lpstr>PROBLEM STATEMENT</vt:lpstr>
      <vt:lpstr>DEVELOPMENT ENVIRONMENT</vt:lpstr>
      <vt:lpstr>BASIC ARCHITECTURE</vt:lpstr>
      <vt:lpstr>USECASE DIAGRAM</vt:lpstr>
      <vt:lpstr>SEQUENCE DIAGRAM</vt:lpstr>
      <vt:lpstr>ER DIAGRAM</vt:lpstr>
      <vt:lpstr>MODULES</vt:lpstr>
      <vt:lpstr>MODULES DESCRIPTION</vt:lpstr>
      <vt:lpstr>MODULES DESCRIPTION</vt:lpstr>
      <vt:lpstr>PROPOSED SYSTEM</vt:lpstr>
      <vt:lpstr>ADVANTAGES</vt:lpstr>
      <vt:lpstr>DISADVANTAGE</vt:lpstr>
      <vt:lpstr>Login page</vt:lpstr>
      <vt:lpstr>                                Chatbot</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thirugnanam radhakrishnan</dc:creator>
  <cp:lastModifiedBy>JECINTHA T</cp:lastModifiedBy>
  <cp:revision>25</cp:revision>
  <dcterms:created xsi:type="dcterms:W3CDTF">2022-04-26T16:43:09Z</dcterms:created>
  <dcterms:modified xsi:type="dcterms:W3CDTF">2022-05-31T18:26:47Z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