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dW/tFzzKvnJXgfFoHmdVVtdji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AA5F16-8F9A-4B3C-A606-3651688A2486}">
  <a:tblStyle styleId="{EEAA5F16-8F9A-4B3C-A606-3651688A2486}"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5"/>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5"/>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4"/>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5"/>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5"/>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25"/>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25"/>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6"/>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6"/>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7"/>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7"/>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7"/>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27"/>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8"/>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8"/>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9"/>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0"/>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0"/>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5" name="Google Shape;55;p17"/>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6" name="Google Shape;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8"/>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3" name="Google Shape;63;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9"/>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9"/>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9"/>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2"/>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23"/>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p:nvPr>
            <p:ph idx="2" type="pic"/>
          </p:nvPr>
        </p:nvSpPr>
        <p:spPr>
          <a:xfrm>
            <a:off x="2589212" y="634965"/>
            <a:ext cx="8915400" cy="3854970"/>
          </a:xfrm>
          <a:prstGeom prst="rect">
            <a:avLst/>
          </a:prstGeom>
          <a:noFill/>
          <a:ln>
            <a:noFill/>
          </a:ln>
        </p:spPr>
      </p:sp>
      <p:sp>
        <p:nvSpPr>
          <p:cNvPr id="99" name="Google Shape;99;p23"/>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4"/>
          <p:cNvGrpSpPr/>
          <p:nvPr/>
        </p:nvGrpSpPr>
        <p:grpSpPr>
          <a:xfrm>
            <a:off x="1" y="228600"/>
            <a:ext cx="2851516" cy="6638628"/>
            <a:chOff x="2487613" y="285750"/>
            <a:chExt cx="2428875" cy="5654676"/>
          </a:xfrm>
        </p:grpSpPr>
        <p:sp>
          <p:nvSpPr>
            <p:cNvPr id="7" name="Google Shape;7;p14"/>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4"/>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4"/>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4"/>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4"/>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4"/>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4"/>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4"/>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4"/>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4"/>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4"/>
          <p:cNvGrpSpPr/>
          <p:nvPr/>
        </p:nvGrpSpPr>
        <p:grpSpPr>
          <a:xfrm>
            <a:off x="27221" y="-786"/>
            <a:ext cx="2356674" cy="6854039"/>
            <a:chOff x="6627813" y="194833"/>
            <a:chExt cx="1952625" cy="5678918"/>
          </a:xfrm>
        </p:grpSpPr>
        <p:sp>
          <p:nvSpPr>
            <p:cNvPr id="20" name="Google Shape;20;p14"/>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4"/>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4"/>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4"/>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4"/>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4"/>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4"/>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4"/>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4"/>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4"/>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4"/>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4"/>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4"/>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072005" y="1084580"/>
            <a:ext cx="9144000" cy="1826895"/>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Arial"/>
              <a:buNone/>
            </a:pPr>
            <a:r>
              <a:rPr b="1" lang="en-US" sz="4800">
                <a:latin typeface="Arial"/>
                <a:ea typeface="Arial"/>
                <a:cs typeface="Arial"/>
                <a:sym typeface="Arial"/>
              </a:rPr>
              <a:t>Mini Project</a:t>
            </a:r>
            <a:br>
              <a:rPr b="1" lang="en-US" sz="4800">
                <a:latin typeface="Arial"/>
                <a:ea typeface="Arial"/>
                <a:cs typeface="Arial"/>
                <a:sym typeface="Arial"/>
              </a:rPr>
            </a:br>
            <a:r>
              <a:rPr b="1" lang="en-US" sz="4800">
                <a:latin typeface="Arial"/>
                <a:ea typeface="Arial"/>
                <a:cs typeface="Arial"/>
                <a:sym typeface="Arial"/>
              </a:rPr>
              <a:t>Face Recognition Attendance System</a:t>
            </a:r>
            <a:endParaRPr b="1" sz="4800">
              <a:latin typeface="Arial"/>
              <a:ea typeface="Arial"/>
              <a:cs typeface="Arial"/>
              <a:sym typeface="Arial"/>
            </a:endParaRPr>
          </a:p>
        </p:txBody>
      </p:sp>
      <p:sp>
        <p:nvSpPr>
          <p:cNvPr id="165" name="Google Shape;165;p1"/>
          <p:cNvSpPr txBox="1"/>
          <p:nvPr>
            <p:ph idx="1" type="subTitle"/>
          </p:nvPr>
        </p:nvSpPr>
        <p:spPr>
          <a:xfrm>
            <a:off x="8206338" y="2911475"/>
            <a:ext cx="3696335" cy="38453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sz="2000" u="sng">
                <a:latin typeface="Arial"/>
                <a:ea typeface="Arial"/>
                <a:cs typeface="Arial"/>
                <a:sym typeface="Arial"/>
              </a:rPr>
              <a:t>Batch-16</a:t>
            </a:r>
            <a:endParaRPr/>
          </a:p>
          <a:p>
            <a:pPr indent="0" lvl="0" marL="0" rtl="0" algn="l">
              <a:spcBef>
                <a:spcPts val="1000"/>
              </a:spcBef>
              <a:spcAft>
                <a:spcPts val="0"/>
              </a:spcAft>
              <a:buSzPts val="2000"/>
              <a:buNone/>
            </a:pPr>
            <a:r>
              <a:rPr b="1" lang="en-US" sz="2000" u="sng">
                <a:latin typeface="Arial"/>
                <a:ea typeface="Arial"/>
                <a:cs typeface="Arial"/>
                <a:sym typeface="Arial"/>
              </a:rPr>
              <a:t>Guide :</a:t>
            </a:r>
            <a:endParaRPr/>
          </a:p>
          <a:p>
            <a:pPr indent="0" lvl="0" marL="0" rtl="0" algn="l">
              <a:spcBef>
                <a:spcPts val="1000"/>
              </a:spcBef>
              <a:spcAft>
                <a:spcPts val="0"/>
              </a:spcAft>
              <a:buSzPts val="2000"/>
              <a:buNone/>
            </a:pPr>
            <a:r>
              <a:rPr b="1" lang="en-US" sz="2000">
                <a:latin typeface="Arial"/>
                <a:ea typeface="Arial"/>
                <a:cs typeface="Arial"/>
                <a:sym typeface="Arial"/>
              </a:rPr>
              <a:t>Mrs. Ragini Patil</a:t>
            </a:r>
            <a:endParaRPr b="1" sz="2000">
              <a:latin typeface="Arial"/>
              <a:ea typeface="Arial"/>
              <a:cs typeface="Arial"/>
              <a:sym typeface="Arial"/>
            </a:endParaRPr>
          </a:p>
          <a:p>
            <a:pPr indent="0" lvl="0" marL="0" rtl="0" algn="l">
              <a:spcBef>
                <a:spcPts val="1000"/>
              </a:spcBef>
              <a:spcAft>
                <a:spcPts val="0"/>
              </a:spcAft>
              <a:buSzPts val="2000"/>
              <a:buNone/>
            </a:pPr>
            <a:r>
              <a:rPr b="1" lang="en-US" sz="2000" u="sng">
                <a:latin typeface="Arial"/>
                <a:ea typeface="Arial"/>
                <a:cs typeface="Arial"/>
                <a:sym typeface="Arial"/>
              </a:rPr>
              <a:t>Team Members :</a:t>
            </a:r>
            <a:endParaRPr/>
          </a:p>
          <a:p>
            <a:pPr indent="0" lvl="0" marL="0" rtl="0" algn="l">
              <a:spcBef>
                <a:spcPts val="1000"/>
              </a:spcBef>
              <a:spcAft>
                <a:spcPts val="0"/>
              </a:spcAft>
              <a:buSzPts val="2000"/>
              <a:buNone/>
            </a:pPr>
            <a:r>
              <a:rPr b="1" lang="en-US" sz="2000">
                <a:latin typeface="Arial"/>
                <a:ea typeface="Arial"/>
                <a:cs typeface="Arial"/>
                <a:sym typeface="Arial"/>
              </a:rPr>
              <a:t>B Mahesh  20R21A0566</a:t>
            </a:r>
            <a:endParaRPr b="1" sz="2000">
              <a:latin typeface="Arial"/>
              <a:ea typeface="Arial"/>
              <a:cs typeface="Arial"/>
              <a:sym typeface="Arial"/>
            </a:endParaRPr>
          </a:p>
          <a:p>
            <a:pPr indent="0" lvl="0" marL="0" rtl="0" algn="l">
              <a:spcBef>
                <a:spcPts val="1000"/>
              </a:spcBef>
              <a:spcAft>
                <a:spcPts val="0"/>
              </a:spcAft>
              <a:buSzPts val="2000"/>
              <a:buNone/>
            </a:pPr>
            <a:r>
              <a:rPr b="1" lang="en-US" sz="2000">
                <a:latin typeface="Arial"/>
                <a:ea typeface="Arial"/>
                <a:cs typeface="Arial"/>
                <a:sym typeface="Arial"/>
              </a:rPr>
              <a:t>M Adarsh  20R21A0590</a:t>
            </a:r>
            <a:endParaRPr b="1" sz="2000">
              <a:latin typeface="Arial"/>
              <a:ea typeface="Arial"/>
              <a:cs typeface="Arial"/>
              <a:sym typeface="Arial"/>
            </a:endParaRPr>
          </a:p>
          <a:p>
            <a:pPr indent="0" lvl="0" marL="0" rtl="0" algn="l">
              <a:spcBef>
                <a:spcPts val="1000"/>
              </a:spcBef>
              <a:spcAft>
                <a:spcPts val="0"/>
              </a:spcAft>
              <a:buSzPts val="2000"/>
              <a:buNone/>
            </a:pPr>
            <a:r>
              <a:rPr b="1" lang="en-US" sz="2000">
                <a:latin typeface="Arial"/>
                <a:ea typeface="Arial"/>
                <a:cs typeface="Arial"/>
                <a:sym typeface="Arial"/>
              </a:rPr>
              <a:t>Md Musharruf  20R21A0598</a:t>
            </a:r>
            <a:endParaRPr b="1" sz="2000">
              <a:latin typeface="Arial"/>
              <a:ea typeface="Arial"/>
              <a:cs typeface="Arial"/>
              <a:sym typeface="Arial"/>
            </a:endParaRPr>
          </a:p>
          <a:p>
            <a:pPr indent="0" lvl="0" marL="0" rtl="0" algn="l">
              <a:spcBef>
                <a:spcPts val="1000"/>
              </a:spcBef>
              <a:spcAft>
                <a:spcPts val="0"/>
              </a:spcAft>
              <a:buSzPts val="2000"/>
              <a:buNone/>
            </a:pPr>
            <a:r>
              <a:rPr b="1" lang="en-US" sz="2000">
                <a:latin typeface="Arial"/>
                <a:ea typeface="Arial"/>
                <a:cs typeface="Arial"/>
                <a:sym typeface="Arial"/>
              </a:rPr>
              <a:t>N Dhanush  20R21A0599</a:t>
            </a:r>
            <a:endParaRPr b="1" sz="2000">
              <a:latin typeface="Arial"/>
              <a:ea typeface="Arial"/>
              <a:cs typeface="Arial"/>
              <a:sym typeface="Arial"/>
            </a:endParaRPr>
          </a:p>
          <a:p>
            <a:pPr indent="0" lvl="0" marL="0" rtl="0" algn="l">
              <a:spcBef>
                <a:spcPts val="1000"/>
              </a:spcBef>
              <a:spcAft>
                <a:spcPts val="0"/>
              </a:spcAft>
              <a:buSzPts val="2000"/>
              <a:buNone/>
            </a:pPr>
            <a:r>
              <a:rPr b="1" lang="en-US" sz="2000">
                <a:latin typeface="Arial"/>
                <a:ea typeface="Arial"/>
                <a:cs typeface="Arial"/>
                <a:sym typeface="Arial"/>
              </a:rPr>
              <a:t>N Durga sai  20R21A05A0</a:t>
            </a:r>
            <a:endParaRPr/>
          </a:p>
        </p:txBody>
      </p:sp>
      <p:pic>
        <p:nvPicPr>
          <p:cNvPr id="166" name="Google Shape;166;p1"/>
          <p:cNvPicPr preferRelativeResize="0"/>
          <p:nvPr/>
        </p:nvPicPr>
        <p:blipFill rotWithShape="1">
          <a:blip r:embed="rId3">
            <a:alphaModFix/>
          </a:blip>
          <a:srcRect b="0" l="0" r="54147" t="0"/>
          <a:stretch/>
        </p:blipFill>
        <p:spPr>
          <a:xfrm>
            <a:off x="2854325" y="3166110"/>
            <a:ext cx="3789045" cy="3470910"/>
          </a:xfrm>
          <a:prstGeom prst="rect">
            <a:avLst/>
          </a:prstGeom>
          <a:noFill/>
          <a:ln>
            <a:noFill/>
          </a:ln>
        </p:spPr>
      </p:pic>
      <p:pic>
        <p:nvPicPr>
          <p:cNvPr id="167" name="Google Shape;167;p1"/>
          <p:cNvPicPr preferRelativeResize="0"/>
          <p:nvPr>
            <p:ph idx="4294967295" type="body"/>
          </p:nvPr>
        </p:nvPicPr>
        <p:blipFill rotWithShape="1">
          <a:blip r:embed="rId4">
            <a:alphaModFix/>
          </a:blip>
          <a:srcRect b="0" l="0" r="0" t="0"/>
          <a:stretch/>
        </p:blipFill>
        <p:spPr>
          <a:xfrm>
            <a:off x="1755140" y="0"/>
            <a:ext cx="9178290" cy="8299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1615440" y="1259840"/>
            <a:ext cx="9010747" cy="7416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b="1" lang="en-US">
                <a:latin typeface="Arial"/>
                <a:ea typeface="Arial"/>
                <a:cs typeface="Arial"/>
                <a:sym typeface="Arial"/>
              </a:rPr>
              <a:t>System Block</a:t>
            </a:r>
            <a:endParaRPr b="1">
              <a:latin typeface="Arial"/>
              <a:ea typeface="Arial"/>
              <a:cs typeface="Arial"/>
              <a:sym typeface="Arial"/>
            </a:endParaRPr>
          </a:p>
        </p:txBody>
      </p:sp>
      <p:pic>
        <p:nvPicPr>
          <p:cNvPr id="235" name="Google Shape;235;p10"/>
          <p:cNvPicPr preferRelativeResize="0"/>
          <p:nvPr>
            <p:ph idx="1" type="body"/>
          </p:nvPr>
        </p:nvPicPr>
        <p:blipFill rotWithShape="1">
          <a:blip r:embed="rId3">
            <a:alphaModFix/>
          </a:blip>
          <a:srcRect b="9696" l="19495" r="5014" t="21892"/>
          <a:stretch/>
        </p:blipFill>
        <p:spPr>
          <a:xfrm>
            <a:off x="2199849" y="1910080"/>
            <a:ext cx="7716311" cy="4495388"/>
          </a:xfrm>
          <a:prstGeom prst="rect">
            <a:avLst/>
          </a:prstGeom>
          <a:noFill/>
          <a:ln>
            <a:noFill/>
          </a:ln>
        </p:spPr>
      </p:pic>
      <p:pic>
        <p:nvPicPr>
          <p:cNvPr id="236" name="Google Shape;236;p10"/>
          <p:cNvPicPr preferRelativeResize="0"/>
          <p:nvPr/>
        </p:nvPicPr>
        <p:blipFill rotWithShape="1">
          <a:blip r:embed="rId4">
            <a:alphaModFix/>
          </a:blip>
          <a:srcRect b="0" l="0" r="0" t="0"/>
          <a:stretch/>
        </p:blipFill>
        <p:spPr>
          <a:xfrm>
            <a:off x="1755140" y="0"/>
            <a:ext cx="9178290" cy="8299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ph type="title"/>
          </p:nvPr>
        </p:nvSpPr>
        <p:spPr>
          <a:xfrm>
            <a:off x="1594551" y="1234676"/>
            <a:ext cx="2809499" cy="5978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Arial"/>
              <a:buNone/>
            </a:pPr>
            <a:r>
              <a:rPr b="1" lang="en-US">
                <a:latin typeface="Arial"/>
                <a:ea typeface="Arial"/>
                <a:cs typeface="Arial"/>
                <a:sym typeface="Arial"/>
              </a:rPr>
              <a:t>Time plan : </a:t>
            </a:r>
            <a:endParaRPr/>
          </a:p>
        </p:txBody>
      </p:sp>
      <p:graphicFrame>
        <p:nvGraphicFramePr>
          <p:cNvPr id="242" name="Google Shape;242;p11"/>
          <p:cNvGraphicFramePr/>
          <p:nvPr/>
        </p:nvGraphicFramePr>
        <p:xfrm>
          <a:off x="1755140" y="1862806"/>
          <a:ext cx="3000000" cy="3000000"/>
        </p:xfrm>
        <a:graphic>
          <a:graphicData uri="http://schemas.openxmlformats.org/drawingml/2006/table">
            <a:tbl>
              <a:tblPr bandRow="1" firstRow="1">
                <a:noFill/>
                <a:tableStyleId>{EEAA5F16-8F9A-4B3C-A606-3651688A2486}</a:tableStyleId>
              </a:tblPr>
              <a:tblGrid>
                <a:gridCol w="1165350"/>
                <a:gridCol w="6252500"/>
                <a:gridCol w="1677475"/>
              </a:tblGrid>
              <a:tr h="693775">
                <a:tc>
                  <a:txBody>
                    <a:bodyPr/>
                    <a:lstStyle/>
                    <a:p>
                      <a:pPr indent="0" lvl="0" marL="0" marR="0" rtl="0" algn="l">
                        <a:spcBef>
                          <a:spcPts val="0"/>
                        </a:spcBef>
                        <a:spcAft>
                          <a:spcPts val="0"/>
                        </a:spcAft>
                        <a:buNone/>
                      </a:pPr>
                      <a:r>
                        <a:rPr lang="en-US" sz="1800"/>
                        <a:t>S.No</a:t>
                      </a:r>
                      <a:endParaRPr sz="1800"/>
                    </a:p>
                  </a:txBody>
                  <a:tcPr marT="45725" marB="45725" marR="91450" marL="91450" anchor="ctr"/>
                </a:tc>
                <a:tc>
                  <a:txBody>
                    <a:bodyPr/>
                    <a:lstStyle/>
                    <a:p>
                      <a:pPr indent="0" lvl="0" marL="0" marR="0" rtl="0" algn="ctr">
                        <a:spcBef>
                          <a:spcPts val="0"/>
                        </a:spcBef>
                        <a:spcAft>
                          <a:spcPts val="0"/>
                        </a:spcAft>
                        <a:buNone/>
                      </a:pPr>
                      <a:r>
                        <a:rPr lang="en-US" sz="1800"/>
                        <a:t>TASK ACHIEVED W.R.T TIME</a:t>
                      </a:r>
                      <a:endParaRPr/>
                    </a:p>
                  </a:txBody>
                  <a:tcPr marT="45725" marB="45725" marR="91450" marL="91450" anchor="ctr"/>
                </a:tc>
                <a:tc>
                  <a:txBody>
                    <a:bodyPr/>
                    <a:lstStyle/>
                    <a:p>
                      <a:pPr indent="0" lvl="0" marL="0" marR="0" rtl="0" algn="l">
                        <a:spcBef>
                          <a:spcPts val="0"/>
                        </a:spcBef>
                        <a:spcAft>
                          <a:spcPts val="0"/>
                        </a:spcAft>
                        <a:buNone/>
                      </a:pPr>
                      <a:r>
                        <a:rPr lang="en-US" sz="1800"/>
                        <a:t>TIME TAKEN</a:t>
                      </a:r>
                      <a:endParaRPr/>
                    </a:p>
                  </a:txBody>
                  <a:tcPr marT="45725" marB="45725" marR="91450" marL="91450" anchor="ctr"/>
                </a:tc>
              </a:tr>
              <a:tr h="4329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Choosing the Title of project in Technical Domains.</a:t>
                      </a:r>
                      <a:endParaRPr/>
                    </a:p>
                  </a:txBody>
                  <a:tcPr marT="45725" marB="45725" marR="91450" marL="91450"/>
                </a:tc>
                <a:tc>
                  <a:txBody>
                    <a:bodyPr/>
                    <a:lstStyle/>
                    <a:p>
                      <a:pPr indent="0" lvl="0" marL="0" marR="0" rtl="0" algn="l">
                        <a:spcBef>
                          <a:spcPts val="0"/>
                        </a:spcBef>
                        <a:spcAft>
                          <a:spcPts val="0"/>
                        </a:spcAft>
                        <a:buNone/>
                      </a:pPr>
                      <a:r>
                        <a:rPr lang="en-US" sz="1800"/>
                        <a:t>Week-1</a:t>
                      </a:r>
                      <a:endParaRPr/>
                    </a:p>
                  </a:txBody>
                  <a:tcPr marT="45725" marB="45725" marR="91450" marL="91450" anchor="ctr"/>
                </a:tc>
              </a:tr>
              <a:tr h="3459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Literature survey on project</a:t>
                      </a:r>
                      <a:endParaRPr/>
                    </a:p>
                  </a:txBody>
                  <a:tcPr marT="45725" marB="45725" marR="91450" marL="91450"/>
                </a:tc>
                <a:tc>
                  <a:txBody>
                    <a:bodyPr/>
                    <a:lstStyle/>
                    <a:p>
                      <a:pPr indent="0" lvl="0" marL="0" marR="0" rtl="0" algn="l">
                        <a:spcBef>
                          <a:spcPts val="0"/>
                        </a:spcBef>
                        <a:spcAft>
                          <a:spcPts val="0"/>
                        </a:spcAft>
                        <a:buNone/>
                      </a:pPr>
                      <a:r>
                        <a:rPr lang="en-US" sz="1800"/>
                        <a:t>Week-2</a:t>
                      </a:r>
                      <a:endParaRPr/>
                    </a:p>
                  </a:txBody>
                  <a:tcPr marT="45725" marB="45725" marR="91450" marL="91450" anchor="ctr"/>
                </a:tc>
              </a:tr>
              <a:tr h="837675">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just">
                        <a:spcBef>
                          <a:spcPts val="0"/>
                        </a:spcBef>
                        <a:spcAft>
                          <a:spcPts val="0"/>
                        </a:spcAft>
                        <a:buNone/>
                      </a:pPr>
                      <a:r>
                        <a:rPr lang="en-US" sz="1800"/>
                        <a:t>Literature survey and gathering data on existing data and also identifying software and hardware tools for the project.</a:t>
                      </a:r>
                      <a:endParaRPr/>
                    </a:p>
                  </a:txBody>
                  <a:tcPr marT="45725" marB="45725" marR="91450" marL="91450"/>
                </a:tc>
                <a:tc>
                  <a:txBody>
                    <a:bodyPr/>
                    <a:lstStyle/>
                    <a:p>
                      <a:pPr indent="0" lvl="0" marL="0" marR="0" rtl="0" algn="l">
                        <a:spcBef>
                          <a:spcPts val="0"/>
                        </a:spcBef>
                        <a:spcAft>
                          <a:spcPts val="0"/>
                        </a:spcAft>
                        <a:buNone/>
                      </a:pPr>
                      <a:r>
                        <a:rPr lang="en-US" sz="1800"/>
                        <a:t>Week-3</a:t>
                      </a:r>
                      <a:endParaRPr/>
                    </a:p>
                    <a:p>
                      <a:pPr indent="0" lvl="0" marL="0" marR="0" rtl="0" algn="l">
                        <a:spcBef>
                          <a:spcPts val="0"/>
                        </a:spcBef>
                        <a:spcAft>
                          <a:spcPts val="0"/>
                        </a:spcAft>
                        <a:buNone/>
                      </a:pPr>
                      <a:r>
                        <a:t/>
                      </a:r>
                      <a:endParaRPr sz="1800"/>
                    </a:p>
                  </a:txBody>
                  <a:tcPr marT="45725" marB="45725" marR="91450" marL="91450" anchor="ctr"/>
                </a:tc>
              </a:tr>
              <a:tr h="586375">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Analyzing the identified problem and proposing the proposing the new system.</a:t>
                      </a:r>
                      <a:endParaRPr/>
                    </a:p>
                  </a:txBody>
                  <a:tcPr marT="45725" marB="45725" marR="91450" marL="91450"/>
                </a:tc>
                <a:tc>
                  <a:txBody>
                    <a:bodyPr/>
                    <a:lstStyle/>
                    <a:p>
                      <a:pPr indent="0" lvl="0" marL="0" marR="0" rtl="0" algn="l">
                        <a:spcBef>
                          <a:spcPts val="0"/>
                        </a:spcBef>
                        <a:spcAft>
                          <a:spcPts val="0"/>
                        </a:spcAft>
                        <a:buNone/>
                      </a:pPr>
                      <a:r>
                        <a:rPr lang="en-US" sz="1800"/>
                        <a:t>Week-4</a:t>
                      </a:r>
                      <a:endParaRPr/>
                    </a:p>
                  </a:txBody>
                  <a:tcPr marT="45725" marB="45725" marR="91450" marL="91450" anchor="ctr"/>
                </a:tc>
              </a:tr>
              <a:tr h="8667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Library identification for face detection and studying about opencv Haar Casades and Dlib and installing python IDE.</a:t>
                      </a:r>
                      <a:endParaRPr/>
                    </a:p>
                  </a:txBody>
                  <a:tcPr marT="45725" marB="45725" marR="91450" marL="91450"/>
                </a:tc>
                <a:tc>
                  <a:txBody>
                    <a:bodyPr/>
                    <a:lstStyle/>
                    <a:p>
                      <a:pPr indent="0" lvl="0" marL="0" marR="0" rtl="0" algn="l">
                        <a:spcBef>
                          <a:spcPts val="0"/>
                        </a:spcBef>
                        <a:spcAft>
                          <a:spcPts val="0"/>
                        </a:spcAft>
                        <a:buNone/>
                      </a:pPr>
                      <a:r>
                        <a:rPr lang="en-US" sz="1800"/>
                        <a:t>Week-5</a:t>
                      </a:r>
                      <a:endParaRPr/>
                    </a:p>
                  </a:txBody>
                  <a:tcPr marT="45725" marB="45725" marR="91450" marL="91450" anchor="ctr"/>
                </a:tc>
              </a:tr>
              <a:tr h="586375">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Learning  about the methods for pre-processed  face data set</a:t>
                      </a:r>
                      <a:endParaRPr/>
                    </a:p>
                  </a:txBody>
                  <a:tcPr marT="45725" marB="45725" marR="91450" marL="91450"/>
                </a:tc>
                <a:tc>
                  <a:txBody>
                    <a:bodyPr/>
                    <a:lstStyle/>
                    <a:p>
                      <a:pPr indent="0" lvl="0" marL="0" marR="0" rtl="0" algn="l">
                        <a:spcBef>
                          <a:spcPts val="0"/>
                        </a:spcBef>
                        <a:spcAft>
                          <a:spcPts val="0"/>
                        </a:spcAft>
                        <a:buNone/>
                      </a:pPr>
                      <a:r>
                        <a:rPr lang="en-US" sz="1800"/>
                        <a:t>Week-6</a:t>
                      </a:r>
                      <a:endParaRPr/>
                    </a:p>
                  </a:txBody>
                  <a:tcPr marT="45725" marB="45725" marR="91450" marL="91450" anchor="ctr"/>
                </a:tc>
              </a:tr>
            </a:tbl>
          </a:graphicData>
        </a:graphic>
      </p:graphicFrame>
      <p:pic>
        <p:nvPicPr>
          <p:cNvPr id="243" name="Google Shape;243;p11"/>
          <p:cNvPicPr preferRelativeResize="0"/>
          <p:nvPr/>
        </p:nvPicPr>
        <p:blipFill rotWithShape="1">
          <a:blip r:embed="rId3">
            <a:alphaModFix/>
          </a:blip>
          <a:srcRect b="0" l="0" r="0" t="0"/>
          <a:stretch/>
        </p:blipFill>
        <p:spPr>
          <a:xfrm>
            <a:off x="1755140" y="0"/>
            <a:ext cx="9178290" cy="8299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12"/>
          <p:cNvPicPr preferRelativeResize="0"/>
          <p:nvPr/>
        </p:nvPicPr>
        <p:blipFill rotWithShape="1">
          <a:blip r:embed="rId3">
            <a:alphaModFix/>
          </a:blip>
          <a:srcRect b="0" l="0" r="0" t="0"/>
          <a:stretch/>
        </p:blipFill>
        <p:spPr>
          <a:xfrm>
            <a:off x="1755140" y="0"/>
            <a:ext cx="9178290" cy="829945"/>
          </a:xfrm>
          <a:prstGeom prst="rect">
            <a:avLst/>
          </a:prstGeom>
          <a:noFill/>
          <a:ln>
            <a:noFill/>
          </a:ln>
        </p:spPr>
      </p:pic>
      <p:graphicFrame>
        <p:nvGraphicFramePr>
          <p:cNvPr id="249" name="Google Shape;249;p12"/>
          <p:cNvGraphicFramePr/>
          <p:nvPr/>
        </p:nvGraphicFramePr>
        <p:xfrm>
          <a:off x="1755140" y="1842173"/>
          <a:ext cx="3000000" cy="3000000"/>
        </p:xfrm>
        <a:graphic>
          <a:graphicData uri="http://schemas.openxmlformats.org/drawingml/2006/table">
            <a:tbl>
              <a:tblPr bandRow="1" firstRow="1">
                <a:noFill/>
                <a:tableStyleId>{EEAA5F16-8F9A-4B3C-A606-3651688A2486}</a:tableStyleId>
              </a:tblPr>
              <a:tblGrid>
                <a:gridCol w="1153425"/>
                <a:gridCol w="6244750"/>
                <a:gridCol w="1847450"/>
              </a:tblGrid>
              <a:tr h="714425">
                <a:tc>
                  <a:txBody>
                    <a:bodyPr/>
                    <a:lstStyle/>
                    <a:p>
                      <a:pPr indent="0" lvl="0" marL="0" marR="0" rtl="0" algn="l">
                        <a:spcBef>
                          <a:spcPts val="0"/>
                        </a:spcBef>
                        <a:spcAft>
                          <a:spcPts val="0"/>
                        </a:spcAft>
                        <a:buNone/>
                      </a:pPr>
                      <a:r>
                        <a:rPr lang="en-US" sz="1800"/>
                        <a:t>S.No</a:t>
                      </a:r>
                      <a:endParaRPr sz="1800"/>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Century Gothic"/>
                        <a:buNone/>
                      </a:pPr>
                      <a:r>
                        <a:rPr lang="en-US" sz="1800"/>
                        <a:t>TASK ACHIEVED W.R.T TIME</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TIME TAKEN</a:t>
                      </a:r>
                      <a:endParaRPr/>
                    </a:p>
                  </a:txBody>
                  <a:tcPr marT="45725" marB="45725" marR="91450" marL="91450" anchor="ctr"/>
                </a:tc>
              </a:tr>
              <a:tr h="522525">
                <a:tc>
                  <a:txBody>
                    <a:bodyPr/>
                    <a:lstStyle/>
                    <a:p>
                      <a:pPr indent="0" lvl="0" marL="0" marR="0" rtl="0" algn="l">
                        <a:spcBef>
                          <a:spcPts val="0"/>
                        </a:spcBef>
                        <a:spcAft>
                          <a:spcPts val="0"/>
                        </a:spcAft>
                        <a:buNone/>
                      </a:pPr>
                      <a:r>
                        <a:rPr lang="en-US" sz="1800"/>
                        <a:t>7.</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Learning about feature extraction and classification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Week-7</a:t>
                      </a:r>
                      <a:endParaRPr/>
                    </a:p>
                  </a:txBody>
                  <a:tcPr marT="45725" marB="45725" marR="91450" marL="91450"/>
                </a:tc>
              </a:tr>
              <a:tr h="506225">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Real –time face detection with IP camera.</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Week-8</a:t>
                      </a:r>
                      <a:endParaRPr/>
                    </a:p>
                  </a:txBody>
                  <a:tcPr marT="45725" marB="45725" marR="91450" marL="91450"/>
                </a:tc>
              </a:tr>
              <a:tr h="499300">
                <a:tc>
                  <a:txBody>
                    <a:bodyPr/>
                    <a:lstStyle/>
                    <a:p>
                      <a:pPr indent="0" lvl="0" marL="0" marR="0" rtl="0" algn="l">
                        <a:spcBef>
                          <a:spcPts val="0"/>
                        </a:spcBef>
                        <a:spcAft>
                          <a:spcPts val="0"/>
                        </a:spcAft>
                        <a:buNone/>
                      </a:pPr>
                      <a:r>
                        <a:rPr lang="en-US" sz="1800"/>
                        <a:t>9.</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Finding functional and non functional requirements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Week-9</a:t>
                      </a:r>
                      <a:endParaRPr/>
                    </a:p>
                  </a:txBody>
                  <a:tcPr marT="45725" marB="45725" marR="91450" marL="91450"/>
                </a:tc>
              </a:tr>
              <a:tr h="370850">
                <a:tc>
                  <a:txBody>
                    <a:bodyPr/>
                    <a:lstStyle/>
                    <a:p>
                      <a:pPr indent="0" lvl="0" marL="0" marR="0" rtl="0" algn="l">
                        <a:spcBef>
                          <a:spcPts val="0"/>
                        </a:spcBef>
                        <a:spcAft>
                          <a:spcPts val="0"/>
                        </a:spcAft>
                        <a:buNone/>
                      </a:pPr>
                      <a:r>
                        <a:rPr lang="en-US" sz="1800"/>
                        <a:t>10.</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Working on system architecture and flow of project</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Week-10</a:t>
                      </a:r>
                      <a:endParaRPr/>
                    </a:p>
                  </a:txBody>
                  <a:tcPr marT="45725" marB="45725" marR="91450" marL="91450"/>
                </a:tc>
              </a:tr>
              <a:tr h="735975">
                <a:tc>
                  <a:txBody>
                    <a:bodyPr/>
                    <a:lstStyle/>
                    <a:p>
                      <a:pPr indent="0" lvl="0" marL="0" marR="0" rtl="0" algn="l">
                        <a:spcBef>
                          <a:spcPts val="0"/>
                        </a:spcBef>
                        <a:spcAft>
                          <a:spcPts val="0"/>
                        </a:spcAft>
                        <a:buNone/>
                      </a:pPr>
                      <a:r>
                        <a:rPr lang="en-US" sz="1800"/>
                        <a:t>11.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Automatic entry of registered student’s detail in Excel sheet. Attendance report Generation.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Week-11</a:t>
                      </a:r>
                      <a:endParaRPr/>
                    </a:p>
                  </a:txBody>
                  <a:tcPr marT="45725" marB="45725" marR="91450" marL="91450"/>
                </a:tc>
              </a:tr>
              <a:tr h="537125">
                <a:tc>
                  <a:txBody>
                    <a:bodyPr/>
                    <a:lstStyle/>
                    <a:p>
                      <a:pPr indent="0" lvl="0" marL="0" marR="0" rtl="0" algn="l">
                        <a:spcBef>
                          <a:spcPts val="0"/>
                        </a:spcBef>
                        <a:spcAft>
                          <a:spcPts val="0"/>
                        </a:spcAft>
                        <a:buNone/>
                      </a:pPr>
                      <a:r>
                        <a:rPr lang="en-US" sz="1800"/>
                        <a:t>12.</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Testing the system</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Week-12</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p:nvPr/>
        </p:nvSpPr>
        <p:spPr>
          <a:xfrm>
            <a:off x="2220132" y="2497976"/>
            <a:ext cx="8817982" cy="18620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500" u="none" cap="none" strike="noStrike">
                <a:solidFill>
                  <a:srgbClr val="F5CB9D"/>
                </a:solidFill>
                <a:latin typeface="Arial"/>
                <a:ea typeface="Arial"/>
                <a:cs typeface="Arial"/>
                <a:sym typeface="Arial"/>
              </a:rPr>
              <a:t>Thank You </a:t>
            </a:r>
            <a:endParaRPr b="1" i="0" sz="11500" u="none" cap="none" strike="noStrike">
              <a:solidFill>
                <a:srgbClr val="F5CB9D"/>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1640156" y="1220596"/>
            <a:ext cx="8911687" cy="7813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INTRODUCTION :</a:t>
            </a:r>
            <a:endParaRPr b="1"/>
          </a:p>
        </p:txBody>
      </p:sp>
      <p:sp>
        <p:nvSpPr>
          <p:cNvPr id="173" name="Google Shape;173;p2"/>
          <p:cNvSpPr txBox="1"/>
          <p:nvPr>
            <p:ph idx="1" type="body"/>
          </p:nvPr>
        </p:nvSpPr>
        <p:spPr>
          <a:xfrm>
            <a:off x="1755139" y="2001897"/>
            <a:ext cx="9178289" cy="377762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lang="en-US" sz="2000">
                <a:latin typeface="Arial"/>
                <a:ea typeface="Arial"/>
                <a:cs typeface="Arial"/>
                <a:sym typeface="Arial"/>
              </a:rPr>
              <a:t>Traditional attendance is Mark manually by teachers and they must make sure correct attendance is marked for respect to student.</a:t>
            </a:r>
            <a:endParaRPr/>
          </a:p>
          <a:p>
            <a:pPr indent="-228600" lvl="0" marL="342900" rtl="0" algn="just">
              <a:spcBef>
                <a:spcPts val="1000"/>
              </a:spcBef>
              <a:spcAft>
                <a:spcPts val="0"/>
              </a:spcAft>
              <a:buSzPts val="1800"/>
              <a:buNone/>
            </a:pPr>
            <a:r>
              <a:t/>
            </a:r>
            <a:endParaRPr>
              <a:latin typeface="Arial"/>
              <a:ea typeface="Arial"/>
              <a:cs typeface="Arial"/>
              <a:sym typeface="Arial"/>
            </a:endParaRPr>
          </a:p>
          <a:p>
            <a:pPr indent="-228600" lvl="0" marL="342900" rtl="0" algn="just">
              <a:spcBef>
                <a:spcPts val="1000"/>
              </a:spcBef>
              <a:spcAft>
                <a:spcPts val="0"/>
              </a:spcAft>
              <a:buSzPts val="1800"/>
              <a:buNone/>
            </a:pPr>
            <a:r>
              <a:t/>
            </a:r>
            <a:endParaRPr>
              <a:latin typeface="Arial"/>
              <a:ea typeface="Arial"/>
              <a:cs typeface="Arial"/>
              <a:sym typeface="Arial"/>
            </a:endParaRPr>
          </a:p>
          <a:p>
            <a:pPr indent="-228600" lvl="0" marL="342900" rtl="0" algn="just">
              <a:spcBef>
                <a:spcPts val="1000"/>
              </a:spcBef>
              <a:spcAft>
                <a:spcPts val="0"/>
              </a:spcAft>
              <a:buSzPts val="1800"/>
              <a:buNone/>
            </a:pPr>
            <a:r>
              <a:t/>
            </a:r>
            <a:endParaRPr>
              <a:latin typeface="Arial"/>
              <a:ea typeface="Arial"/>
              <a:cs typeface="Arial"/>
              <a:sym typeface="Arial"/>
            </a:endParaRPr>
          </a:p>
          <a:p>
            <a:pPr indent="-228600" lvl="0" marL="342900" rtl="0" algn="just">
              <a:spcBef>
                <a:spcPts val="1000"/>
              </a:spcBef>
              <a:spcAft>
                <a:spcPts val="0"/>
              </a:spcAft>
              <a:buSzPts val="1800"/>
              <a:buNone/>
            </a:pPr>
            <a:r>
              <a:t/>
            </a:r>
            <a:endParaRPr>
              <a:latin typeface="Arial"/>
              <a:ea typeface="Arial"/>
              <a:cs typeface="Arial"/>
              <a:sym typeface="Arial"/>
            </a:endParaRPr>
          </a:p>
          <a:p>
            <a:pPr indent="-342900" lvl="0" marL="342900" rtl="0" algn="just">
              <a:spcBef>
                <a:spcPts val="1000"/>
              </a:spcBef>
              <a:spcAft>
                <a:spcPts val="0"/>
              </a:spcAft>
              <a:buSzPts val="2000"/>
              <a:buChar char="🠶"/>
            </a:pPr>
            <a:r>
              <a:rPr lang="en-US" sz="2000">
                <a:latin typeface="Arial"/>
                <a:ea typeface="Arial"/>
                <a:cs typeface="Arial"/>
                <a:sym typeface="Arial"/>
              </a:rPr>
              <a:t>This whole process waste some of lecture time and part of current information is missed due to fraudulent and proxy cases.</a:t>
            </a:r>
            <a:endParaRPr sz="2000">
              <a:latin typeface="Arial"/>
              <a:ea typeface="Arial"/>
              <a:cs typeface="Arial"/>
              <a:sym typeface="Arial"/>
            </a:endParaRPr>
          </a:p>
        </p:txBody>
      </p:sp>
      <p:pic>
        <p:nvPicPr>
          <p:cNvPr id="174" name="Google Shape;174;p2"/>
          <p:cNvPicPr preferRelativeResize="0"/>
          <p:nvPr/>
        </p:nvPicPr>
        <p:blipFill rotWithShape="1">
          <a:blip r:embed="rId3">
            <a:alphaModFix/>
          </a:blip>
          <a:srcRect b="0" l="0" r="0" t="0"/>
          <a:stretch/>
        </p:blipFill>
        <p:spPr>
          <a:xfrm>
            <a:off x="3077938" y="2811272"/>
            <a:ext cx="1704975" cy="1381125"/>
          </a:xfrm>
          <a:prstGeom prst="rect">
            <a:avLst/>
          </a:prstGeom>
          <a:noFill/>
          <a:ln>
            <a:noFill/>
          </a:ln>
        </p:spPr>
      </p:pic>
      <p:pic>
        <p:nvPicPr>
          <p:cNvPr id="175" name="Google Shape;175;p2"/>
          <p:cNvPicPr preferRelativeResize="0"/>
          <p:nvPr/>
        </p:nvPicPr>
        <p:blipFill rotWithShape="1">
          <a:blip r:embed="rId4">
            <a:alphaModFix/>
          </a:blip>
          <a:srcRect b="0" l="0" r="0" t="0"/>
          <a:stretch/>
        </p:blipFill>
        <p:spPr>
          <a:xfrm>
            <a:off x="5936321" y="2811272"/>
            <a:ext cx="2286016" cy="1500198"/>
          </a:xfrm>
          <a:prstGeom prst="rect">
            <a:avLst/>
          </a:prstGeom>
          <a:noFill/>
          <a:ln>
            <a:noFill/>
          </a:ln>
        </p:spPr>
      </p:pic>
      <p:pic>
        <p:nvPicPr>
          <p:cNvPr id="176" name="Google Shape;176;p2"/>
          <p:cNvPicPr preferRelativeResize="0"/>
          <p:nvPr>
            <p:ph idx="1" type="body"/>
          </p:nvPr>
        </p:nvPicPr>
        <p:blipFill rotWithShape="1">
          <a:blip r:embed="rId5">
            <a:alphaModFix/>
          </a:blip>
          <a:srcRect b="0" l="0" r="0" t="0"/>
          <a:stretch/>
        </p:blipFill>
        <p:spPr>
          <a:xfrm>
            <a:off x="1755140" y="0"/>
            <a:ext cx="9178290" cy="8299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1669683" y="1169781"/>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Abstract</a:t>
            </a:r>
            <a:r>
              <a:rPr b="1" lang="en-US" sz="4000"/>
              <a:t> :</a:t>
            </a:r>
            <a:endParaRPr/>
          </a:p>
        </p:txBody>
      </p:sp>
      <p:sp>
        <p:nvSpPr>
          <p:cNvPr id="182" name="Google Shape;182;p3"/>
          <p:cNvSpPr txBox="1"/>
          <p:nvPr>
            <p:ph idx="1" type="body"/>
          </p:nvPr>
        </p:nvSpPr>
        <p:spPr>
          <a:xfrm>
            <a:off x="1755141" y="2255632"/>
            <a:ext cx="9178290" cy="430339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b="0" i="0" lang="en-US" sz="2000">
                <a:solidFill>
                  <a:srgbClr val="000000"/>
                </a:solidFill>
                <a:latin typeface="Arial"/>
                <a:ea typeface="Arial"/>
                <a:cs typeface="Arial"/>
                <a:sym typeface="Arial"/>
              </a:rPr>
              <a:t>We are living in a world where everything is automated and linked online. The internet of things, image processing, and machine learning are evolving day by day. Many systems have been completely changed due to this evolve to achieve more accurate results. The attendance system is a typical example of this transition, starting from the traditional signature on a paper sheet to face recognition. This Project proposes a method of developing a comprehensive embedded class attendance system using facial recognition with showing whether the face of the person is the student for that specified class or not. The system is based on the machine learning algorithm which is to be implemented on python language and using computer/laptop camera for the input image of the students or a normal outer camera can also be used which has to be connected to the system which is programmed to handle the face recognition by implementing the Local Binary Patterns algorithm LBPs.</a:t>
            </a:r>
            <a:endParaRPr/>
          </a:p>
          <a:p>
            <a:pPr indent="-215900" lvl="0" marL="342900" rtl="0" algn="just">
              <a:spcBef>
                <a:spcPts val="1000"/>
              </a:spcBef>
              <a:spcAft>
                <a:spcPts val="0"/>
              </a:spcAft>
              <a:buSzPts val="2000"/>
              <a:buNone/>
            </a:pPr>
            <a:r>
              <a:t/>
            </a:r>
            <a:endParaRPr sz="2000">
              <a:latin typeface="Arial"/>
              <a:ea typeface="Arial"/>
              <a:cs typeface="Arial"/>
              <a:sym typeface="Arial"/>
            </a:endParaRPr>
          </a:p>
        </p:txBody>
      </p:sp>
      <p:pic>
        <p:nvPicPr>
          <p:cNvPr id="183" name="Google Shape;183;p3"/>
          <p:cNvPicPr preferRelativeResize="0"/>
          <p:nvPr>
            <p:ph idx="1" type="body"/>
          </p:nvPr>
        </p:nvPicPr>
        <p:blipFill rotWithShape="1">
          <a:blip r:embed="rId3">
            <a:alphaModFix/>
          </a:blip>
          <a:srcRect b="0" l="0" r="0" t="0"/>
          <a:stretch/>
        </p:blipFill>
        <p:spPr>
          <a:xfrm>
            <a:off x="1755140" y="0"/>
            <a:ext cx="9178290" cy="8299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type="title"/>
          </p:nvPr>
        </p:nvSpPr>
        <p:spPr>
          <a:xfrm>
            <a:off x="1660850" y="1187578"/>
            <a:ext cx="8890994"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Existing System :</a:t>
            </a:r>
            <a:endParaRPr/>
          </a:p>
        </p:txBody>
      </p:sp>
      <p:sp>
        <p:nvSpPr>
          <p:cNvPr id="189" name="Google Shape;189;p4"/>
          <p:cNvSpPr txBox="1"/>
          <p:nvPr>
            <p:ph idx="1" type="body"/>
          </p:nvPr>
        </p:nvSpPr>
        <p:spPr>
          <a:xfrm>
            <a:off x="1909010" y="2158365"/>
            <a:ext cx="5799429" cy="46037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0" i="0" lang="en-US">
                <a:solidFill>
                  <a:srgbClr val="000000"/>
                </a:solidFill>
                <a:latin typeface="Arial"/>
                <a:ea typeface="Arial"/>
                <a:cs typeface="Arial"/>
                <a:sym typeface="Arial"/>
              </a:rPr>
              <a:t>In the last twenty years, the computer-based facial recognition field has expanded rapidly. Several algorithms have been introduced and improved to the point where computers can rival humans in accuracy of facial recognition.</a:t>
            </a:r>
            <a:endParaRPr/>
          </a:p>
          <a:p>
            <a:pPr indent="0" lvl="0" marL="0" rtl="0" algn="just">
              <a:spcBef>
                <a:spcPts val="1000"/>
              </a:spcBef>
              <a:spcAft>
                <a:spcPts val="0"/>
              </a:spcAft>
              <a:buSzPts val="1800"/>
              <a:buNone/>
            </a:pPr>
            <a:r>
              <a:rPr lang="en-US">
                <a:solidFill>
                  <a:srgbClr val="000000"/>
                </a:solidFill>
                <a:latin typeface="Arial"/>
                <a:ea typeface="Arial"/>
                <a:cs typeface="Arial"/>
                <a:sym typeface="Arial"/>
              </a:rPr>
              <a:t>one of the </a:t>
            </a:r>
            <a:r>
              <a:rPr lang="en-US">
                <a:solidFill>
                  <a:srgbClr val="000000"/>
                </a:solidFill>
                <a:latin typeface="Arial"/>
                <a:ea typeface="Arial"/>
                <a:cs typeface="Arial"/>
                <a:sym typeface="Arial"/>
              </a:rPr>
              <a:t>algorithm</a:t>
            </a:r>
            <a:r>
              <a:rPr lang="en-US">
                <a:solidFill>
                  <a:srgbClr val="000000"/>
                </a:solidFill>
                <a:latin typeface="Arial"/>
                <a:ea typeface="Arial"/>
                <a:cs typeface="Arial"/>
                <a:sym typeface="Arial"/>
              </a:rPr>
              <a:t> used in face recognition is viola jones.Viola-Jones algorithm is a machine-learning technique for object detection. first detect smaller features of a human face in that image and if all of those features are found then the algorithm predicts that there is a face in that image or sub-image</a:t>
            </a:r>
            <a:endParaRPr>
              <a:latin typeface="Arial"/>
              <a:ea typeface="Arial"/>
              <a:cs typeface="Arial"/>
              <a:sym typeface="Arial"/>
            </a:endParaRPr>
          </a:p>
        </p:txBody>
      </p:sp>
      <p:pic>
        <p:nvPicPr>
          <p:cNvPr descr="Breaking Down Facial Recognition: The Viola-Jones Algorithm | by Rohan  Gupta | Towards Data Science" id="190" name="Google Shape;190;p4"/>
          <p:cNvPicPr preferRelativeResize="0"/>
          <p:nvPr/>
        </p:nvPicPr>
        <p:blipFill rotWithShape="1">
          <a:blip r:embed="rId3">
            <a:alphaModFix/>
          </a:blip>
          <a:srcRect b="0" l="0" r="0" t="0"/>
          <a:stretch/>
        </p:blipFill>
        <p:spPr>
          <a:xfrm>
            <a:off x="8003727" y="1096919"/>
            <a:ext cx="3690967" cy="2768226"/>
          </a:xfrm>
          <a:prstGeom prst="rect">
            <a:avLst/>
          </a:prstGeom>
          <a:noFill/>
          <a:ln>
            <a:noFill/>
          </a:ln>
        </p:spPr>
      </p:pic>
      <p:pic>
        <p:nvPicPr>
          <p:cNvPr descr="Building Facial Detection Software With JavaScript" id="191" name="Google Shape;191;p4"/>
          <p:cNvPicPr preferRelativeResize="0"/>
          <p:nvPr/>
        </p:nvPicPr>
        <p:blipFill rotWithShape="1">
          <a:blip r:embed="rId4">
            <a:alphaModFix/>
          </a:blip>
          <a:srcRect b="0" l="0" r="0" t="0"/>
          <a:stretch/>
        </p:blipFill>
        <p:spPr>
          <a:xfrm>
            <a:off x="8003727" y="3865145"/>
            <a:ext cx="3690967" cy="2994087"/>
          </a:xfrm>
          <a:prstGeom prst="rect">
            <a:avLst/>
          </a:prstGeom>
          <a:noFill/>
          <a:ln>
            <a:noFill/>
          </a:ln>
        </p:spPr>
      </p:pic>
      <p:pic>
        <p:nvPicPr>
          <p:cNvPr id="192" name="Google Shape;192;p4"/>
          <p:cNvPicPr preferRelativeResize="0"/>
          <p:nvPr>
            <p:ph idx="1" type="body"/>
          </p:nvPr>
        </p:nvPicPr>
        <p:blipFill rotWithShape="1">
          <a:blip r:embed="rId5">
            <a:alphaModFix/>
          </a:blip>
          <a:srcRect b="0" l="0" r="0" t="0"/>
          <a:stretch/>
        </p:blipFill>
        <p:spPr>
          <a:xfrm>
            <a:off x="1755140" y="0"/>
            <a:ext cx="9178290" cy="8299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1676400" y="1174483"/>
            <a:ext cx="10515600" cy="7362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Proposed System :</a:t>
            </a:r>
            <a:endParaRPr/>
          </a:p>
        </p:txBody>
      </p:sp>
      <p:sp>
        <p:nvSpPr>
          <p:cNvPr id="198" name="Google Shape;198;p5"/>
          <p:cNvSpPr txBox="1"/>
          <p:nvPr>
            <p:ph idx="1" type="body"/>
          </p:nvPr>
        </p:nvSpPr>
        <p:spPr>
          <a:xfrm>
            <a:off x="1989221" y="1970736"/>
            <a:ext cx="7090612" cy="4652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b="0" i="0" lang="en-US" sz="2000">
                <a:solidFill>
                  <a:srgbClr val="000000"/>
                </a:solidFill>
                <a:latin typeface="Arial"/>
                <a:ea typeface="Arial"/>
                <a:cs typeface="Arial"/>
                <a:sym typeface="Arial"/>
              </a:rPr>
              <a:t>The proposed methodology starts with the registration of students into the system. Following methodology has few main stages such as capturing images, pre-processing of the images, Haar Cascade classifier is used for face detection, developing a dataset of images, the further process of face recognition is done with the help of LBPH algorithm.</a:t>
            </a:r>
            <a:endParaRPr sz="2000">
              <a:solidFill>
                <a:srgbClr val="202124"/>
              </a:solidFill>
              <a:latin typeface="Arial"/>
              <a:ea typeface="Arial"/>
              <a:cs typeface="Arial"/>
              <a:sym typeface="Arial"/>
            </a:endParaRPr>
          </a:p>
          <a:p>
            <a:pPr indent="-342900" lvl="0" marL="342900" rtl="0" algn="just">
              <a:spcBef>
                <a:spcPts val="1000"/>
              </a:spcBef>
              <a:spcAft>
                <a:spcPts val="0"/>
              </a:spcAft>
              <a:buSzPts val="2000"/>
              <a:buChar char="🠶"/>
            </a:pPr>
            <a:r>
              <a:rPr b="0" i="0" lang="en-US" sz="2000">
                <a:solidFill>
                  <a:srgbClr val="202124"/>
                </a:solidFill>
                <a:latin typeface="Arial"/>
                <a:ea typeface="Arial"/>
                <a:cs typeface="Arial"/>
                <a:sym typeface="Arial"/>
              </a:rPr>
              <a:t>In our proposing system we are using opencv and dlib.</a:t>
            </a:r>
            <a:endParaRPr/>
          </a:p>
          <a:p>
            <a:pPr indent="-342900" lvl="0" marL="342900" rtl="0" algn="just">
              <a:spcBef>
                <a:spcPts val="1000"/>
              </a:spcBef>
              <a:spcAft>
                <a:spcPts val="0"/>
              </a:spcAft>
              <a:buSzPts val="2000"/>
              <a:buChar char="🠶"/>
            </a:pPr>
            <a:r>
              <a:rPr b="0" i="0" lang="en-US" sz="2000">
                <a:solidFill>
                  <a:srgbClr val="202124"/>
                </a:solidFill>
                <a:latin typeface="Arial"/>
                <a:ea typeface="Arial"/>
                <a:cs typeface="Arial"/>
                <a:sym typeface="Arial"/>
              </a:rPr>
              <a:t>In our project we use new Machine learning algorithm like CNN (Convolutional Neural Network).</a:t>
            </a:r>
            <a:endParaRPr/>
          </a:p>
          <a:p>
            <a:pPr indent="-342900" lvl="0" marL="342900" rtl="0" algn="just">
              <a:spcBef>
                <a:spcPts val="1000"/>
              </a:spcBef>
              <a:spcAft>
                <a:spcPts val="0"/>
              </a:spcAft>
              <a:buSzPts val="2000"/>
              <a:buChar char="🠶"/>
            </a:pPr>
            <a:r>
              <a:rPr b="0" i="0" lang="en-US" sz="2000">
                <a:solidFill>
                  <a:srgbClr val="202124"/>
                </a:solidFill>
                <a:latin typeface="Arial"/>
                <a:ea typeface="Arial"/>
                <a:cs typeface="Arial"/>
                <a:sym typeface="Arial"/>
              </a:rPr>
              <a:t>Algorithm 1: OpenCV Haar Cascade Face Detection.</a:t>
            </a:r>
            <a:endParaRPr/>
          </a:p>
          <a:p>
            <a:pPr indent="-342900" lvl="0" marL="342900" rtl="0" algn="just">
              <a:spcBef>
                <a:spcPts val="1000"/>
              </a:spcBef>
              <a:spcAft>
                <a:spcPts val="0"/>
              </a:spcAft>
              <a:buSzPts val="2000"/>
              <a:buChar char="🠶"/>
            </a:pPr>
            <a:r>
              <a:rPr b="0" i="0" lang="en-US" sz="2000">
                <a:solidFill>
                  <a:srgbClr val="202124"/>
                </a:solidFill>
                <a:latin typeface="Arial"/>
                <a:ea typeface="Arial"/>
                <a:cs typeface="Arial"/>
                <a:sym typeface="Arial"/>
              </a:rPr>
              <a:t>Algorithm 2: Dlib HoG Face Detection.</a:t>
            </a:r>
            <a:endParaRPr/>
          </a:p>
          <a:p>
            <a:pPr indent="-177800" lvl="0" marL="342900" rtl="0" algn="just">
              <a:spcBef>
                <a:spcPts val="1000"/>
              </a:spcBef>
              <a:spcAft>
                <a:spcPts val="0"/>
              </a:spcAft>
              <a:buSzPts val="2600"/>
              <a:buNone/>
            </a:pPr>
            <a:r>
              <a:t/>
            </a:r>
            <a:endParaRPr b="0" i="0" sz="2600">
              <a:solidFill>
                <a:srgbClr val="202124"/>
              </a:solidFill>
              <a:latin typeface="Arial"/>
              <a:ea typeface="Arial"/>
              <a:cs typeface="Arial"/>
              <a:sym typeface="Arial"/>
            </a:endParaRPr>
          </a:p>
        </p:txBody>
      </p:sp>
      <p:pic>
        <p:nvPicPr>
          <p:cNvPr descr="Face Landmark Detection using Dlib - DebuggerCafe" id="199" name="Google Shape;199;p5"/>
          <p:cNvPicPr preferRelativeResize="0"/>
          <p:nvPr/>
        </p:nvPicPr>
        <p:blipFill rotWithShape="1">
          <a:blip r:embed="rId3">
            <a:alphaModFix/>
          </a:blip>
          <a:srcRect b="23244" l="33551" r="33601" t="27081"/>
          <a:stretch/>
        </p:blipFill>
        <p:spPr>
          <a:xfrm>
            <a:off x="9388459" y="4237180"/>
            <a:ext cx="2538663" cy="2161507"/>
          </a:xfrm>
          <a:prstGeom prst="rect">
            <a:avLst/>
          </a:prstGeom>
          <a:noFill/>
          <a:ln>
            <a:noFill/>
          </a:ln>
        </p:spPr>
      </p:pic>
      <p:pic>
        <p:nvPicPr>
          <p:cNvPr id="200" name="Google Shape;200;p5"/>
          <p:cNvPicPr preferRelativeResize="0"/>
          <p:nvPr>
            <p:ph idx="1" type="body"/>
          </p:nvPr>
        </p:nvPicPr>
        <p:blipFill rotWithShape="1">
          <a:blip r:embed="rId4">
            <a:alphaModFix/>
          </a:blip>
          <a:srcRect b="0" l="0" r="0" t="0"/>
          <a:stretch/>
        </p:blipFill>
        <p:spPr>
          <a:xfrm>
            <a:off x="1755140" y="0"/>
            <a:ext cx="9178290" cy="829945"/>
          </a:xfrm>
          <a:prstGeom prst="rect">
            <a:avLst/>
          </a:prstGeom>
          <a:noFill/>
          <a:ln>
            <a:noFill/>
          </a:ln>
        </p:spPr>
      </p:pic>
      <p:pic>
        <p:nvPicPr>
          <p:cNvPr descr="Face Landmark Detection using Dlib - DebuggerCafe" id="201" name="Google Shape;201;p5"/>
          <p:cNvPicPr preferRelativeResize="0"/>
          <p:nvPr/>
        </p:nvPicPr>
        <p:blipFill rotWithShape="1">
          <a:blip r:embed="rId3">
            <a:alphaModFix/>
          </a:blip>
          <a:srcRect b="23244" l="1223" r="66496" t="27081"/>
          <a:stretch/>
        </p:blipFill>
        <p:spPr>
          <a:xfrm>
            <a:off x="9388459" y="2075673"/>
            <a:ext cx="2494915" cy="21615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type="title"/>
          </p:nvPr>
        </p:nvSpPr>
        <p:spPr>
          <a:xfrm>
            <a:off x="1640156" y="1189693"/>
            <a:ext cx="8911687" cy="7261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Literature Survey :</a:t>
            </a:r>
            <a:endParaRPr/>
          </a:p>
        </p:txBody>
      </p:sp>
      <p:graphicFrame>
        <p:nvGraphicFramePr>
          <p:cNvPr id="207" name="Google Shape;207;p6"/>
          <p:cNvGraphicFramePr/>
          <p:nvPr/>
        </p:nvGraphicFramePr>
        <p:xfrm>
          <a:off x="1831833" y="1841185"/>
          <a:ext cx="3000000" cy="3000000"/>
        </p:xfrm>
        <a:graphic>
          <a:graphicData uri="http://schemas.openxmlformats.org/drawingml/2006/table">
            <a:tbl>
              <a:tblPr bandRow="1" firstRow="1">
                <a:noFill/>
                <a:tableStyleId>{EEAA5F16-8F9A-4B3C-A606-3651688A2486}</a:tableStyleId>
              </a:tblPr>
              <a:tblGrid>
                <a:gridCol w="2945425"/>
                <a:gridCol w="2280325"/>
                <a:gridCol w="1731875"/>
                <a:gridCol w="2220675"/>
              </a:tblGrid>
              <a:tr h="549150">
                <a:tc>
                  <a:txBody>
                    <a:bodyPr/>
                    <a:lstStyle/>
                    <a:p>
                      <a:pPr indent="0" lvl="0" marL="0" marR="0" rtl="0" algn="ctr">
                        <a:spcBef>
                          <a:spcPts val="0"/>
                        </a:spcBef>
                        <a:spcAft>
                          <a:spcPts val="0"/>
                        </a:spcAft>
                        <a:buClr>
                          <a:schemeClr val="dk1"/>
                        </a:buClr>
                        <a:buSzPts val="1800"/>
                        <a:buFont typeface="Century Gothic"/>
                        <a:buNone/>
                      </a:pPr>
                      <a:r>
                        <a:rPr lang="en-US" sz="1800" u="none" cap="none" strike="noStrike"/>
                        <a:t>EXISTIG SYSTEM</a:t>
                      </a:r>
                      <a:endParaRPr/>
                    </a:p>
                  </a:txBody>
                  <a:tcPr marT="45725" marB="45725" marR="91450" marL="91450"/>
                </a:tc>
                <a:tc>
                  <a:txBody>
                    <a:bodyPr/>
                    <a:lstStyle/>
                    <a:p>
                      <a:pPr indent="0" lvl="0" marL="0" marR="0" rtl="0" algn="ctr">
                        <a:spcBef>
                          <a:spcPts val="0"/>
                        </a:spcBef>
                        <a:spcAft>
                          <a:spcPts val="0"/>
                        </a:spcAft>
                        <a:buClr>
                          <a:schemeClr val="dk1"/>
                        </a:buClr>
                        <a:buSzPts val="1800"/>
                        <a:buFont typeface="Century Gothic"/>
                        <a:buNone/>
                      </a:pPr>
                      <a:r>
                        <a:rPr lang="en-US" sz="1800" u="none" cap="none" strike="noStrike"/>
                        <a:t>FEATURES</a:t>
                      </a:r>
                      <a:endParaRPr/>
                    </a:p>
                  </a:txBody>
                  <a:tcPr marT="45725" marB="45725" marR="91450" marL="91450"/>
                </a:tc>
                <a:tc>
                  <a:txBody>
                    <a:bodyPr/>
                    <a:lstStyle/>
                    <a:p>
                      <a:pPr indent="0" lvl="0" marL="0" marR="0" rtl="0" algn="ctr">
                        <a:spcBef>
                          <a:spcPts val="0"/>
                        </a:spcBef>
                        <a:spcAft>
                          <a:spcPts val="0"/>
                        </a:spcAft>
                        <a:buClr>
                          <a:schemeClr val="dk1"/>
                        </a:buClr>
                        <a:buSzPts val="1800"/>
                        <a:buFont typeface="Century Gothic"/>
                        <a:buNone/>
                      </a:pPr>
                      <a:r>
                        <a:rPr lang="en-US" sz="1800" u="none" cap="none" strike="noStrike"/>
                        <a:t>BENEFITS</a:t>
                      </a:r>
                      <a:endParaRPr/>
                    </a:p>
                  </a:txBody>
                  <a:tcPr marT="45725" marB="45725" marR="91450" marL="91450"/>
                </a:tc>
                <a:tc>
                  <a:txBody>
                    <a:bodyPr/>
                    <a:lstStyle/>
                    <a:p>
                      <a:pPr indent="0" lvl="0" marL="0" marR="0" rtl="0" algn="ctr">
                        <a:spcBef>
                          <a:spcPts val="0"/>
                        </a:spcBef>
                        <a:spcAft>
                          <a:spcPts val="0"/>
                        </a:spcAft>
                        <a:buClr>
                          <a:schemeClr val="dk1"/>
                        </a:buClr>
                        <a:buSzPts val="1800"/>
                        <a:buFont typeface="Century Gothic"/>
                        <a:buNone/>
                      </a:pPr>
                      <a:r>
                        <a:rPr lang="en-US" sz="1800" u="none" cap="none" strike="noStrike"/>
                        <a:t>LIMITATIONS</a:t>
                      </a:r>
                      <a:endParaRPr/>
                    </a:p>
                  </a:txBody>
                  <a:tcPr marT="45725" marB="45725" marR="91450" marL="91450"/>
                </a:tc>
              </a:tr>
              <a:tr h="1127350">
                <a:tc>
                  <a:txBody>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Automated attendance </a:t>
                      </a:r>
                      <a:endParaRPr/>
                    </a:p>
                    <a:p>
                      <a:pPr indent="0" lvl="0" marL="0" marR="0" rtl="0" algn="l">
                        <a:spcBef>
                          <a:spcPts val="0"/>
                        </a:spcBef>
                        <a:spcAft>
                          <a:spcPts val="0"/>
                        </a:spcAft>
                        <a:buNone/>
                      </a:pPr>
                      <a:r>
                        <a:rPr b="0" i="0" lang="en-US" sz="1800">
                          <a:solidFill>
                            <a:schemeClr val="dk1"/>
                          </a:solidFill>
                          <a:latin typeface="Century Gothic"/>
                          <a:ea typeface="Century Gothic"/>
                          <a:cs typeface="Century Gothic"/>
                          <a:sym typeface="Century Gothic"/>
                        </a:rPr>
                        <a:t>management system </a:t>
                      </a:r>
                      <a:endParaRPr/>
                    </a:p>
                    <a:p>
                      <a:pPr indent="0" lvl="0" marL="0" marR="0" rtl="0" algn="l">
                        <a:spcBef>
                          <a:spcPts val="0"/>
                        </a:spcBef>
                        <a:spcAft>
                          <a:spcPts val="0"/>
                        </a:spcAft>
                        <a:buNone/>
                      </a:pPr>
                      <a:r>
                        <a:rPr b="0" i="0" lang="en-US" sz="1800">
                          <a:solidFill>
                            <a:schemeClr val="dk1"/>
                          </a:solidFill>
                          <a:latin typeface="Century Gothic"/>
                          <a:ea typeface="Century Gothic"/>
                          <a:cs typeface="Century Gothic"/>
                          <a:sym typeface="Century Gothic"/>
                        </a:rPr>
                        <a:t>using face recognition.</a:t>
                      </a:r>
                      <a:endParaRPr/>
                    </a:p>
                  </a:txBody>
                  <a:tcPr marT="45725" marB="45725" marR="91450" marL="91450"/>
                </a:tc>
                <a:tc>
                  <a:txBody>
                    <a:bodyPr/>
                    <a:lstStyle/>
                    <a:p>
                      <a:pPr indent="0" lvl="0" marL="0" marR="0" rtl="0" algn="l">
                        <a:spcBef>
                          <a:spcPts val="0"/>
                        </a:spcBef>
                        <a:spcAft>
                          <a:spcPts val="0"/>
                        </a:spcAft>
                        <a:buClr>
                          <a:schemeClr val="dk1"/>
                        </a:buClr>
                        <a:buSzPts val="1800"/>
                        <a:buFont typeface="Century Gothic"/>
                        <a:buNone/>
                      </a:pPr>
                      <a:r>
                        <a:rPr lang="en-US" sz="1800"/>
                        <a:t>Use Eigen Faces for Recognition</a:t>
                      </a:r>
                      <a:endParaRPr/>
                    </a:p>
                  </a:txBody>
                  <a:tcPr marT="45725" marB="45725" marR="91450" marL="91450"/>
                </a:tc>
                <a:tc>
                  <a:txBody>
                    <a:bodyPr/>
                    <a:lstStyle/>
                    <a:p>
                      <a:pPr indent="0" lvl="0" marL="0" marR="0" rtl="0" algn="ctr">
                        <a:spcBef>
                          <a:spcPts val="0"/>
                        </a:spcBef>
                        <a:spcAft>
                          <a:spcPts val="0"/>
                        </a:spcAft>
                        <a:buClr>
                          <a:schemeClr val="dk1"/>
                        </a:buClr>
                        <a:buSzPts val="1800"/>
                        <a:buFont typeface="Century Gothic"/>
                        <a:buNone/>
                      </a:pPr>
                      <a:r>
                        <a:rPr lang="en-US" sz="1800"/>
                        <a:t>Low accuracy</a:t>
                      </a:r>
                      <a:endParaRPr/>
                    </a:p>
                  </a:txBody>
                  <a:tcPr marT="45725" marB="45725" marR="91450" marL="91450"/>
                </a:tc>
                <a:tc>
                  <a:txBody>
                    <a:bodyPr/>
                    <a:lstStyle/>
                    <a:p>
                      <a:pPr indent="0" lvl="0" marL="0" marR="0" rtl="0" algn="l">
                        <a:spcBef>
                          <a:spcPts val="0"/>
                        </a:spcBef>
                        <a:spcAft>
                          <a:spcPts val="0"/>
                        </a:spcAft>
                        <a:buClr>
                          <a:schemeClr val="dk1"/>
                        </a:buClr>
                        <a:buSzPts val="1800"/>
                        <a:buFont typeface="Century Gothic"/>
                        <a:buNone/>
                      </a:pPr>
                      <a:r>
                        <a:rPr lang="en-US" sz="1800"/>
                        <a:t>Multiple faces not recognized</a:t>
                      </a:r>
                      <a:endParaRPr/>
                    </a:p>
                  </a:txBody>
                  <a:tcPr marT="45725" marB="45725" marR="91450" marL="91450"/>
                </a:tc>
              </a:tr>
              <a:tr h="1268925">
                <a:tc>
                  <a:txBody>
                    <a:bodyPr/>
                    <a:lstStyle/>
                    <a:p>
                      <a:pPr indent="0" lvl="0" marL="0" marR="0" rtl="0" algn="ctr">
                        <a:spcBef>
                          <a:spcPts val="0"/>
                        </a:spcBef>
                        <a:spcAft>
                          <a:spcPts val="0"/>
                        </a:spcAft>
                        <a:buClr>
                          <a:schemeClr val="dk1"/>
                        </a:buClr>
                        <a:buSzPts val="1800"/>
                        <a:buFont typeface="Century Gothic"/>
                        <a:buNone/>
                      </a:pPr>
                      <a:r>
                        <a:rPr lang="en-US" sz="1800"/>
                        <a:t>Face recognition system by nevon</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entury Gothic"/>
                        <a:buNone/>
                      </a:pPr>
                      <a:r>
                        <a:rPr lang="en-US" sz="1800"/>
                        <a:t>Stores the faces that are detected and automatically marks attendance</a:t>
                      </a:r>
                      <a:endParaRPr/>
                    </a:p>
                  </a:txBody>
                  <a:tcPr marT="45725" marB="45725" marR="91450" marL="91450"/>
                </a:tc>
                <a:tc>
                  <a:txBody>
                    <a:bodyPr/>
                    <a:lstStyle/>
                    <a:p>
                      <a:pPr indent="0" lvl="0" marL="0" marR="0" rtl="0" algn="ctr">
                        <a:spcBef>
                          <a:spcPts val="0"/>
                        </a:spcBef>
                        <a:spcAft>
                          <a:spcPts val="0"/>
                        </a:spcAft>
                        <a:buClr>
                          <a:schemeClr val="dk1"/>
                        </a:buClr>
                        <a:buSzPts val="1800"/>
                        <a:buFont typeface="Century Gothic"/>
                        <a:buNone/>
                      </a:pPr>
                      <a:r>
                        <a:rPr lang="en-US" sz="1800"/>
                        <a:t>Used for security purposes in organizations</a:t>
                      </a:r>
                      <a:endParaRPr/>
                    </a:p>
                  </a:txBody>
                  <a:tcPr marT="45725" marB="45725" marR="91450" marL="91450"/>
                </a:tc>
                <a:tc>
                  <a:txBody>
                    <a:bodyPr/>
                    <a:lstStyle/>
                    <a:p>
                      <a:pPr indent="0" lvl="0" marL="0" marR="0" rtl="0" algn="l">
                        <a:spcBef>
                          <a:spcPts val="0"/>
                        </a:spcBef>
                        <a:spcAft>
                          <a:spcPts val="0"/>
                        </a:spcAft>
                        <a:buClr>
                          <a:schemeClr val="dk1"/>
                        </a:buClr>
                        <a:buSzPts val="1800"/>
                        <a:buFont typeface="Century Gothic"/>
                        <a:buNone/>
                      </a:pPr>
                      <a:r>
                        <a:rPr lang="en-US" sz="1800"/>
                        <a:t>Does not recognize properly in poor light</a:t>
                      </a:r>
                      <a:endParaRPr/>
                    </a:p>
                  </a:txBody>
                  <a:tcPr marT="45725" marB="45725" marR="91450" marL="91450"/>
                </a:tc>
              </a:tr>
              <a:tr h="1818375">
                <a:tc>
                  <a:txBody>
                    <a:bodyPr/>
                    <a:lstStyle/>
                    <a:p>
                      <a:pPr indent="0" lvl="0" marL="0" marR="0" rtl="0" algn="ctr">
                        <a:spcBef>
                          <a:spcPts val="0"/>
                        </a:spcBef>
                        <a:spcAft>
                          <a:spcPts val="0"/>
                        </a:spcAft>
                        <a:buClr>
                          <a:schemeClr val="dk1"/>
                        </a:buClr>
                        <a:buSzPts val="1800"/>
                        <a:buFont typeface="Century Gothic"/>
                        <a:buNone/>
                      </a:pPr>
                      <a:r>
                        <a:rPr lang="en-US" sz="1800"/>
                        <a:t>Student attendance system in classroom using fac recognition technique </a:t>
                      </a:r>
                      <a:endParaRPr/>
                    </a:p>
                  </a:txBody>
                  <a:tcPr marT="45725" marB="45725" marR="91450" marL="91450"/>
                </a:tc>
                <a:tc>
                  <a:txBody>
                    <a:bodyPr/>
                    <a:lstStyle/>
                    <a:p>
                      <a:pPr indent="0" lvl="0" marL="0" marR="0" rtl="0" algn="l">
                        <a:spcBef>
                          <a:spcPts val="0"/>
                        </a:spcBef>
                        <a:spcAft>
                          <a:spcPts val="0"/>
                        </a:spcAft>
                        <a:buClr>
                          <a:schemeClr val="dk1"/>
                        </a:buClr>
                        <a:buSzPts val="1800"/>
                        <a:buFont typeface="Century Gothic"/>
                        <a:buNone/>
                      </a:pPr>
                      <a:r>
                        <a:rPr lang="en-US" sz="1800"/>
                        <a:t>Face detection, preprocessing, feature extraction and  classification stages</a:t>
                      </a:r>
                      <a:endParaRPr/>
                    </a:p>
                  </a:txBody>
                  <a:tcPr marT="45725" marB="45725" marR="91450" marL="91450"/>
                </a:tc>
                <a:tc>
                  <a:txBody>
                    <a:bodyPr/>
                    <a:lstStyle/>
                    <a:p>
                      <a:pPr indent="0" lvl="0" marL="0" marR="0" rtl="0" algn="ctr">
                        <a:spcBef>
                          <a:spcPts val="0"/>
                        </a:spcBef>
                        <a:spcAft>
                          <a:spcPts val="0"/>
                        </a:spcAft>
                        <a:buClr>
                          <a:schemeClr val="dk1"/>
                        </a:buClr>
                        <a:buSzPts val="1800"/>
                        <a:buFont typeface="Century Gothic"/>
                        <a:buNone/>
                      </a:pPr>
                      <a:r>
                        <a:rPr lang="en-US" sz="1800"/>
                        <a:t>Medium accuracy</a:t>
                      </a:r>
                      <a:endParaRPr/>
                    </a:p>
                  </a:txBody>
                  <a:tcPr marT="45725" marB="45725" marR="91450" marL="91450"/>
                </a:tc>
                <a:tc>
                  <a:txBody>
                    <a:bodyPr/>
                    <a:lstStyle/>
                    <a:p>
                      <a:pPr indent="0" lvl="0" marL="0" marR="0" rtl="0" algn="l">
                        <a:spcBef>
                          <a:spcPts val="0"/>
                        </a:spcBef>
                        <a:spcAft>
                          <a:spcPts val="0"/>
                        </a:spcAft>
                        <a:buClr>
                          <a:schemeClr val="dk1"/>
                        </a:buClr>
                        <a:buSzPts val="1800"/>
                        <a:buFont typeface="Century Gothic"/>
                        <a:buNone/>
                      </a:pPr>
                      <a:r>
                        <a:rPr lang="en-US" sz="1800"/>
                        <a:t>Requires high definition camera and masked faces were not recognized</a:t>
                      </a:r>
                      <a:endParaRPr/>
                    </a:p>
                  </a:txBody>
                  <a:tcPr marT="45725" marB="45725" marR="91450" marL="91450"/>
                </a:tc>
              </a:tr>
            </a:tbl>
          </a:graphicData>
        </a:graphic>
      </p:graphicFrame>
      <p:pic>
        <p:nvPicPr>
          <p:cNvPr id="208" name="Google Shape;208;p6"/>
          <p:cNvPicPr preferRelativeResize="0"/>
          <p:nvPr>
            <p:ph idx="2" type="body"/>
          </p:nvPr>
        </p:nvPicPr>
        <p:blipFill rotWithShape="1">
          <a:blip r:embed="rId3">
            <a:alphaModFix/>
          </a:blip>
          <a:srcRect b="0" l="0" r="0" t="0"/>
          <a:stretch/>
        </p:blipFill>
        <p:spPr>
          <a:xfrm>
            <a:off x="1755140" y="0"/>
            <a:ext cx="9178290" cy="8299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ph type="title"/>
          </p:nvPr>
        </p:nvSpPr>
        <p:spPr>
          <a:xfrm>
            <a:off x="1643869" y="1211939"/>
            <a:ext cx="8911687" cy="63552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ANALYSIS OF IDENTIFIED PROBLEM :</a:t>
            </a:r>
            <a:endParaRPr/>
          </a:p>
        </p:txBody>
      </p:sp>
      <p:sp>
        <p:nvSpPr>
          <p:cNvPr id="214" name="Google Shape;214;p7"/>
          <p:cNvSpPr txBox="1"/>
          <p:nvPr>
            <p:ph idx="1" type="body"/>
          </p:nvPr>
        </p:nvSpPr>
        <p:spPr>
          <a:xfrm>
            <a:off x="1623695" y="2124269"/>
            <a:ext cx="9178290" cy="377762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000"/>
              <a:buChar char="🠶"/>
            </a:pPr>
            <a:r>
              <a:rPr b="0" i="0" lang="en-US" sz="2000">
                <a:solidFill>
                  <a:srgbClr val="333333"/>
                </a:solidFill>
                <a:latin typeface="Arial"/>
                <a:ea typeface="Arial"/>
                <a:cs typeface="Arial"/>
                <a:sym typeface="Arial"/>
              </a:rPr>
              <a:t>Taking and tracking students’ attendance manually, losing attendance sheets, dishonesty, wasted time and high error scales are problems facing the lecturers use the existing attendance system. </a:t>
            </a:r>
            <a:endParaRPr/>
          </a:p>
          <a:p>
            <a:pPr indent="-342900" lvl="0" marL="342900" rtl="0" algn="just">
              <a:spcBef>
                <a:spcPts val="1000"/>
              </a:spcBef>
              <a:spcAft>
                <a:spcPts val="0"/>
              </a:spcAft>
              <a:buSzPts val="2000"/>
              <a:buChar char="🠶"/>
            </a:pPr>
            <a:r>
              <a:rPr b="0" i="0" lang="en-US" sz="2000">
                <a:solidFill>
                  <a:srgbClr val="333333"/>
                </a:solidFill>
                <a:latin typeface="Arial"/>
                <a:ea typeface="Arial"/>
                <a:cs typeface="Arial"/>
                <a:sym typeface="Arial"/>
              </a:rPr>
              <a:t>It is a hard process, take time and cause a lot of paper-based work. As a result, in order to solve these problems and avoid errors we suggest to computerize this process by providing a system that record and manage students’ attendance automatically without needing to lecturers’ interference.</a:t>
            </a:r>
            <a:endParaRPr/>
          </a:p>
          <a:p>
            <a:pPr indent="-342900" lvl="0" marL="342900" rtl="0" algn="just">
              <a:spcBef>
                <a:spcPts val="1000"/>
              </a:spcBef>
              <a:spcAft>
                <a:spcPts val="0"/>
              </a:spcAft>
              <a:buSzPts val="2000"/>
              <a:buChar char="🠶"/>
            </a:pPr>
            <a:r>
              <a:rPr lang="en-US" sz="2000">
                <a:solidFill>
                  <a:srgbClr val="333333"/>
                </a:solidFill>
                <a:latin typeface="Arial"/>
                <a:ea typeface="Arial"/>
                <a:cs typeface="Arial"/>
                <a:sym typeface="Arial"/>
              </a:rPr>
              <a:t>In the existing systems we may observed that  we requires high definition camera , and  also it doesn’t  recognize the students in poor light . masked faces were not recognized .</a:t>
            </a:r>
            <a:endParaRPr b="0" i="0" sz="2000">
              <a:solidFill>
                <a:srgbClr val="333333"/>
              </a:solidFill>
              <a:latin typeface="Arial"/>
              <a:ea typeface="Arial"/>
              <a:cs typeface="Arial"/>
              <a:sym typeface="Arial"/>
            </a:endParaRPr>
          </a:p>
        </p:txBody>
      </p:sp>
      <p:pic>
        <p:nvPicPr>
          <p:cNvPr id="215" name="Google Shape;215;p7"/>
          <p:cNvPicPr preferRelativeResize="0"/>
          <p:nvPr/>
        </p:nvPicPr>
        <p:blipFill rotWithShape="1">
          <a:blip r:embed="rId3">
            <a:alphaModFix/>
          </a:blip>
          <a:srcRect b="0" l="0" r="0" t="0"/>
          <a:stretch/>
        </p:blipFill>
        <p:spPr>
          <a:xfrm>
            <a:off x="1755140" y="0"/>
            <a:ext cx="9178290" cy="8299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type="title"/>
          </p:nvPr>
        </p:nvSpPr>
        <p:spPr>
          <a:xfrm>
            <a:off x="1640156" y="1185584"/>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b="1" lang="en-US">
                <a:latin typeface="Arial"/>
                <a:ea typeface="Arial"/>
                <a:cs typeface="Arial"/>
                <a:sym typeface="Arial"/>
              </a:rPr>
              <a:t>Functional Requirements : </a:t>
            </a:r>
            <a:endParaRPr b="1">
              <a:latin typeface="Arial"/>
              <a:ea typeface="Arial"/>
              <a:cs typeface="Arial"/>
              <a:sym typeface="Arial"/>
            </a:endParaRPr>
          </a:p>
        </p:txBody>
      </p:sp>
      <p:sp>
        <p:nvSpPr>
          <p:cNvPr id="221" name="Google Shape;221;p8"/>
          <p:cNvSpPr txBox="1"/>
          <p:nvPr>
            <p:ph idx="1" type="body"/>
          </p:nvPr>
        </p:nvSpPr>
        <p:spPr>
          <a:xfrm>
            <a:off x="1764632" y="1942921"/>
            <a:ext cx="9178290" cy="429096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US" sz="2000">
                <a:latin typeface="Arial"/>
                <a:ea typeface="Arial"/>
                <a:cs typeface="Arial"/>
                <a:sym typeface="Arial"/>
              </a:rPr>
              <a:t>A user must be able to manage student records.</a:t>
            </a:r>
            <a:endParaRPr/>
          </a:p>
          <a:p>
            <a:pPr indent="-342900" lvl="0" marL="342900" rtl="0" algn="l">
              <a:spcBef>
                <a:spcPts val="1000"/>
              </a:spcBef>
              <a:spcAft>
                <a:spcPts val="0"/>
              </a:spcAft>
              <a:buSzPts val="2000"/>
              <a:buChar char="🠶"/>
            </a:pPr>
            <a:r>
              <a:rPr lang="en-US" sz="2000">
                <a:latin typeface="Arial"/>
                <a:ea typeface="Arial"/>
                <a:cs typeface="Arial"/>
                <a:sym typeface="Arial"/>
              </a:rPr>
              <a:t>Only an authorized user must be able to use the system.</a:t>
            </a:r>
            <a:endParaRPr/>
          </a:p>
          <a:p>
            <a:pPr indent="-342900" lvl="0" marL="342900" rtl="0" algn="l">
              <a:spcBef>
                <a:spcPts val="1000"/>
              </a:spcBef>
              <a:spcAft>
                <a:spcPts val="0"/>
              </a:spcAft>
              <a:buSzPts val="2000"/>
              <a:buChar char="🠶"/>
            </a:pPr>
            <a:r>
              <a:rPr lang="en-US" sz="2000">
                <a:latin typeface="Arial"/>
                <a:ea typeface="Arial"/>
                <a:cs typeface="Arial"/>
                <a:sym typeface="Arial"/>
              </a:rPr>
              <a:t>System must be attached to wireless camera and face recognition should be smooth. </a:t>
            </a:r>
            <a:endParaRPr/>
          </a:p>
          <a:p>
            <a:pPr indent="-342900" lvl="0" marL="342900" rtl="0" algn="l">
              <a:spcBef>
                <a:spcPts val="1000"/>
              </a:spcBef>
              <a:spcAft>
                <a:spcPts val="0"/>
              </a:spcAft>
              <a:buSzPts val="2000"/>
              <a:buChar char="🠶"/>
            </a:pPr>
            <a:r>
              <a:rPr lang="en-US" sz="2000">
                <a:latin typeface="Arial"/>
                <a:ea typeface="Arial"/>
                <a:cs typeface="Arial"/>
                <a:sym typeface="Arial"/>
              </a:rPr>
              <a:t>It should be able to handle 'gif' and 'jpeg’ images.</a:t>
            </a:r>
            <a:endParaRPr/>
          </a:p>
          <a:p>
            <a:pPr indent="-342900" lvl="0" marL="342900" rtl="0" algn="l">
              <a:spcBef>
                <a:spcPts val="1000"/>
              </a:spcBef>
              <a:spcAft>
                <a:spcPts val="0"/>
              </a:spcAft>
              <a:buSzPts val="2000"/>
              <a:buChar char="🠶"/>
            </a:pPr>
            <a:r>
              <a:rPr lang="en-US" sz="2000">
                <a:latin typeface="Arial"/>
                <a:ea typeface="Arial"/>
                <a:cs typeface="Arial"/>
                <a:sym typeface="Arial"/>
              </a:rPr>
              <a:t>Face detection.</a:t>
            </a:r>
            <a:endParaRPr/>
          </a:p>
          <a:p>
            <a:pPr indent="-342900" lvl="0" marL="342900" rtl="0" algn="l">
              <a:spcBef>
                <a:spcPts val="1000"/>
              </a:spcBef>
              <a:spcAft>
                <a:spcPts val="0"/>
              </a:spcAft>
              <a:buSzPts val="2000"/>
              <a:buChar char="🠶"/>
            </a:pPr>
            <a:r>
              <a:rPr lang="en-US" sz="2000">
                <a:latin typeface="Arial"/>
                <a:ea typeface="Arial"/>
                <a:cs typeface="Arial"/>
                <a:sym typeface="Arial"/>
              </a:rPr>
              <a:t>Face recognition.</a:t>
            </a:r>
            <a:endParaRPr/>
          </a:p>
          <a:p>
            <a:pPr indent="-342900" lvl="0" marL="342900" rtl="0" algn="l">
              <a:spcBef>
                <a:spcPts val="1000"/>
              </a:spcBef>
              <a:spcAft>
                <a:spcPts val="0"/>
              </a:spcAft>
              <a:buSzPts val="2000"/>
              <a:buChar char="🠶"/>
            </a:pPr>
            <a:r>
              <a:rPr lang="en-US" sz="2000">
                <a:latin typeface="Arial"/>
                <a:ea typeface="Arial"/>
                <a:cs typeface="Arial"/>
                <a:sym typeface="Arial"/>
              </a:rPr>
              <a:t>Extracts the eye features efficiently.</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222" name="Google Shape;222;p8"/>
          <p:cNvPicPr preferRelativeResize="0"/>
          <p:nvPr/>
        </p:nvPicPr>
        <p:blipFill rotWithShape="1">
          <a:blip r:embed="rId3">
            <a:alphaModFix/>
          </a:blip>
          <a:srcRect b="0" l="0" r="0" t="0"/>
          <a:stretch/>
        </p:blipFill>
        <p:spPr>
          <a:xfrm>
            <a:off x="1755140" y="0"/>
            <a:ext cx="9178290" cy="8299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ph type="title"/>
          </p:nvPr>
        </p:nvSpPr>
        <p:spPr>
          <a:xfrm>
            <a:off x="1640156" y="1201626"/>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b="1" lang="en-US">
                <a:latin typeface="Arial"/>
                <a:ea typeface="Arial"/>
                <a:cs typeface="Arial"/>
                <a:sym typeface="Arial"/>
              </a:rPr>
              <a:t>Non-Functional Requirements : </a:t>
            </a:r>
            <a:endParaRPr b="1"/>
          </a:p>
        </p:txBody>
      </p:sp>
      <p:sp>
        <p:nvSpPr>
          <p:cNvPr id="228" name="Google Shape;228;p9"/>
          <p:cNvSpPr txBox="1"/>
          <p:nvPr>
            <p:ph idx="1" type="body"/>
          </p:nvPr>
        </p:nvSpPr>
        <p:spPr>
          <a:xfrm>
            <a:off x="1755140" y="2029817"/>
            <a:ext cx="917829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GUI of the system will be user friendly. </a:t>
            </a:r>
            <a:endParaRPr/>
          </a:p>
          <a:p>
            <a:pPr indent="-342900" lvl="0" marL="342900" rtl="0" algn="l">
              <a:spcBef>
                <a:spcPts val="1000"/>
              </a:spcBef>
              <a:spcAft>
                <a:spcPts val="0"/>
              </a:spcAft>
              <a:buSzPts val="1800"/>
              <a:buChar char="🠶"/>
            </a:pPr>
            <a:r>
              <a:rPr lang="en-US"/>
              <a:t>The data Will be shown to the user will be made sure that it is correct and it is available for the time being. </a:t>
            </a:r>
            <a:endParaRPr/>
          </a:p>
          <a:p>
            <a:pPr indent="-342900" lvl="0" marL="342900" rtl="0" algn="l">
              <a:spcBef>
                <a:spcPts val="1000"/>
              </a:spcBef>
              <a:spcAft>
                <a:spcPts val="0"/>
              </a:spcAft>
              <a:buSzPts val="1800"/>
              <a:buChar char="🠶"/>
            </a:pPr>
            <a:r>
              <a:rPr lang="en-US"/>
              <a:t>System will be flexible to change. </a:t>
            </a:r>
            <a:endParaRPr/>
          </a:p>
          <a:p>
            <a:pPr indent="-342900" lvl="0" marL="342900" rtl="0" algn="l">
              <a:spcBef>
                <a:spcPts val="1000"/>
              </a:spcBef>
              <a:spcAft>
                <a:spcPts val="0"/>
              </a:spcAft>
              <a:buSzPts val="1800"/>
              <a:buChar char="🠶"/>
            </a:pPr>
            <a:r>
              <a:rPr lang="en-US"/>
              <a:t>This system will be extended for the change and to the latest technologies. </a:t>
            </a:r>
            <a:endParaRPr/>
          </a:p>
          <a:p>
            <a:pPr indent="-342900" lvl="0" marL="342900" rtl="0" algn="l">
              <a:spcBef>
                <a:spcPts val="1000"/>
              </a:spcBef>
              <a:spcAft>
                <a:spcPts val="0"/>
              </a:spcAft>
              <a:buSzPts val="1800"/>
              <a:buChar char="🠶"/>
            </a:pPr>
            <a:r>
              <a:rPr lang="en-US"/>
              <a:t>Efficiency and effectiveness of the system will be made sure. </a:t>
            </a:r>
            <a:endParaRPr/>
          </a:p>
          <a:p>
            <a:pPr indent="-342900" lvl="0" marL="342900" rtl="0" algn="l">
              <a:spcBef>
                <a:spcPts val="1000"/>
              </a:spcBef>
              <a:spcAft>
                <a:spcPts val="0"/>
              </a:spcAft>
              <a:buSzPts val="1800"/>
              <a:buChar char="🠶"/>
            </a:pPr>
            <a:r>
              <a:rPr lang="en-US"/>
              <a:t>Performance of the system will be made sure.</a:t>
            </a:r>
            <a:endParaRPr/>
          </a:p>
          <a:p>
            <a:pPr indent="-342900" lvl="0" marL="342900" rtl="0" algn="l">
              <a:spcBef>
                <a:spcPts val="1000"/>
              </a:spcBef>
              <a:spcAft>
                <a:spcPts val="0"/>
              </a:spcAft>
              <a:buSzPts val="1800"/>
              <a:buChar char="🠶"/>
            </a:pPr>
            <a:r>
              <a:rPr lang="en-US"/>
              <a:t>The system should perform its process with accuracy and precision to avoid problems</a:t>
            </a:r>
            <a:endParaRPr/>
          </a:p>
        </p:txBody>
      </p:sp>
      <p:pic>
        <p:nvPicPr>
          <p:cNvPr id="229" name="Google Shape;229;p9"/>
          <p:cNvPicPr preferRelativeResize="0"/>
          <p:nvPr/>
        </p:nvPicPr>
        <p:blipFill rotWithShape="1">
          <a:blip r:embed="rId3">
            <a:alphaModFix/>
          </a:blip>
          <a:srcRect b="0" l="0" r="0" t="0"/>
          <a:stretch/>
        </p:blipFill>
        <p:spPr>
          <a:xfrm>
            <a:off x="1755140" y="0"/>
            <a:ext cx="9178290" cy="8299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2022-09-23T00:38:00Z</dcterms:created>
  <dc:creator>MOHAMMAD MUSHARRUF NAWAZ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B34A825F6AF840C28D7F8E9998792040</vt:lpwstr>
  </property>
  <property fmtid="{D5CDD505-2E9C-101B-9397-08002B2CF9AE}" pid="3" name="KSOProductBuildVer">
    <vt:lpwstr>1033-11.2.0.11306</vt:lpwstr>
  </property>
</Properties>
</file>