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3" name="Google Shape;1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70" name="Google Shape;70;p13"/>
          <p:cNvSpPr txBox="1"/>
          <p:nvPr/>
        </p:nvSpPr>
        <p:spPr>
          <a:xfrm>
            <a:off x="1095100" y="3956075"/>
            <a:ext cx="26292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 DHANUSH KUMAR G</a:t>
            </a:r>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 513521104009</a:t>
            </a:r>
            <a:endParaRPr/>
          </a:p>
        </p:txBody>
      </p:sp>
      <p:cxnSp>
        <p:nvCxnSpPr>
          <p:cNvPr id="71" name="Google Shape;71;p13"/>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13"/>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13"/>
          <p:cNvSpPr txBox="1"/>
          <p:nvPr/>
        </p:nvSpPr>
        <p:spPr>
          <a:xfrm>
            <a:off x="5210175" y="3956075"/>
            <a:ext cx="27639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100">
                <a:solidFill>
                  <a:schemeClr val="dk1"/>
                </a:solidFill>
              </a:rPr>
              <a:t>ANNAI MIRA COLLEGE OF ENGINEERING AND TECHNOLOGY</a:t>
            </a:r>
            <a:endParaRPr b="0" i="0" sz="1100" u="none" cap="none" strike="noStrike">
              <a:solidFill>
                <a:schemeClr val="dk1"/>
              </a:solidFill>
              <a:latin typeface="Arial"/>
              <a:ea typeface="Arial"/>
              <a:cs typeface="Arial"/>
              <a:sym typeface="Arial"/>
            </a:endParaRPr>
          </a:p>
        </p:txBody>
      </p:sp>
      <p:pic>
        <p:nvPicPr>
          <p:cNvPr id="75" name="Google Shape;75;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31025" y="589350"/>
            <a:ext cx="8896800" cy="40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US" sz="1600" u="sng">
                <a:solidFill>
                  <a:schemeClr val="dk1"/>
                </a:solidFill>
              </a:rPr>
              <a:t>Modelling and Result :</a:t>
            </a:r>
            <a:endParaRPr b="1" sz="1600">
              <a:solidFill>
                <a:schemeClr val="dk1"/>
              </a:solidFill>
            </a:endParaRPr>
          </a:p>
          <a:p>
            <a:pPr indent="0" lvl="0" marL="0" marR="0" rtl="0" algn="l">
              <a:lnSpc>
                <a:spcPct val="100000"/>
              </a:lnSpc>
              <a:spcBef>
                <a:spcPts val="0"/>
              </a:spcBef>
              <a:spcAft>
                <a:spcPts val="0"/>
              </a:spcAft>
              <a:buClr>
                <a:srgbClr val="000000"/>
              </a:buClr>
              <a:buSzPts val="2800"/>
              <a:buFont typeface="Arial"/>
              <a:buNone/>
            </a:pPr>
            <a:r>
              <a:rPr b="1" lang="en-US" sz="1600">
                <a:solidFill>
                  <a:srgbClr val="213163"/>
                </a:solidFill>
              </a:rPr>
              <a:t>  </a:t>
            </a:r>
            <a:r>
              <a:rPr b="1" lang="en-US" sz="1600" u="sng">
                <a:solidFill>
                  <a:schemeClr val="dk1"/>
                </a:solidFill>
              </a:rPr>
              <a:t>Modelling</a:t>
            </a:r>
            <a:endParaRPr b="1" sz="1600" u="sng">
              <a:solidFill>
                <a:schemeClr val="dk1"/>
              </a:solidFill>
            </a:endParaRPr>
          </a:p>
          <a:p>
            <a:pPr indent="0" lvl="0" marL="0" marR="0" rtl="0" algn="l">
              <a:lnSpc>
                <a:spcPct val="100000"/>
              </a:lnSpc>
              <a:spcBef>
                <a:spcPts val="0"/>
              </a:spcBef>
              <a:spcAft>
                <a:spcPts val="0"/>
              </a:spcAft>
              <a:buClr>
                <a:srgbClr val="000000"/>
              </a:buClr>
              <a:buSzPts val="2800"/>
              <a:buFont typeface="Arial"/>
              <a:buNone/>
            </a:pPr>
            <a:r>
              <a:t/>
            </a:r>
            <a:endParaRPr b="1" sz="1600" u="sng">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rPr b="1" lang="en-US" sz="1500">
                <a:solidFill>
                  <a:srgbClr val="1F1F1F"/>
                </a:solidFill>
                <a:highlight>
                  <a:srgbClr val="FFFFFF"/>
                </a:highlight>
              </a:rPr>
              <a:t>             1. Entity-Relationship Diagram (ERD):</a:t>
            </a:r>
            <a:r>
              <a:rPr lang="en-US" sz="1500">
                <a:solidFill>
                  <a:srgbClr val="1F1F1F"/>
                </a:solidFill>
                <a:highlight>
                  <a:srgbClr val="FFFFFF"/>
                </a:highlight>
              </a:rPr>
              <a:t> This is a visual representation of the entities (data </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a:t>
            </a:r>
            <a:r>
              <a:rPr lang="en-US" sz="1500">
                <a:solidFill>
                  <a:srgbClr val="1F1F1F"/>
                </a:solidFill>
                <a:highlight>
                  <a:srgbClr val="FFFFFF"/>
                </a:highlight>
              </a:rPr>
              <a:t>elements) involved in the system and their relationships.</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a:t>
            </a:r>
            <a:r>
              <a:rPr b="1" lang="en-US" sz="1500">
                <a:solidFill>
                  <a:srgbClr val="1F1F1F"/>
                </a:solidFill>
                <a:highlight>
                  <a:srgbClr val="FFFFFF"/>
                </a:highlight>
              </a:rPr>
              <a:t>2</a:t>
            </a:r>
            <a:r>
              <a:rPr lang="en-US" sz="1500">
                <a:solidFill>
                  <a:srgbClr val="1F1F1F"/>
                </a:solidFill>
                <a:highlight>
                  <a:srgbClr val="FFFFFF"/>
                </a:highlight>
              </a:rPr>
              <a:t>. </a:t>
            </a:r>
            <a:r>
              <a:rPr b="1" lang="en-US" sz="1500">
                <a:solidFill>
                  <a:srgbClr val="1F1F1F"/>
                </a:solidFill>
                <a:highlight>
                  <a:srgbClr val="FFFFFF"/>
                </a:highlight>
              </a:rPr>
              <a:t>Analytical Modeling </a:t>
            </a:r>
            <a:r>
              <a:rPr lang="en-US" sz="1500">
                <a:solidFill>
                  <a:srgbClr val="1F1F1F"/>
                </a:solidFill>
                <a:highlight>
                  <a:srgbClr val="FFFFFF"/>
                </a:highlight>
              </a:rPr>
              <a:t>: This approach focuses on the </a:t>
            </a:r>
            <a:r>
              <a:rPr lang="en-US" sz="1500">
                <a:solidFill>
                  <a:srgbClr val="1F1F1F"/>
                </a:solidFill>
                <a:highlight>
                  <a:srgbClr val="FFFFFF"/>
                </a:highlight>
              </a:rPr>
              <a:t>system's performance.</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a:t>
            </a:r>
            <a:r>
              <a:rPr b="1" lang="en-US" sz="1500" u="sng">
                <a:solidFill>
                  <a:srgbClr val="1F1F1F"/>
                </a:solidFill>
                <a:highlight>
                  <a:srgbClr val="FFFFFF"/>
                </a:highlight>
              </a:rPr>
              <a:t>Result</a:t>
            </a:r>
            <a:endParaRPr b="1" sz="1500" u="sng">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t/>
            </a:r>
            <a:endParaRPr b="1" sz="1500" u="sng">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a:t>
            </a:r>
            <a:r>
              <a:rPr b="1" lang="en-US" sz="1500">
                <a:solidFill>
                  <a:srgbClr val="1F1F1F"/>
                </a:solidFill>
                <a:highlight>
                  <a:srgbClr val="FFFFFF"/>
                </a:highlight>
              </a:rPr>
              <a:t>For Bus Companies - </a:t>
            </a:r>
            <a:r>
              <a:rPr lang="en-US" sz="1500">
                <a:solidFill>
                  <a:srgbClr val="1F1F1F"/>
                </a:solidFill>
                <a:highlight>
                  <a:srgbClr val="FFFFFF"/>
                </a:highlight>
              </a:rPr>
              <a:t>Increased Efficiency, Reduced Costs, Improved Revenue</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a:t>
            </a:r>
            <a:r>
              <a:rPr lang="en-US" sz="1500">
                <a:solidFill>
                  <a:srgbClr val="1F1F1F"/>
                </a:solidFill>
                <a:highlight>
                  <a:srgbClr val="FFFFFF"/>
                </a:highlight>
              </a:rPr>
              <a:t>Management,Real-time Data &amp; Insights.</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a:t>
            </a:r>
            <a:r>
              <a:rPr b="1" lang="en-US" sz="1500">
                <a:solidFill>
                  <a:srgbClr val="1F1F1F"/>
                </a:solidFill>
                <a:highlight>
                  <a:srgbClr val="FFFFFF"/>
                </a:highlight>
              </a:rPr>
              <a:t>For Passengers - </a:t>
            </a:r>
            <a:r>
              <a:rPr lang="en-US" sz="1500">
                <a:solidFill>
                  <a:srgbClr val="1F1F1F"/>
                </a:solidFill>
                <a:highlight>
                  <a:srgbClr val="FFFFFF"/>
                </a:highlight>
              </a:rPr>
              <a:t>Convenience &amp; Time-Saving, Transparency &amp; Choice, Flexibility, </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				     Improved Experience.</a:t>
            </a:r>
            <a:endParaRPr sz="1500">
              <a:solidFill>
                <a:srgbClr val="1F1F1F"/>
              </a:solidFill>
              <a:highlight>
                <a:srgbClr val="FFFFFF"/>
              </a:highlight>
            </a:endParaRPr>
          </a:p>
        </p:txBody>
      </p:sp>
      <p:cxnSp>
        <p:nvCxnSpPr>
          <p:cNvPr id="148" name="Google Shape;148;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9" name="Google Shape;149;p2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sp>
        <p:nvSpPr>
          <p:cNvPr id="155" name="Google Shape;155;p23"/>
          <p:cNvSpPr txBox="1"/>
          <p:nvPr>
            <p:ph idx="1" type="body"/>
          </p:nvPr>
        </p:nvSpPr>
        <p:spPr>
          <a:xfrm>
            <a:off x="155850" y="1065075"/>
            <a:ext cx="8852700" cy="3837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200"/>
              <a:buNone/>
            </a:pPr>
            <a:r>
              <a:rPr b="1" lang="en-US" sz="1600"/>
              <a:t>1.Home/Login : </a:t>
            </a:r>
            <a:r>
              <a:rPr lang="en-US" sz="1500"/>
              <a:t>We can do login in this page by providing valid username and password which 			  </a:t>
            </a:r>
            <a:r>
              <a:rPr lang="en-US" sz="1500">
                <a:solidFill>
                  <a:schemeClr val="dk1"/>
                </a:solidFill>
              </a:rPr>
              <a:t>is  used in registration.</a:t>
            </a:r>
            <a:endParaRPr sz="1500">
              <a:solidFill>
                <a:schemeClr val="dk1"/>
              </a:solidFill>
            </a:endParaRPr>
          </a:p>
          <a:p>
            <a:pPr indent="0" lvl="0" marL="0" rtl="0" algn="l">
              <a:lnSpc>
                <a:spcPct val="115000"/>
              </a:lnSpc>
              <a:spcBef>
                <a:spcPts val="0"/>
              </a:spcBef>
              <a:spcAft>
                <a:spcPts val="0"/>
              </a:spcAft>
              <a:buSzPts val="1200"/>
              <a:buNone/>
            </a:pPr>
            <a:r>
              <a:t/>
            </a:r>
            <a:endParaRPr sz="1500">
              <a:solidFill>
                <a:schemeClr val="dk1"/>
              </a:solidFill>
            </a:endParaRPr>
          </a:p>
          <a:p>
            <a:pPr indent="0" lvl="0" marL="457200" rtl="0" algn="l">
              <a:lnSpc>
                <a:spcPct val="115000"/>
              </a:lnSpc>
              <a:spcBef>
                <a:spcPts val="0"/>
              </a:spcBef>
              <a:spcAft>
                <a:spcPts val="0"/>
              </a:spcAft>
              <a:buSzPts val="1200"/>
              <a:buNone/>
            </a:pPr>
            <a:r>
              <a:rPr b="1" lang="en-US" sz="1600"/>
              <a:t>2.Find bus : </a:t>
            </a:r>
            <a:r>
              <a:rPr lang="en-US" sz="1500"/>
              <a:t>By entering the </a:t>
            </a:r>
            <a:r>
              <a:rPr lang="en-US" sz="1500"/>
              <a:t>details</a:t>
            </a:r>
            <a:r>
              <a:rPr lang="en-US" sz="1500"/>
              <a:t> of Source, Destination and Date we can find the busses </a:t>
            </a:r>
            <a:endParaRPr sz="1500"/>
          </a:p>
          <a:p>
            <a:pPr indent="0" lvl="0" marL="0" rtl="0" algn="l">
              <a:lnSpc>
                <a:spcPct val="115000"/>
              </a:lnSpc>
              <a:spcBef>
                <a:spcPts val="0"/>
              </a:spcBef>
              <a:spcAft>
                <a:spcPts val="0"/>
              </a:spcAft>
              <a:buSzPts val="1200"/>
              <a:buNone/>
            </a:pPr>
            <a:r>
              <a:rPr lang="en-US" sz="1500"/>
              <a:t>			     </a:t>
            </a:r>
            <a:r>
              <a:rPr lang="en-US" sz="1500">
                <a:solidFill>
                  <a:schemeClr val="dk1"/>
                </a:solidFill>
              </a:rPr>
              <a:t>available to us.</a:t>
            </a:r>
            <a:endParaRPr b="1" sz="1500">
              <a:solidFill>
                <a:schemeClr val="dk1"/>
              </a:solidFill>
            </a:endParaRPr>
          </a:p>
          <a:p>
            <a:pPr indent="0" lvl="0" marL="0" rtl="0" algn="l">
              <a:lnSpc>
                <a:spcPct val="115000"/>
              </a:lnSpc>
              <a:spcBef>
                <a:spcPts val="0"/>
              </a:spcBef>
              <a:spcAft>
                <a:spcPts val="0"/>
              </a:spcAft>
              <a:buSzPts val="1200"/>
              <a:buNone/>
            </a:pPr>
            <a:r>
              <a:rPr b="1" lang="en-US" sz="1600"/>
              <a:t>		Booking Form : </a:t>
            </a:r>
            <a:r>
              <a:rPr lang="en-US" sz="1500"/>
              <a:t>In this form we need to decide, in which bus we are going to book </a:t>
            </a:r>
            <a:endParaRPr sz="1500"/>
          </a:p>
          <a:p>
            <a:pPr indent="0" lvl="0" marL="457200" rtl="0" algn="l">
              <a:lnSpc>
                <a:spcPct val="115000"/>
              </a:lnSpc>
              <a:spcBef>
                <a:spcPts val="0"/>
              </a:spcBef>
              <a:spcAft>
                <a:spcPts val="0"/>
              </a:spcAft>
              <a:buSzPts val="1200"/>
              <a:buNone/>
            </a:pPr>
            <a:r>
              <a:rPr lang="en-US" sz="1500"/>
              <a:t>				   </a:t>
            </a:r>
            <a:r>
              <a:rPr lang="en-US" sz="1500">
                <a:solidFill>
                  <a:schemeClr val="dk1"/>
                </a:solidFill>
              </a:rPr>
              <a:t>the tickets.</a:t>
            </a:r>
            <a:endParaRPr sz="1500">
              <a:solidFill>
                <a:schemeClr val="dk1"/>
              </a:solidFill>
            </a:endParaRPr>
          </a:p>
          <a:p>
            <a:pPr indent="0" lvl="0" marL="457200" rtl="0" algn="l">
              <a:lnSpc>
                <a:spcPct val="115000"/>
              </a:lnSpc>
              <a:spcBef>
                <a:spcPts val="0"/>
              </a:spcBef>
              <a:spcAft>
                <a:spcPts val="0"/>
              </a:spcAft>
              <a:buSzPts val="1200"/>
              <a:buNone/>
            </a:pPr>
            <a:r>
              <a:t/>
            </a:r>
            <a:endParaRPr sz="1500"/>
          </a:p>
          <a:p>
            <a:pPr indent="0" lvl="0" marL="0" rtl="0" algn="l">
              <a:lnSpc>
                <a:spcPct val="115000"/>
              </a:lnSpc>
              <a:spcBef>
                <a:spcPts val="0"/>
              </a:spcBef>
              <a:spcAft>
                <a:spcPts val="0"/>
              </a:spcAft>
              <a:buSzPts val="1200"/>
              <a:buNone/>
            </a:pPr>
            <a:r>
              <a:rPr b="1" lang="en-US" sz="1600"/>
              <a:t>	3.See Bookings : </a:t>
            </a:r>
            <a:r>
              <a:rPr lang="en-US" sz="1500"/>
              <a:t>After </a:t>
            </a:r>
            <a:r>
              <a:rPr lang="en-US" sz="1500"/>
              <a:t>booking</a:t>
            </a:r>
            <a:r>
              <a:rPr lang="en-US" sz="1500"/>
              <a:t> the tickets we are confirming the tickets once again in the see </a:t>
            </a:r>
            <a:endParaRPr sz="1500"/>
          </a:p>
          <a:p>
            <a:pPr indent="0" lvl="0" marL="0" rtl="0" algn="l">
              <a:lnSpc>
                <a:spcPct val="115000"/>
              </a:lnSpc>
              <a:spcBef>
                <a:spcPts val="0"/>
              </a:spcBef>
              <a:spcAft>
                <a:spcPts val="0"/>
              </a:spcAft>
              <a:buSzPts val="1200"/>
              <a:buNone/>
            </a:pPr>
            <a:r>
              <a:rPr b="1" lang="en-US" sz="1600"/>
              <a:t>				      </a:t>
            </a:r>
            <a:r>
              <a:rPr lang="en-US" sz="1500">
                <a:solidFill>
                  <a:schemeClr val="dk1"/>
                </a:solidFill>
              </a:rPr>
              <a:t>bookings page and we can also cancel our ticket here.</a:t>
            </a:r>
            <a:endParaRPr sz="1500">
              <a:solidFill>
                <a:schemeClr val="dk1"/>
              </a:solidFill>
            </a:endParaRPr>
          </a:p>
          <a:p>
            <a:pPr indent="0" lvl="0" marL="0" rtl="0" algn="l">
              <a:lnSpc>
                <a:spcPct val="115000"/>
              </a:lnSpc>
              <a:spcBef>
                <a:spcPts val="0"/>
              </a:spcBef>
              <a:spcAft>
                <a:spcPts val="0"/>
              </a:spcAft>
              <a:buSzPts val="1200"/>
              <a:buNone/>
            </a:pPr>
            <a:r>
              <a:t/>
            </a:r>
            <a:endParaRPr sz="1500">
              <a:solidFill>
                <a:schemeClr val="dk1"/>
              </a:solidFill>
            </a:endParaRPr>
          </a:p>
          <a:p>
            <a:pPr indent="0" lvl="0" marL="0" rtl="0" algn="l">
              <a:lnSpc>
                <a:spcPct val="115000"/>
              </a:lnSpc>
              <a:spcBef>
                <a:spcPts val="0"/>
              </a:spcBef>
              <a:spcAft>
                <a:spcPts val="0"/>
              </a:spcAft>
              <a:buSzPts val="1200"/>
              <a:buNone/>
            </a:pPr>
            <a:r>
              <a:rPr b="1" lang="en-US" sz="1600"/>
              <a:t>	4.Registration : </a:t>
            </a:r>
            <a:r>
              <a:rPr lang="en-US" sz="1500"/>
              <a:t>In this area we to to register asa user by providing our details. Once the </a:t>
            </a:r>
            <a:endParaRPr b="1" sz="1600"/>
          </a:p>
          <a:p>
            <a:pPr indent="0" lvl="0" marL="0" rtl="0" algn="l">
              <a:lnSpc>
                <a:spcPct val="115000"/>
              </a:lnSpc>
              <a:spcBef>
                <a:spcPts val="0"/>
              </a:spcBef>
              <a:spcAft>
                <a:spcPts val="0"/>
              </a:spcAft>
              <a:buSzPts val="1200"/>
              <a:buNone/>
            </a:pPr>
            <a:r>
              <a:rPr b="1" lang="en-US" sz="1600"/>
              <a:t>				   </a:t>
            </a:r>
            <a:r>
              <a:rPr lang="en-US" sz="1500">
                <a:solidFill>
                  <a:schemeClr val="dk1"/>
                </a:solidFill>
              </a:rPr>
              <a:t>registration is completed than we move to login.</a:t>
            </a:r>
            <a:r>
              <a:rPr b="1" lang="en-US" sz="1600">
                <a:solidFill>
                  <a:schemeClr val="dk1"/>
                </a:solidFill>
              </a:rPr>
              <a:t>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4975" y="575975"/>
            <a:ext cx="8996400" cy="44604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500"/>
              </a:spcBef>
              <a:spcAft>
                <a:spcPts val="0"/>
              </a:spcAft>
              <a:buSzPts val="1100"/>
              <a:buNone/>
            </a:pPr>
            <a:r>
              <a:rPr b="1" lang="en-US" sz="1600" u="sng">
                <a:solidFill>
                  <a:srgbClr val="1F1F1F"/>
                </a:solidFill>
                <a:highlight>
                  <a:srgbClr val="FFFFFF"/>
                </a:highlight>
              </a:rPr>
              <a:t>About-us-page :</a:t>
            </a:r>
            <a:endParaRPr b="1" sz="1600" u="sng">
              <a:solidFill>
                <a:srgbClr val="1F1F1F"/>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b="1" lang="en-US" sz="1500">
                <a:solidFill>
                  <a:srgbClr val="1F1F1F"/>
                </a:solidFill>
                <a:highlight>
                  <a:srgbClr val="FFFFFF"/>
                </a:highlight>
              </a:rPr>
              <a:t>Our Mission:</a:t>
            </a:r>
            <a:r>
              <a:rPr lang="en-US" sz="1500">
                <a:solidFill>
                  <a:srgbClr val="1F1F1F"/>
                </a:solidFill>
                <a:highlight>
                  <a:srgbClr val="FFFFFF"/>
                </a:highlight>
              </a:rPr>
              <a:t> We strive to provide a seamless and secure online experience for booking bus tickets. We believe in offering:</a:t>
            </a:r>
            <a:endParaRPr sz="1500">
              <a:solidFill>
                <a:srgbClr val="1F1F1F"/>
              </a:solidFill>
              <a:highlight>
                <a:srgbClr val="FFFFFF"/>
              </a:highlight>
            </a:endParaRPr>
          </a:p>
          <a:p>
            <a:pPr indent="-323850" lvl="0" marL="457200" rtl="0" algn="l">
              <a:lnSpc>
                <a:spcPct val="115000"/>
              </a:lnSpc>
              <a:spcBef>
                <a:spcPts val="1500"/>
              </a:spcBef>
              <a:spcAft>
                <a:spcPts val="0"/>
              </a:spcAft>
              <a:buClr>
                <a:srgbClr val="1F1F1F"/>
              </a:buClr>
              <a:buSzPts val="1500"/>
              <a:buChar char="●"/>
            </a:pPr>
            <a:r>
              <a:rPr b="1" lang="en-US" sz="1500">
                <a:solidFill>
                  <a:srgbClr val="1F1F1F"/>
                </a:solidFill>
                <a:highlight>
                  <a:srgbClr val="FFFFFF"/>
                </a:highlight>
              </a:rPr>
              <a:t>Convenience:</a:t>
            </a:r>
            <a:r>
              <a:rPr lang="en-US" sz="1500">
                <a:solidFill>
                  <a:srgbClr val="1F1F1F"/>
                </a:solidFill>
                <a:highlight>
                  <a:srgbClr val="FFFFFF"/>
                </a:highlight>
              </a:rPr>
              <a:t> Book your bus tickets anytime, anywhere, from the comfort of your home or on the go.</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Transparency:</a:t>
            </a:r>
            <a:r>
              <a:rPr lang="en-US" sz="1500">
                <a:solidFill>
                  <a:srgbClr val="1F1F1F"/>
                </a:solidFill>
                <a:highlight>
                  <a:srgbClr val="FFFFFF"/>
                </a:highlight>
              </a:rPr>
              <a:t> Access real-time information on routes, schedules, fares, and seat availability.</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Choice:</a:t>
            </a:r>
            <a:r>
              <a:rPr lang="en-US" sz="1500">
                <a:solidFill>
                  <a:srgbClr val="1F1F1F"/>
                </a:solidFill>
                <a:highlight>
                  <a:srgbClr val="FFFFFF"/>
                </a:highlight>
              </a:rPr>
              <a:t> Explore a wide range of bus operators and routes, ensuring you find the perfect fit for your travel needs.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Security:</a:t>
            </a:r>
            <a:r>
              <a:rPr lang="en-US" sz="1500">
                <a:solidFill>
                  <a:srgbClr val="1F1F1F"/>
                </a:solidFill>
                <a:highlight>
                  <a:srgbClr val="FFFFFF"/>
                </a:highlight>
              </a:rPr>
              <a:t> Our secure platform safeguards your personal information and ensures safe online transactions.</a:t>
            </a:r>
            <a:endParaRPr sz="1500">
              <a:solidFill>
                <a:srgbClr val="1F1F1F"/>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b="1" lang="en-US" sz="1500">
                <a:solidFill>
                  <a:srgbClr val="1F1F1F"/>
                </a:solidFill>
                <a:highlight>
                  <a:srgbClr val="FFFFFF"/>
                </a:highlight>
              </a:rPr>
              <a:t>Our Commitment:</a:t>
            </a:r>
            <a:r>
              <a:rPr lang="en-US" sz="1500">
                <a:solidFill>
                  <a:srgbClr val="1F1F1F"/>
                </a:solidFill>
                <a:highlight>
                  <a:srgbClr val="FFFFFF"/>
                </a:highlight>
              </a:rPr>
              <a:t> We are dedicated to continuous improvement, constantly working to enhance our platform with new features and functionality.</a:t>
            </a:r>
            <a:endParaRPr sz="1500">
              <a:solidFill>
                <a:srgbClr val="1F1F1F"/>
              </a:solidFill>
              <a:highlight>
                <a:srgbClr val="FFFFFF"/>
              </a:highlight>
            </a:endParaRPr>
          </a:p>
          <a:p>
            <a:pPr indent="0" lvl="0" marL="0" rtl="0" algn="ctr">
              <a:lnSpc>
                <a:spcPct val="100000"/>
              </a:lnSpc>
              <a:spcBef>
                <a:spcPts val="1500"/>
              </a:spcBef>
              <a:spcAft>
                <a:spcPts val="0"/>
              </a:spcAft>
              <a:buNone/>
            </a:pPr>
            <a:r>
              <a:t/>
            </a:r>
            <a:endParaRPr b="1"/>
          </a:p>
          <a:p>
            <a:pPr indent="0" lvl="0" marL="0" rtl="0" algn="ctr">
              <a:lnSpc>
                <a:spcPct val="100000"/>
              </a:lnSpc>
              <a:spcBef>
                <a:spcPts val="0"/>
              </a:spcBef>
              <a:spcAft>
                <a:spcPts val="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107150" y="562575"/>
            <a:ext cx="8934300" cy="44736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300"/>
              </a:spcBef>
              <a:spcAft>
                <a:spcPts val="0"/>
              </a:spcAft>
              <a:buNone/>
            </a:pPr>
            <a:r>
              <a:rPr b="1" lang="en-US" sz="1600" u="sng">
                <a:solidFill>
                  <a:srgbClr val="1F1F1F"/>
                </a:solidFill>
                <a:highlight>
                  <a:srgbClr val="FFFFFF"/>
                </a:highlight>
              </a:rPr>
              <a:t>Service-Page :</a:t>
            </a:r>
            <a:endParaRPr b="1" sz="1600" u="sng">
              <a:solidFill>
                <a:srgbClr val="1F1F1F"/>
              </a:solidFill>
              <a:highlight>
                <a:srgbClr val="FFFFFF"/>
              </a:highlight>
            </a:endParaRPr>
          </a:p>
          <a:p>
            <a:pPr indent="0" lvl="0" marL="0" rtl="0" algn="l">
              <a:lnSpc>
                <a:spcPct val="115000"/>
              </a:lnSpc>
              <a:spcBef>
                <a:spcPts val="300"/>
              </a:spcBef>
              <a:spcAft>
                <a:spcPts val="0"/>
              </a:spcAft>
              <a:buNone/>
            </a:pPr>
            <a:r>
              <a:rPr b="1" lang="en-US" sz="1500">
                <a:solidFill>
                  <a:srgbClr val="1F1F1F"/>
                </a:solidFill>
                <a:highlight>
                  <a:srgbClr val="FFFFFF"/>
                </a:highlight>
              </a:rPr>
              <a:t>                 </a:t>
            </a:r>
            <a:endParaRPr b="1" sz="1500">
              <a:solidFill>
                <a:srgbClr val="1F1F1F"/>
              </a:solidFill>
              <a:highlight>
                <a:srgbClr val="FFFFFF"/>
              </a:highlight>
            </a:endParaRPr>
          </a:p>
          <a:p>
            <a:pPr indent="-323850" lvl="0" marL="457200" rtl="0" algn="l">
              <a:lnSpc>
                <a:spcPct val="115000"/>
              </a:lnSpc>
              <a:spcBef>
                <a:spcPts val="300"/>
              </a:spcBef>
              <a:spcAft>
                <a:spcPts val="0"/>
              </a:spcAft>
              <a:buClr>
                <a:srgbClr val="1F1F1F"/>
              </a:buClr>
              <a:buSzPts val="1500"/>
              <a:buChar char="●"/>
            </a:pPr>
            <a:r>
              <a:rPr b="1" lang="en-US" sz="1500">
                <a:solidFill>
                  <a:srgbClr val="1F1F1F"/>
                </a:solidFill>
                <a:highlight>
                  <a:srgbClr val="FFFFFF"/>
                </a:highlight>
              </a:rPr>
              <a:t>Simple Search:</a:t>
            </a:r>
            <a:r>
              <a:rPr lang="en-US" sz="1500">
                <a:solidFill>
                  <a:srgbClr val="1F1F1F"/>
                </a:solidFill>
                <a:highlight>
                  <a:srgbClr val="FFFFFF"/>
                </a:highlight>
              </a:rPr>
              <a:t> Find your ideal bus trip with our intuitive search tool. Specify your origin, destination, and travel date, and we'll display all available routes in seconds.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Real-Time Availability:</a:t>
            </a:r>
            <a:r>
              <a:rPr lang="en-US" sz="1500">
                <a:solidFill>
                  <a:srgbClr val="1F1F1F"/>
                </a:solidFill>
                <a:highlight>
                  <a:srgbClr val="FFFFFF"/>
                </a:highlight>
              </a:rPr>
              <a:t> No more waiting in line or phoning companies! Our system shows real-time seat availability, ensuring you secure your spot before it's gone.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Choose Your Comfort:</a:t>
            </a:r>
            <a:r>
              <a:rPr lang="en-US" sz="1500">
                <a:solidFill>
                  <a:srgbClr val="1F1F1F"/>
                </a:solidFill>
                <a:highlight>
                  <a:srgbClr val="FFFFFF"/>
                </a:highlight>
              </a:rPr>
              <a:t> Select your preferred seat from our interactive seat map. Whether you desire a window seat for scenic views or an aisle seat for easy access, the choice is yours!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Flexible Payment Options:</a:t>
            </a:r>
            <a:r>
              <a:rPr lang="en-US" sz="1500">
                <a:solidFill>
                  <a:srgbClr val="1F1F1F"/>
                </a:solidFill>
                <a:highlight>
                  <a:srgbClr val="FFFFFF"/>
                </a:highlight>
              </a:rPr>
              <a:t> We offer a variety of secure payment gateways to accommodate your needs. Pay with your debit card, credit card, or preferred online payment method.</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Manage Your Bookings:</a:t>
            </a:r>
            <a:r>
              <a:rPr lang="en-US" sz="1500">
                <a:solidFill>
                  <a:srgbClr val="1F1F1F"/>
                </a:solidFill>
                <a:highlight>
                  <a:srgbClr val="FFFFFF"/>
                </a:highlight>
              </a:rPr>
              <a:t> Access and manage your reservations conveniently through your online account. View trip details, modify travel dates (subject to availability), or easily cancel your booking if needed.</a:t>
            </a:r>
            <a:endParaRPr sz="1500">
              <a:solidFill>
                <a:srgbClr val="1F1F1F"/>
              </a:solidFill>
              <a:highlight>
                <a:srgbClr val="FFFFFF"/>
              </a:highlight>
            </a:endParaRPr>
          </a:p>
          <a:p>
            <a:pPr indent="0" lvl="0" marL="457200" rtl="0" algn="l">
              <a:lnSpc>
                <a:spcPct val="115000"/>
              </a:lnSpc>
              <a:spcBef>
                <a:spcPts val="300"/>
              </a:spcBef>
              <a:spcAft>
                <a:spcPts val="0"/>
              </a:spcAft>
              <a:buNone/>
            </a:pPr>
            <a:r>
              <a:rPr lang="en-US" sz="1500">
                <a:solidFill>
                  <a:srgbClr val="1F1F1F"/>
                </a:solidFill>
                <a:highlight>
                  <a:srgbClr val="FFFFFF"/>
                </a:highlight>
              </a:rPr>
              <a:t>	</a:t>
            </a:r>
            <a:r>
              <a:rPr b="1" lang="en-US" sz="1500">
                <a:solidFill>
                  <a:srgbClr val="1F1F1F"/>
                </a:solidFill>
                <a:highlight>
                  <a:srgbClr val="FFFFFF"/>
                </a:highlight>
              </a:rPr>
              <a:t>Book your next bus journey with confidence and peace of mind.  Our reservation system is designed to make your travel experience smooth, efficient, and enjoyable.</a:t>
            </a:r>
            <a:endParaRPr sz="1500">
              <a:solidFill>
                <a:srgbClr val="1F1F1F"/>
              </a:solidFill>
              <a:highlight>
                <a:srgbClr val="FFFFFF"/>
              </a:highlight>
            </a:endParaRPr>
          </a:p>
          <a:p>
            <a:pPr indent="0" lvl="0" marL="0" rtl="0" algn="l">
              <a:lnSpc>
                <a:spcPct val="100000"/>
              </a:lnSpc>
              <a:spcBef>
                <a:spcPts val="30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93750" y="656325"/>
            <a:ext cx="8974500" cy="445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US" sz="1600" u="sng">
                <a:solidFill>
                  <a:srgbClr val="1F1F1F"/>
                </a:solidFill>
                <a:highlight>
                  <a:srgbClr val="FFFFFF"/>
                </a:highlight>
              </a:rPr>
              <a:t>Departments-page :</a:t>
            </a:r>
            <a:endParaRPr b="1" sz="1600" u="sng">
              <a:solidFill>
                <a:srgbClr val="1F1F1F"/>
              </a:solidFill>
              <a:highlight>
                <a:srgbClr val="FFFFFF"/>
              </a:highlight>
            </a:endParaRPr>
          </a:p>
          <a:p>
            <a:pPr indent="-323850" lvl="0" marL="457200" rtl="0" algn="l">
              <a:lnSpc>
                <a:spcPct val="115000"/>
              </a:lnSpc>
              <a:spcBef>
                <a:spcPts val="300"/>
              </a:spcBef>
              <a:spcAft>
                <a:spcPts val="0"/>
              </a:spcAft>
              <a:buClr>
                <a:srgbClr val="1F1F1F"/>
              </a:buClr>
              <a:buSzPts val="1500"/>
              <a:buChar char="●"/>
            </a:pPr>
            <a:r>
              <a:rPr b="1" lang="en-US" sz="1500">
                <a:solidFill>
                  <a:srgbClr val="1F1F1F"/>
                </a:solidFill>
                <a:highlight>
                  <a:srgbClr val="FFFFFF"/>
                </a:highlight>
              </a:rPr>
              <a:t>Reservations:</a:t>
            </a:r>
            <a:r>
              <a:rPr lang="en-US" sz="1500">
                <a:solidFill>
                  <a:srgbClr val="1F1F1F"/>
                </a:solidFill>
                <a:highlight>
                  <a:srgbClr val="FFFFFF"/>
                </a:highlight>
              </a:rPr>
              <a:t> This department forms the backbone of the system. They handle all customer interactions related to reservations, including searches, bookings, modifications, and cancellations. They ensure accurate seat allocation and address any questions or concerns travelers may have.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Inventory Management:</a:t>
            </a:r>
            <a:r>
              <a:rPr lang="en-US" sz="1500">
                <a:solidFill>
                  <a:srgbClr val="1F1F1F"/>
                </a:solidFill>
                <a:highlight>
                  <a:srgbClr val="FFFFFF"/>
                </a:highlight>
              </a:rPr>
              <a:t> This department meticulously maintains bus schedules, seat availability, and fare structures within the system. They work closely with operations to ensure real-time updates and prevent overbooking.</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Customer Support:</a:t>
            </a:r>
            <a:r>
              <a:rPr lang="en-US" sz="1500">
                <a:solidFill>
                  <a:srgbClr val="1F1F1F"/>
                </a:solidFill>
                <a:highlight>
                  <a:srgbClr val="FFFFFF"/>
                </a:highlight>
              </a:rPr>
              <a:t> This dedicated team provides prompt and helpful assistance to customers throughout the booking process. They address inquiries, resolve issues, and ensure a positive user experience.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Operations:</a:t>
            </a:r>
            <a:r>
              <a:rPr lang="en-US" sz="1500">
                <a:solidFill>
                  <a:srgbClr val="1F1F1F"/>
                </a:solidFill>
                <a:highlight>
                  <a:srgbClr val="FFFFFF"/>
                </a:highlight>
              </a:rPr>
              <a:t> This department oversees the smooth running of bus operations. They coordinate with drivers, maintain bus schedules, and ensure buses are well-maintained for a safe and comfortable journey.</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Finance:</a:t>
            </a:r>
            <a:r>
              <a:rPr lang="en-US" sz="1500">
                <a:solidFill>
                  <a:srgbClr val="1F1F1F"/>
                </a:solidFill>
                <a:highlight>
                  <a:srgbClr val="FFFFFF"/>
                </a:highlight>
              </a:rPr>
              <a:t> This department manages all financial transactions related to bus ticket sales. They ensure secure online payments, process refunds, and contribute to financial reporting and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07150" y="618075"/>
            <a:ext cx="8894100" cy="43647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300"/>
              </a:spcBef>
              <a:spcAft>
                <a:spcPts val="0"/>
              </a:spcAft>
              <a:buNone/>
            </a:pPr>
            <a:r>
              <a:rPr b="1" lang="en-US" sz="1600" u="sng">
                <a:solidFill>
                  <a:srgbClr val="1F1F1F"/>
                </a:solidFill>
                <a:highlight>
                  <a:srgbClr val="FFFFFF"/>
                </a:highlight>
              </a:rPr>
              <a:t> Blog-page :</a:t>
            </a:r>
            <a:endParaRPr b="1" sz="1600" u="sng">
              <a:solidFill>
                <a:srgbClr val="1F1F1F"/>
              </a:solidFill>
              <a:highlight>
                <a:srgbClr val="FFFFFF"/>
              </a:highlight>
            </a:endParaRPr>
          </a:p>
          <a:p>
            <a:pPr indent="0" lvl="0" marL="457200" rtl="0" algn="l">
              <a:lnSpc>
                <a:spcPct val="115000"/>
              </a:lnSpc>
              <a:spcBef>
                <a:spcPts val="300"/>
              </a:spcBef>
              <a:spcAft>
                <a:spcPts val="0"/>
              </a:spcAft>
              <a:buNone/>
            </a:pPr>
            <a:r>
              <a:t/>
            </a:r>
            <a:endParaRPr b="1" sz="1500">
              <a:solidFill>
                <a:srgbClr val="1F1F1F"/>
              </a:solidFill>
              <a:highlight>
                <a:srgbClr val="FFFFFF"/>
              </a:highlight>
            </a:endParaRPr>
          </a:p>
          <a:p>
            <a:pPr indent="-323850" lvl="0" marL="457200" rtl="0" algn="l">
              <a:lnSpc>
                <a:spcPct val="115000"/>
              </a:lnSpc>
              <a:spcBef>
                <a:spcPts val="300"/>
              </a:spcBef>
              <a:spcAft>
                <a:spcPts val="0"/>
              </a:spcAft>
              <a:buClr>
                <a:srgbClr val="1F1F1F"/>
              </a:buClr>
              <a:buSzPts val="1500"/>
              <a:buChar char="●"/>
            </a:pPr>
            <a:r>
              <a:rPr b="1" lang="en-US" sz="1500">
                <a:solidFill>
                  <a:srgbClr val="1F1F1F"/>
                </a:solidFill>
                <a:highlight>
                  <a:srgbClr val="FFFFFF"/>
                </a:highlight>
              </a:rPr>
              <a:t>Seamless Booking:</a:t>
            </a:r>
            <a:r>
              <a:rPr lang="en-US" sz="1500">
                <a:solidFill>
                  <a:srgbClr val="1F1F1F"/>
                </a:solidFill>
                <a:highlight>
                  <a:srgbClr val="FFFFFF"/>
                </a:highlight>
              </a:rPr>
              <a:t> Find the ideal bus journey in seconds with our intuitive search engine.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Real-Time Availability:</a:t>
            </a:r>
            <a:r>
              <a:rPr lang="en-US" sz="1500">
                <a:solidFill>
                  <a:srgbClr val="1F1F1F"/>
                </a:solidFill>
                <a:highlight>
                  <a:srgbClr val="FFFFFF"/>
                </a:highlight>
              </a:rPr>
              <a:t> Say goodbye to guesswork! See up-to-the-minute seat availability and snag your spot before it's gone.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Pick Your Perfect Seat:</a:t>
            </a:r>
            <a:r>
              <a:rPr lang="en-US" sz="1500">
                <a:solidFill>
                  <a:srgbClr val="1F1F1F"/>
                </a:solidFill>
                <a:highlight>
                  <a:srgbClr val="FFFFFF"/>
                </a:highlight>
              </a:rPr>
              <a:t> Whether you crave window views or prefer to stretch out, choose your ideal seat for a comfortable ride.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Multiple Payment Options:</a:t>
            </a:r>
            <a:r>
              <a:rPr lang="en-US" sz="1500">
                <a:solidFill>
                  <a:srgbClr val="1F1F1F"/>
                </a:solidFill>
                <a:highlight>
                  <a:srgbClr val="FFFFFF"/>
                </a:highlight>
              </a:rPr>
              <a:t> Pay your way with our secure platform that accepts various payment methods for ultimate convenience.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Manage Your Trip on the Go:</a:t>
            </a:r>
            <a:r>
              <a:rPr lang="en-US" sz="1500">
                <a:solidFill>
                  <a:srgbClr val="1F1F1F"/>
                </a:solidFill>
                <a:highlight>
                  <a:srgbClr val="FFFFFF"/>
                </a:highlight>
              </a:rPr>
              <a:t> Access and modify your bookings, or receive trip updates directly from your mobile device.</a:t>
            </a:r>
            <a:endParaRPr sz="1500">
              <a:solidFill>
                <a:srgbClr val="1F1F1F"/>
              </a:solidFill>
              <a:highlight>
                <a:srgbClr val="FFFFFF"/>
              </a:highlight>
            </a:endParaRPr>
          </a:p>
          <a:p>
            <a:pPr indent="0" lvl="0" marL="0" rtl="0" algn="l">
              <a:lnSpc>
                <a:spcPct val="115000"/>
              </a:lnSpc>
              <a:spcBef>
                <a:spcPts val="1500"/>
              </a:spcBef>
              <a:spcAft>
                <a:spcPts val="0"/>
              </a:spcAft>
              <a:buNone/>
            </a:pPr>
            <a:r>
              <a:rPr b="1" lang="en-US" sz="1500">
                <a:solidFill>
                  <a:srgbClr val="1F1F1F"/>
                </a:solidFill>
                <a:highlight>
                  <a:srgbClr val="FFFFFF"/>
                </a:highlight>
              </a:rPr>
              <a:t>Our Bus Reservation System - It's more than just booking a ticket, it's the key to unlocking a smooth and hassle-free bus travel experience.</a:t>
            </a:r>
            <a:endParaRPr b="1" sz="1500">
              <a:solidFill>
                <a:srgbClr val="1F1F1F"/>
              </a:solidFill>
              <a:highlight>
                <a:srgbClr val="FFFFFF"/>
              </a:highlight>
            </a:endParaRPr>
          </a:p>
          <a:p>
            <a:pPr indent="0" lvl="0" marL="0" rtl="0" algn="l">
              <a:lnSpc>
                <a:spcPct val="115000"/>
              </a:lnSpc>
              <a:spcBef>
                <a:spcPts val="1500"/>
              </a:spcBef>
              <a:spcAft>
                <a:spcPts val="1500"/>
              </a:spcAft>
              <a:buNone/>
            </a:pPr>
            <a:r>
              <a:rPr b="1" lang="en-US" sz="1500">
                <a:solidFill>
                  <a:srgbClr val="1F1F1F"/>
                </a:solidFill>
                <a:highlight>
                  <a:srgbClr val="FFFFFF"/>
                </a:highlight>
              </a:rPr>
              <a:t>Ready to hit the road? Visit us today and see the difference!</a:t>
            </a:r>
            <a:endParaRPr b="1" sz="1500">
              <a:solidFill>
                <a:srgbClr val="1F1F1F"/>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93750" y="602750"/>
            <a:ext cx="8974200" cy="4407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u="sng">
                <a:solidFill>
                  <a:schemeClr val="dk1"/>
                </a:solidFill>
                <a:latin typeface="Arial"/>
                <a:ea typeface="Arial"/>
                <a:cs typeface="Arial"/>
                <a:sym typeface="Arial"/>
              </a:rPr>
              <a:t>Future Enhancements:</a:t>
            </a:r>
            <a:endParaRPr b="1" sz="1600" u="sng">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1600" u="sng">
              <a:solidFill>
                <a:schemeClr val="dk1"/>
              </a:solidFill>
            </a:endParaRPr>
          </a:p>
          <a:p>
            <a:pPr indent="-323850" lvl="0" marL="457200" rtl="0" algn="l">
              <a:lnSpc>
                <a:spcPct val="115000"/>
              </a:lnSpc>
              <a:spcBef>
                <a:spcPts val="300"/>
              </a:spcBef>
              <a:spcAft>
                <a:spcPts val="0"/>
              </a:spcAft>
              <a:buClr>
                <a:srgbClr val="1F1F1F"/>
              </a:buClr>
              <a:buSzPts val="1500"/>
              <a:buChar char="●"/>
            </a:pPr>
            <a:r>
              <a:rPr b="1" lang="en-US" sz="1500">
                <a:solidFill>
                  <a:srgbClr val="1F1F1F"/>
                </a:solidFill>
                <a:highlight>
                  <a:srgbClr val="FFFFFF"/>
                </a:highlight>
              </a:rPr>
              <a:t>Real-time tracking and updates:</a:t>
            </a:r>
            <a:r>
              <a:rPr lang="en-US" sz="1500">
                <a:solidFill>
                  <a:srgbClr val="1F1F1F"/>
                </a:solidFill>
                <a:highlight>
                  <a:srgbClr val="FFFFFF"/>
                </a:highlight>
              </a:rPr>
              <a:t> Passengers can track their bus location in real-time, receive alerts on delays or changes, and even pre-order onboard refreshments.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Seamless multi-modal integration:</a:t>
            </a:r>
            <a:r>
              <a:rPr lang="en-US" sz="1500">
                <a:solidFill>
                  <a:srgbClr val="1F1F1F"/>
                </a:solidFill>
                <a:highlight>
                  <a:srgbClr val="FFFFFF"/>
                </a:highlight>
              </a:rPr>
              <a:t> Integrate ticketing with other transportation options (trains, subways) for effortless journey planning across different networks.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Biometric boarding:</a:t>
            </a:r>
            <a:r>
              <a:rPr lang="en-US" sz="1500">
                <a:solidFill>
                  <a:srgbClr val="1F1F1F"/>
                </a:solidFill>
                <a:highlight>
                  <a:srgbClr val="FFFFFF"/>
                </a:highlight>
              </a:rPr>
              <a:t> Facial recognition or fingerprint scanning could expedite boarding and eliminate the need for physical tickets.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Enhanced accessibility features:</a:t>
            </a:r>
            <a:r>
              <a:rPr lang="en-US" sz="1500">
                <a:solidFill>
                  <a:srgbClr val="1F1F1F"/>
                </a:solidFill>
                <a:highlight>
                  <a:srgbClr val="FFFFFF"/>
                </a:highlight>
              </a:rPr>
              <a:t> The system interface can be optimized for users with disabilities, including screen readers and voice assistants.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Real-time accessibility information:</a:t>
            </a:r>
            <a:r>
              <a:rPr lang="en-US" sz="1500">
                <a:solidFill>
                  <a:srgbClr val="1F1F1F"/>
                </a:solidFill>
                <a:highlight>
                  <a:srgbClr val="FFFFFF"/>
                </a:highlight>
              </a:rPr>
              <a:t> Provide clear information about on-board accessibility features (wheelchair ramps, designated seating) for passengers with specific needs.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Context-aware pricing:</a:t>
            </a:r>
            <a:r>
              <a:rPr lang="en-US" sz="1500">
                <a:solidFill>
                  <a:srgbClr val="1F1F1F"/>
                </a:solidFill>
                <a:highlight>
                  <a:srgbClr val="FFFFFF"/>
                </a:highlight>
              </a:rPr>
              <a:t> Dynamic pricing based on real-time demand, similar to ride-hailing apps, could offer cost savings for flexible travelers.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Loyalty programs and gamification:</a:t>
            </a:r>
            <a:r>
              <a:rPr lang="en-US" sz="1500">
                <a:solidFill>
                  <a:srgbClr val="1F1F1F"/>
                </a:solidFill>
                <a:highlight>
                  <a:srgbClr val="FFFFFF"/>
                </a:highlight>
              </a:rPr>
              <a:t> Reward passengers for frequent bookings and encourage engagement through gamified point systems with redeemable perks.</a:t>
            </a:r>
            <a:br>
              <a:rPr b="1" i="0" lang="en-US" sz="1600" u="sng">
                <a:solidFill>
                  <a:schemeClr val="dk1"/>
                </a:solidFill>
              </a:rPr>
            </a:br>
            <a:endParaRPr b="1" sz="1600" u="sng">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1044775" y="1084950"/>
            <a:ext cx="6817800" cy="32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sng" cap="none" strike="noStrike">
                <a:solidFill>
                  <a:srgbClr val="213163"/>
                </a:solidFill>
                <a:latin typeface="Arial"/>
                <a:ea typeface="Arial"/>
                <a:cs typeface="Arial"/>
                <a:sym typeface="Arial"/>
              </a:rPr>
              <a:t>Conclusion :</a:t>
            </a:r>
            <a:endParaRPr b="1" i="0" sz="1600" u="sng"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sz="1600" u="sng">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rPr b="1" lang="en-US" sz="1600" u="sng">
                <a:solidFill>
                  <a:srgbClr val="213163"/>
                </a:solidFill>
              </a:rPr>
              <a:t>			</a:t>
            </a:r>
            <a:endParaRPr b="1" sz="1600" u="sng">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In conclusion, the bus reservation system revolutionizes bus travel by offering a user-centric and efficient booking platform. Passengers benefit from 24/7 access, real-time information, and convenient features like seat selection and online management. Bus companies gain improved operational efficiency, streamlined booking processes, and potentially increased revenue. By providing a win-win situation for both travelers and operators, the bus reservation system paves the way for a smoother and more enjoyable bus travel experience.</a:t>
            </a:r>
            <a:endParaRPr b="1" sz="1600" u="sng">
              <a:solidFill>
                <a:srgbClr val="213163"/>
              </a:solidFill>
            </a:endParaRPr>
          </a:p>
        </p:txBody>
      </p:sp>
      <p:cxnSp>
        <p:nvCxnSpPr>
          <p:cNvPr id="186" name="Google Shape;186;p2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7" name="Google Shape;187;p2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143"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US" sz="1600" u="none" cap="none" strike="noStrike">
                <a:solidFill>
                  <a:schemeClr val="dk1"/>
                </a:solidFill>
                <a:latin typeface="Arial"/>
                <a:ea typeface="Arial"/>
                <a:cs typeface="Arial"/>
                <a:sym typeface="Arial"/>
              </a:rPr>
              <a:t>Building Bus Reservation System using Python and Django</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1025" y="575975"/>
            <a:ext cx="8860500" cy="406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sng" cap="none" strike="noStrike">
                <a:solidFill>
                  <a:srgbClr val="213163"/>
                </a:solidFill>
              </a:rPr>
              <a:t>Abstract :</a:t>
            </a:r>
            <a:endParaRPr b="1" i="0" sz="1600" u="sng" cap="none" strike="noStrike">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A bus reservation system is a software solution designed to streamline the process of booking bus tickets. </a:t>
            </a:r>
            <a:endParaRPr sz="1500">
              <a:solidFill>
                <a:srgbClr val="1F1F1F"/>
              </a:solidFill>
              <a:highlight>
                <a:srgbClr val="FFFFFF"/>
              </a:highlight>
            </a:endParaRPr>
          </a:p>
          <a:p>
            <a:pPr indent="-323850" lvl="0" marL="457200" rtl="0" algn="l">
              <a:lnSpc>
                <a:spcPct val="115000"/>
              </a:lnSpc>
              <a:spcBef>
                <a:spcPts val="300"/>
              </a:spcBef>
              <a:spcAft>
                <a:spcPts val="0"/>
              </a:spcAft>
              <a:buClr>
                <a:srgbClr val="1F1F1F"/>
              </a:buClr>
              <a:buSzPts val="1500"/>
              <a:buChar char="●"/>
            </a:pPr>
            <a:r>
              <a:rPr b="1" lang="en-US" sz="1500">
                <a:solidFill>
                  <a:srgbClr val="1F1F1F"/>
                </a:solidFill>
                <a:highlight>
                  <a:srgbClr val="FFFFFF"/>
                </a:highlight>
              </a:rPr>
              <a:t>Real-time seat availability:</a:t>
            </a:r>
            <a:r>
              <a:rPr lang="en-US" sz="1500">
                <a:solidFill>
                  <a:srgbClr val="1F1F1F"/>
                </a:solidFill>
                <a:highlight>
                  <a:srgbClr val="FFFFFF"/>
                </a:highlight>
              </a:rPr>
              <a:t> Customers can see the exact number of open seats on each bus, ensuring they secure their spot before it's gone.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Interactive seat selection:</a:t>
            </a:r>
            <a:r>
              <a:rPr lang="en-US" sz="1500">
                <a:solidFill>
                  <a:srgbClr val="1F1F1F"/>
                </a:solidFill>
                <a:highlight>
                  <a:srgbClr val="FFFFFF"/>
                </a:highlight>
              </a:rPr>
              <a:t> Passengers can choose their preferred seats, offering more control over their travel experience.</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Multiple payment options:</a:t>
            </a:r>
            <a:r>
              <a:rPr lang="en-US" sz="1500">
                <a:solidFill>
                  <a:srgbClr val="1F1F1F"/>
                </a:solidFill>
                <a:highlight>
                  <a:srgbClr val="FFFFFF"/>
                </a:highlight>
              </a:rPr>
              <a:t> The system supports various payment gateways, allowing users to pay conveniently with their preferred method.</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Ticket management:</a:t>
            </a:r>
            <a:r>
              <a:rPr lang="en-US" sz="1500">
                <a:solidFill>
                  <a:srgbClr val="1F1F1F"/>
                </a:solidFill>
                <a:highlight>
                  <a:srgbClr val="FFFFFF"/>
                </a:highlight>
              </a:rPr>
              <a:t> Users can easily view, modify, or cancel their reservations online.</a:t>
            </a:r>
            <a:endParaRPr sz="1500">
              <a:solidFill>
                <a:srgbClr val="1F1F1F"/>
              </a:solidFill>
              <a:highlight>
                <a:srgbClr val="FFFFFF"/>
              </a:highlight>
            </a:endParaRPr>
          </a:p>
          <a:p>
            <a:pPr indent="0" lvl="0" marL="457200" rtl="0" algn="l">
              <a:lnSpc>
                <a:spcPct val="115000"/>
              </a:lnSpc>
              <a:spcBef>
                <a:spcPts val="300"/>
              </a:spcBef>
              <a:spcAft>
                <a:spcPts val="0"/>
              </a:spcAft>
              <a:buNone/>
            </a:pPr>
            <a:r>
              <a:t/>
            </a:r>
            <a:endParaRPr sz="1500">
              <a:solidFill>
                <a:srgbClr val="1F1F1F"/>
              </a:solidFill>
              <a:highlight>
                <a:srgbClr val="FFFFFF"/>
              </a:highlight>
            </a:endParaRPr>
          </a:p>
          <a:p>
            <a:pPr indent="0" lvl="0" marL="0" marR="0" rtl="0" algn="l">
              <a:lnSpc>
                <a:spcPct val="100000"/>
              </a:lnSpc>
              <a:spcBef>
                <a:spcPts val="300"/>
              </a:spcBef>
              <a:spcAft>
                <a:spcPts val="0"/>
              </a:spcAft>
              <a:buClr>
                <a:srgbClr val="000000"/>
              </a:buClr>
              <a:buSzPts val="2800"/>
              <a:buFont typeface="Arial"/>
              <a:buNone/>
            </a:pPr>
            <a:r>
              <a:rPr lang="en-US" sz="1500">
                <a:solidFill>
                  <a:srgbClr val="1F1F1F"/>
                </a:solidFill>
                <a:highlight>
                  <a:srgbClr val="FFFFFF"/>
                </a:highlight>
              </a:rPr>
              <a:t>                               Bus reservation systems benefit both bus companies and passengers. Companies can improve operational efficiency, manage bookings effectively, and potentially increase revenue through online sales. Passengers enjoy a faster, more convenient booking process with greater flexibility and control.</a:t>
            </a:r>
            <a:endParaRPr b="1" sz="1600">
              <a:solidFill>
                <a:srgbClr val="213163"/>
              </a:solidFil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4" y="4713100"/>
            <a:ext cx="60897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31025" y="589350"/>
            <a:ext cx="8870100" cy="40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sng" cap="none" strike="noStrike">
                <a:solidFill>
                  <a:srgbClr val="213163"/>
                </a:solidFill>
                <a:latin typeface="Arial"/>
                <a:ea typeface="Arial"/>
                <a:cs typeface="Arial"/>
                <a:sym typeface="Arial"/>
              </a:rPr>
              <a:t>Problem Statement :</a:t>
            </a:r>
            <a:endParaRPr b="1" i="0" sz="1600" u="sng" cap="none" strike="noStrike">
              <a:solidFill>
                <a:srgbClr val="213163"/>
              </a:solidFill>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rPr lang="en-US" sz="1500">
                <a:solidFill>
                  <a:srgbClr val="1F1F1F"/>
                </a:solidFill>
                <a:highlight>
                  <a:srgbClr val="FFFFFF"/>
                </a:highlight>
              </a:rPr>
              <a:t>The current system for booking bus travel often relies on manual processes, leading to several challenges for both passengers and bus companies:</a:t>
            </a:r>
            <a:endParaRPr sz="1500">
              <a:solidFill>
                <a:srgbClr val="1F1F1F"/>
              </a:solidFill>
              <a:highlight>
                <a:srgbClr val="FFFFFF"/>
              </a:highlight>
            </a:endParaRPr>
          </a:p>
          <a:p>
            <a:pPr indent="-323850" lvl="0" marL="457200" rtl="0" algn="l">
              <a:lnSpc>
                <a:spcPct val="115000"/>
              </a:lnSpc>
              <a:spcBef>
                <a:spcPts val="1500"/>
              </a:spcBef>
              <a:spcAft>
                <a:spcPts val="0"/>
              </a:spcAft>
              <a:buClr>
                <a:srgbClr val="1F1F1F"/>
              </a:buClr>
              <a:buSzPts val="1500"/>
              <a:buChar char="●"/>
            </a:pPr>
            <a:r>
              <a:rPr b="1" lang="en-US" sz="1500">
                <a:solidFill>
                  <a:srgbClr val="1F1F1F"/>
                </a:solidFill>
                <a:highlight>
                  <a:srgbClr val="FFFFFF"/>
                </a:highlight>
              </a:rPr>
              <a:t>Time-consuming and Inflexible:</a:t>
            </a:r>
            <a:r>
              <a:rPr lang="en-US" sz="1500">
                <a:solidFill>
                  <a:srgbClr val="1F1F1F"/>
                </a:solidFill>
                <a:highlight>
                  <a:srgbClr val="FFFFFF"/>
                </a:highlight>
              </a:rPr>
              <a:t> Purchasing tickets requires physically visiting bus terminals, leading to long queues and limited operating hours.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Limited Information Access:</a:t>
            </a:r>
            <a:r>
              <a:rPr lang="en-US" sz="1500">
                <a:solidFill>
                  <a:srgbClr val="1F1F1F"/>
                </a:solidFill>
                <a:highlight>
                  <a:srgbClr val="FFFFFF"/>
                </a:highlight>
              </a:rPr>
              <a:t> Real-time seat availability and route details might not be readily available, making it difficult for passengers to plan effectively.</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Error-prone Manual Processes:</a:t>
            </a:r>
            <a:r>
              <a:rPr lang="en-US" sz="1500">
                <a:solidFill>
                  <a:srgbClr val="1F1F1F"/>
                </a:solidFill>
                <a:highlight>
                  <a:srgbClr val="FFFFFF"/>
                </a:highlight>
              </a:rPr>
              <a:t> Manual ticketing can lead to errors in reservations and data entry, causing inconvenience for passengers and difficulties for companies.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Inefficient Inventory Management:</a:t>
            </a:r>
            <a:r>
              <a:rPr lang="en-US" sz="1500">
                <a:solidFill>
                  <a:srgbClr val="1F1F1F"/>
                </a:solidFill>
                <a:highlight>
                  <a:srgbClr val="FFFFFF"/>
                </a:highlight>
              </a:rPr>
              <a:t> Bus companies lack a centralized system to track seat availability and manage capacity effectively.</a:t>
            </a:r>
            <a:endParaRPr sz="1500">
              <a:solidFill>
                <a:srgbClr val="1F1F1F"/>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500">
                <a:solidFill>
                  <a:srgbClr val="1F1F1F"/>
                </a:solidFill>
                <a:highlight>
                  <a:srgbClr val="FFFFFF"/>
                </a:highlight>
              </a:rPr>
              <a:t>These limitations create a frustrating experience for passengers and hinder operational efficiency for bus companies.</a:t>
            </a:r>
            <a:endParaRPr sz="1500">
              <a:solidFill>
                <a:srgbClr val="1F1F1F"/>
              </a:solidFill>
              <a:highlight>
                <a:srgbClr val="FFFFFF"/>
              </a:highlight>
            </a:endParaRPr>
          </a:p>
          <a:p>
            <a:pPr indent="0" lvl="0" marL="0" marR="0" rtl="0" algn="l">
              <a:lnSpc>
                <a:spcPct val="100000"/>
              </a:lnSpc>
              <a:spcBef>
                <a:spcPts val="1500"/>
              </a:spcBef>
              <a:spcAft>
                <a:spcPts val="0"/>
              </a:spcAft>
              <a:buClr>
                <a:srgbClr val="000000"/>
              </a:buClr>
              <a:buSzPts val="2800"/>
              <a:buFont typeface="Arial"/>
              <a:buNone/>
            </a:pPr>
            <a:r>
              <a:t/>
            </a:r>
            <a:endParaRPr b="1" sz="1600">
              <a:solidFill>
                <a:srgbClr val="213163"/>
              </a:solidFill>
            </a:endParaRPr>
          </a:p>
        </p:txBody>
      </p:sp>
      <p:cxnSp>
        <p:nvCxnSpPr>
          <p:cNvPr id="100" name="Google Shape;100;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131025" y="629550"/>
            <a:ext cx="8910300" cy="40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sng" cap="none" strike="noStrike">
                <a:solidFill>
                  <a:srgbClr val="213163"/>
                </a:solidFill>
                <a:latin typeface="Arial"/>
                <a:ea typeface="Arial"/>
                <a:cs typeface="Arial"/>
                <a:sym typeface="Arial"/>
              </a:rPr>
              <a:t>Project Overview :</a:t>
            </a:r>
            <a:endParaRPr b="1" i="0" sz="1600" u="sng" cap="none" strike="noStrike">
              <a:solidFill>
                <a:srgbClr val="213163"/>
              </a:solidFill>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rPr b="1" lang="en-US" sz="1500">
                <a:solidFill>
                  <a:srgbClr val="1F1F1F"/>
                </a:solidFill>
                <a:highlight>
                  <a:srgbClr val="FFFFFF"/>
                </a:highlight>
              </a:rPr>
              <a:t>Project Goal:</a:t>
            </a:r>
            <a:r>
              <a:rPr lang="en-US" sz="1500">
                <a:solidFill>
                  <a:srgbClr val="1F1F1F"/>
                </a:solidFill>
                <a:highlight>
                  <a:srgbClr val="FFFFFF"/>
                </a:highlight>
              </a:rPr>
              <a:t> Develop a web-based application for booking bus tickets online. This system will provide a user-friendly platform for passengers to search, reserve, and manage their bus travel, while offering efficient management tools for bus companies.</a:t>
            </a:r>
            <a:endParaRPr sz="1500">
              <a:solidFill>
                <a:srgbClr val="1F1F1F"/>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b="1" lang="en-US" sz="1500">
                <a:solidFill>
                  <a:srgbClr val="1F1F1F"/>
                </a:solidFill>
                <a:highlight>
                  <a:srgbClr val="FFFFFF"/>
                </a:highlight>
              </a:rPr>
              <a:t>Target Users:</a:t>
            </a:r>
            <a:endParaRPr b="1" sz="1500">
              <a:solidFill>
                <a:srgbClr val="1F1F1F"/>
              </a:solidFill>
              <a:highlight>
                <a:srgbClr val="FFFFFF"/>
              </a:highlight>
            </a:endParaRPr>
          </a:p>
          <a:p>
            <a:pPr indent="-323850" lvl="0" marL="457200" rtl="0" algn="l">
              <a:lnSpc>
                <a:spcPct val="115000"/>
              </a:lnSpc>
              <a:spcBef>
                <a:spcPts val="1500"/>
              </a:spcBef>
              <a:spcAft>
                <a:spcPts val="0"/>
              </a:spcAft>
              <a:buClr>
                <a:srgbClr val="1F1F1F"/>
              </a:buClr>
              <a:buSzPts val="1500"/>
              <a:buChar char="●"/>
            </a:pPr>
            <a:r>
              <a:rPr b="1" lang="en-US" sz="1500">
                <a:solidFill>
                  <a:srgbClr val="1F1F1F"/>
                </a:solidFill>
                <a:highlight>
                  <a:srgbClr val="FFFFFF"/>
                </a:highlight>
              </a:rPr>
              <a:t>Passengers:</a:t>
            </a:r>
            <a:r>
              <a:rPr lang="en-US" sz="1500">
                <a:solidFill>
                  <a:srgbClr val="1F1F1F"/>
                </a:solidFill>
                <a:highlight>
                  <a:srgbClr val="FFFFFF"/>
                </a:highlight>
              </a:rPr>
              <a:t> Users will be able to search for bus journeys, check seat availability, book and pay for tickets, manage reservations (including cancellations and modifications), and potentially access additional travel information.</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Bus Companies (Admin):</a:t>
            </a:r>
            <a:r>
              <a:rPr lang="en-US" sz="1500">
                <a:solidFill>
                  <a:srgbClr val="1F1F1F"/>
                </a:solidFill>
                <a:highlight>
                  <a:srgbClr val="FFFFFF"/>
                </a:highlight>
              </a:rPr>
              <a:t> Admins will have access to a dashboard for managing bus schedules, seat inventory, fares, and reports. They can also manage user accounts and create promotions or discounts.</a:t>
            </a:r>
            <a:endParaRPr sz="1500">
              <a:solidFill>
                <a:srgbClr val="1F1F1F"/>
              </a:solidFill>
              <a:highlight>
                <a:srgbClr val="FFFFFF"/>
              </a:highlight>
            </a:endParaRPr>
          </a:p>
          <a:p>
            <a:pPr indent="0" lvl="0" marL="0" marR="0" rtl="0" algn="l">
              <a:lnSpc>
                <a:spcPct val="100000"/>
              </a:lnSpc>
              <a:spcBef>
                <a:spcPts val="300"/>
              </a:spcBef>
              <a:spcAft>
                <a:spcPts val="0"/>
              </a:spcAft>
              <a:buClr>
                <a:srgbClr val="000000"/>
              </a:buClr>
              <a:buSzPts val="2800"/>
              <a:buFont typeface="Arial"/>
              <a:buNone/>
            </a:pPr>
            <a:r>
              <a:t/>
            </a:r>
            <a:endParaRPr b="1" sz="1600">
              <a:solidFill>
                <a:srgbClr val="213163"/>
              </a:solidFill>
            </a:endParaRPr>
          </a:p>
        </p:txBody>
      </p:sp>
      <p:cxnSp>
        <p:nvCxnSpPr>
          <p:cNvPr id="107" name="Google Shape;107;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31025" y="575975"/>
            <a:ext cx="8866800" cy="40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sng" cap="none" strike="noStrike">
                <a:solidFill>
                  <a:srgbClr val="213163"/>
                </a:solidFill>
                <a:latin typeface="Arial"/>
                <a:ea typeface="Arial"/>
                <a:cs typeface="Arial"/>
                <a:sym typeface="Arial"/>
              </a:rPr>
              <a:t>Proposed Solution </a:t>
            </a:r>
            <a:r>
              <a:rPr b="1" lang="en-US" sz="1600" u="sng">
                <a:solidFill>
                  <a:srgbClr val="213163"/>
                </a:solidFill>
              </a:rPr>
              <a:t>:</a:t>
            </a:r>
            <a:endParaRPr b="1" sz="1600" u="sng">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rPr lang="en-US" sz="1500">
                <a:solidFill>
                  <a:srgbClr val="1F1F1F"/>
                </a:solidFill>
                <a:highlight>
                  <a:srgbClr val="FFFFFF"/>
                </a:highlight>
              </a:rPr>
              <a:t>This proposal outlines a bus reservation system that builds upon the core functionalities while incorporating advanced features for a more comprehensive user experience.</a:t>
            </a:r>
            <a:endParaRPr sz="1500">
              <a:solidFill>
                <a:srgbClr val="1F1F1F"/>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b="1" lang="en-US" sz="1500">
                <a:solidFill>
                  <a:schemeClr val="dk2"/>
                </a:solidFill>
                <a:highlight>
                  <a:srgbClr val="FFFFFF"/>
                </a:highlight>
              </a:rPr>
              <a:t>System Components:</a:t>
            </a:r>
            <a:endParaRPr b="1" sz="1500">
              <a:solidFill>
                <a:schemeClr val="dk2"/>
              </a:solidFill>
              <a:highlight>
                <a:srgbClr val="FFFFFF"/>
              </a:highlight>
            </a:endParaRPr>
          </a:p>
          <a:p>
            <a:pPr indent="0" lvl="0" marL="457200" rtl="0" algn="l">
              <a:lnSpc>
                <a:spcPct val="115000"/>
              </a:lnSpc>
              <a:spcBef>
                <a:spcPts val="1500"/>
              </a:spcBef>
              <a:spcAft>
                <a:spcPts val="0"/>
              </a:spcAft>
              <a:buNone/>
            </a:pPr>
            <a:r>
              <a:rPr b="1" lang="en-US" sz="1500">
                <a:solidFill>
                  <a:srgbClr val="1F1F1F"/>
                </a:solidFill>
                <a:highlight>
                  <a:srgbClr val="FFFFFF"/>
                </a:highlight>
              </a:rPr>
              <a:t>User Interface (Mobile App &amp; Web App):</a:t>
            </a:r>
            <a:endParaRPr b="1" sz="1500">
              <a:solidFill>
                <a:srgbClr val="1F1F1F"/>
              </a:solidFill>
              <a:highlight>
                <a:srgbClr val="FFFFFF"/>
              </a:highlight>
            </a:endParaRPr>
          </a:p>
          <a:p>
            <a:pPr indent="-323850" lvl="1" marL="914400" rtl="0" algn="l">
              <a:lnSpc>
                <a:spcPct val="115000"/>
              </a:lnSpc>
              <a:spcBef>
                <a:spcPts val="600"/>
              </a:spcBef>
              <a:spcAft>
                <a:spcPts val="0"/>
              </a:spcAft>
              <a:buClr>
                <a:srgbClr val="1F1F1F"/>
              </a:buClr>
              <a:buSzPts val="1500"/>
              <a:buChar char="○"/>
            </a:pPr>
            <a:r>
              <a:rPr lang="en-US" sz="1500">
                <a:solidFill>
                  <a:srgbClr val="1F1F1F"/>
                </a:solidFill>
                <a:highlight>
                  <a:srgbClr val="FFFFFF"/>
                </a:highlight>
              </a:rPr>
              <a:t>User-friendly interface for searching routes, browsing schedules, and booking tickets.</a:t>
            </a:r>
            <a:endParaRPr sz="1500">
              <a:solidFill>
                <a:srgbClr val="1F1F1F"/>
              </a:solidFill>
              <a:highlight>
                <a:srgbClr val="FFFFFF"/>
              </a:highlight>
            </a:endParaRPr>
          </a:p>
          <a:p>
            <a:pPr indent="-323850" lvl="1" marL="9144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Interactive map view to visualize routes and stops.</a:t>
            </a:r>
            <a:endParaRPr sz="1500">
              <a:solidFill>
                <a:srgbClr val="1F1F1F"/>
              </a:solidFill>
              <a:highlight>
                <a:srgbClr val="FFFFFF"/>
              </a:highlight>
            </a:endParaRPr>
          </a:p>
          <a:p>
            <a:pPr indent="-323850" lvl="1" marL="9144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Integration with location services to suggest pick-up/drop-off points near the user.</a:t>
            </a:r>
            <a:endParaRPr sz="1500">
              <a:solidFill>
                <a:srgbClr val="1F1F1F"/>
              </a:solidFill>
              <a:highlight>
                <a:srgbClr val="FFFFFF"/>
              </a:highlight>
            </a:endParaRPr>
          </a:p>
          <a:p>
            <a:pPr indent="0" lvl="0" marL="457200" rtl="0" algn="l">
              <a:lnSpc>
                <a:spcPct val="115000"/>
              </a:lnSpc>
              <a:spcBef>
                <a:spcPts val="600"/>
              </a:spcBef>
              <a:spcAft>
                <a:spcPts val="0"/>
              </a:spcAft>
              <a:buNone/>
            </a:pPr>
            <a:r>
              <a:rPr b="1" lang="en-US" sz="1500">
                <a:solidFill>
                  <a:srgbClr val="1F1F1F"/>
                </a:solidFill>
                <a:highlight>
                  <a:srgbClr val="FFFFFF"/>
                </a:highlight>
              </a:rPr>
              <a:t>Reservation Management:</a:t>
            </a:r>
            <a:endParaRPr b="1" sz="1500">
              <a:solidFill>
                <a:srgbClr val="1F1F1F"/>
              </a:solidFill>
              <a:highlight>
                <a:srgbClr val="FFFFFF"/>
              </a:highlight>
            </a:endParaRPr>
          </a:p>
          <a:p>
            <a:pPr indent="-323850" lvl="1" marL="914400" rtl="0" algn="l">
              <a:lnSpc>
                <a:spcPct val="115000"/>
              </a:lnSpc>
              <a:spcBef>
                <a:spcPts val="600"/>
              </a:spcBef>
              <a:spcAft>
                <a:spcPts val="0"/>
              </a:spcAft>
              <a:buClr>
                <a:srgbClr val="1F1F1F"/>
              </a:buClr>
              <a:buSzPts val="1500"/>
              <a:buChar char="○"/>
            </a:pPr>
            <a:r>
              <a:rPr lang="en-US" sz="1500">
                <a:solidFill>
                  <a:srgbClr val="1F1F1F"/>
                </a:solidFill>
                <a:highlight>
                  <a:srgbClr val="FFFFFF"/>
                </a:highlight>
              </a:rPr>
              <a:t>Real-time seat availability with color-coded indicators (available, reserved, unavailable).</a:t>
            </a:r>
            <a:endParaRPr sz="1500">
              <a:solidFill>
                <a:srgbClr val="1F1F1F"/>
              </a:solidFill>
              <a:highlight>
                <a:srgbClr val="FFFFFF"/>
              </a:highlight>
            </a:endParaRPr>
          </a:p>
          <a:p>
            <a:pPr indent="-323850" lvl="1" marL="9144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Multiple seat selection options (single, double, window, aisle).</a:t>
            </a:r>
            <a:endParaRPr sz="1500">
              <a:solidFill>
                <a:srgbClr val="1F1F1F"/>
              </a:solidFill>
              <a:highlight>
                <a:srgbClr val="FFFFFF"/>
              </a:highlight>
            </a:endParaRPr>
          </a:p>
          <a:p>
            <a:pPr indent="-323850" lvl="1" marL="9144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Ability to book tickets for multiple passengers in one transaction.</a:t>
            </a:r>
            <a:endParaRPr sz="1500">
              <a:solidFill>
                <a:srgbClr val="1F1F1F"/>
              </a:solidFill>
              <a:highlight>
                <a:srgbClr val="FFFFFF"/>
              </a:highlight>
            </a:endParaRPr>
          </a:p>
          <a:p>
            <a:pPr indent="0" lvl="0" marL="0" marR="0" rtl="0" algn="l">
              <a:lnSpc>
                <a:spcPct val="100000"/>
              </a:lnSpc>
              <a:spcBef>
                <a:spcPts val="600"/>
              </a:spcBef>
              <a:spcAft>
                <a:spcPts val="0"/>
              </a:spcAft>
              <a:buClr>
                <a:srgbClr val="000000"/>
              </a:buClr>
              <a:buSzPts val="2800"/>
              <a:buFont typeface="Arial"/>
              <a:buNone/>
            </a:pPr>
            <a:r>
              <a:t/>
            </a:r>
            <a:endParaRPr sz="1500">
              <a:solidFill>
                <a:srgbClr val="1F1F1F"/>
              </a:solidFill>
              <a:highlight>
                <a:srgbClr val="FFFFFF"/>
              </a:highlight>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p:txBody>
      </p:sp>
      <p:cxnSp>
        <p:nvCxnSpPr>
          <p:cNvPr id="114" name="Google Shape;114;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5" name="Google Shape;115;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cxnSp>
        <p:nvCxnSpPr>
          <p:cNvPr id="120" name="Google Shape;120;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1" name="Google Shape;121;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22" name="Google Shape;122;p19"/>
          <p:cNvSpPr txBox="1"/>
          <p:nvPr/>
        </p:nvSpPr>
        <p:spPr>
          <a:xfrm>
            <a:off x="98700" y="602750"/>
            <a:ext cx="8946600" cy="46563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300"/>
              </a:spcBef>
              <a:spcAft>
                <a:spcPts val="0"/>
              </a:spcAft>
              <a:buNone/>
            </a:pPr>
            <a:r>
              <a:rPr b="1" lang="en-US" sz="1500">
                <a:solidFill>
                  <a:srgbClr val="1F1F1F"/>
                </a:solidFill>
                <a:highlight>
                  <a:srgbClr val="FFFFFF"/>
                </a:highlight>
              </a:rPr>
              <a:t>Payment Gateway:</a:t>
            </a:r>
            <a:endParaRPr b="1" sz="1500">
              <a:solidFill>
                <a:srgbClr val="1F1F1F"/>
              </a:solidFill>
              <a:highlight>
                <a:srgbClr val="FFFFFF"/>
              </a:highlight>
            </a:endParaRPr>
          </a:p>
          <a:p>
            <a:pPr indent="-323850" lvl="1" marL="914400" rtl="0" algn="l">
              <a:lnSpc>
                <a:spcPct val="115000"/>
              </a:lnSpc>
              <a:spcBef>
                <a:spcPts val="600"/>
              </a:spcBef>
              <a:spcAft>
                <a:spcPts val="0"/>
              </a:spcAft>
              <a:buClr>
                <a:srgbClr val="1F1F1F"/>
              </a:buClr>
              <a:buSzPts val="1500"/>
              <a:buChar char="○"/>
            </a:pPr>
            <a:r>
              <a:rPr lang="en-US" sz="1500">
                <a:solidFill>
                  <a:srgbClr val="1F1F1F"/>
                </a:solidFill>
                <a:highlight>
                  <a:srgbClr val="FFFFFF"/>
                </a:highlight>
              </a:rPr>
              <a:t>Integration with secure payment gateways supporting various credit/debit cards, digital wallets, and UPI (India).</a:t>
            </a:r>
            <a:endParaRPr sz="1500">
              <a:solidFill>
                <a:srgbClr val="1F1F1F"/>
              </a:solidFill>
              <a:highlight>
                <a:srgbClr val="FFFFFF"/>
              </a:highlight>
            </a:endParaRPr>
          </a:p>
          <a:p>
            <a:pPr indent="-323850" lvl="1" marL="9144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Option for online booking with payment upon boarding (depending on bus company policy).</a:t>
            </a:r>
            <a:endParaRPr sz="1500">
              <a:solidFill>
                <a:srgbClr val="1F1F1F"/>
              </a:solidFill>
              <a:highlight>
                <a:srgbClr val="FFFFFF"/>
              </a:highlight>
            </a:endParaRPr>
          </a:p>
          <a:p>
            <a:pPr indent="0" lvl="0" marL="457200" rtl="0" algn="l">
              <a:lnSpc>
                <a:spcPct val="115000"/>
              </a:lnSpc>
              <a:spcBef>
                <a:spcPts val="600"/>
              </a:spcBef>
              <a:spcAft>
                <a:spcPts val="0"/>
              </a:spcAft>
              <a:buNone/>
            </a:pPr>
            <a:r>
              <a:rPr b="1" lang="en-US" sz="1500">
                <a:solidFill>
                  <a:srgbClr val="1F1F1F"/>
                </a:solidFill>
                <a:highlight>
                  <a:srgbClr val="FFFFFF"/>
                </a:highlight>
              </a:rPr>
              <a:t>Customer Management:</a:t>
            </a:r>
            <a:endParaRPr b="1" sz="1500">
              <a:solidFill>
                <a:srgbClr val="1F1F1F"/>
              </a:solidFill>
              <a:highlight>
                <a:srgbClr val="FFFFFF"/>
              </a:highlight>
            </a:endParaRPr>
          </a:p>
          <a:p>
            <a:pPr indent="-323850" lvl="1" marL="914400" rtl="0" algn="l">
              <a:lnSpc>
                <a:spcPct val="115000"/>
              </a:lnSpc>
              <a:spcBef>
                <a:spcPts val="600"/>
              </a:spcBef>
              <a:spcAft>
                <a:spcPts val="0"/>
              </a:spcAft>
              <a:buClr>
                <a:srgbClr val="1F1F1F"/>
              </a:buClr>
              <a:buSzPts val="1500"/>
              <a:buChar char="○"/>
            </a:pPr>
            <a:r>
              <a:rPr lang="en-US" sz="1500">
                <a:solidFill>
                  <a:srgbClr val="1F1F1F"/>
                </a:solidFill>
                <a:highlight>
                  <a:srgbClr val="FFFFFF"/>
                </a:highlight>
              </a:rPr>
              <a:t>User accounts for storing travel preferences, past bookings, and loyalty points.</a:t>
            </a:r>
            <a:endParaRPr sz="1500">
              <a:solidFill>
                <a:srgbClr val="1F1F1F"/>
              </a:solidFill>
              <a:highlight>
                <a:srgbClr val="FFFFFF"/>
              </a:highlight>
            </a:endParaRPr>
          </a:p>
          <a:p>
            <a:pPr indent="-323850" lvl="1" marL="9144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Personalized recommendations for frequently traveled routes and deals.</a:t>
            </a:r>
            <a:endParaRPr sz="1500">
              <a:solidFill>
                <a:srgbClr val="1F1F1F"/>
              </a:solidFill>
              <a:highlight>
                <a:srgbClr val="FFFFFF"/>
              </a:highlight>
            </a:endParaRPr>
          </a:p>
          <a:p>
            <a:pPr indent="-323850" lvl="1" marL="9144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In-app notifications for booking confirmations, schedule changes, and special offers.</a:t>
            </a:r>
            <a:endParaRPr sz="1500">
              <a:solidFill>
                <a:srgbClr val="1F1F1F"/>
              </a:solidFill>
              <a:highlight>
                <a:srgbClr val="FFFFFF"/>
              </a:highlight>
            </a:endParaRPr>
          </a:p>
          <a:p>
            <a:pPr indent="0" lvl="0" marL="457200" rtl="0" algn="l">
              <a:lnSpc>
                <a:spcPct val="115000"/>
              </a:lnSpc>
              <a:spcBef>
                <a:spcPts val="600"/>
              </a:spcBef>
              <a:spcAft>
                <a:spcPts val="0"/>
              </a:spcAft>
              <a:buNone/>
            </a:pPr>
            <a:r>
              <a:rPr b="1" lang="en-US" sz="1500">
                <a:solidFill>
                  <a:srgbClr val="1F1F1F"/>
                </a:solidFill>
                <a:highlight>
                  <a:srgbClr val="FFFFFF"/>
                </a:highlight>
              </a:rPr>
              <a:t>Admin Dashboard:</a:t>
            </a:r>
            <a:endParaRPr b="1" sz="1500">
              <a:solidFill>
                <a:srgbClr val="1F1F1F"/>
              </a:solidFill>
              <a:highlight>
                <a:srgbClr val="FFFFFF"/>
              </a:highlight>
            </a:endParaRPr>
          </a:p>
          <a:p>
            <a:pPr indent="-323850" lvl="2" marL="1371600" rtl="0" algn="l">
              <a:lnSpc>
                <a:spcPct val="115000"/>
              </a:lnSpc>
              <a:spcBef>
                <a:spcPts val="900"/>
              </a:spcBef>
              <a:spcAft>
                <a:spcPts val="0"/>
              </a:spcAft>
              <a:buClr>
                <a:srgbClr val="1F1F1F"/>
              </a:buClr>
              <a:buSzPts val="1500"/>
              <a:buChar char="■"/>
            </a:pPr>
            <a:r>
              <a:rPr lang="en-US" sz="1500">
                <a:solidFill>
                  <a:srgbClr val="1F1F1F"/>
                </a:solidFill>
                <a:highlight>
                  <a:srgbClr val="FFFFFF"/>
                </a:highlight>
              </a:rPr>
              <a:t>Bus schedules and routes.</a:t>
            </a:r>
            <a:endParaRPr sz="1500">
              <a:solidFill>
                <a:srgbClr val="1F1F1F"/>
              </a:solidFill>
              <a:highlight>
                <a:srgbClr val="FFFFFF"/>
              </a:highlight>
            </a:endParaRPr>
          </a:p>
          <a:p>
            <a:pPr indent="-323850" lvl="2" marL="13716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Fleet maintenance and vehicle information.</a:t>
            </a:r>
            <a:endParaRPr sz="1500">
              <a:solidFill>
                <a:srgbClr val="1F1F1F"/>
              </a:solidFill>
              <a:highlight>
                <a:srgbClr val="FFFFFF"/>
              </a:highlight>
            </a:endParaRPr>
          </a:p>
          <a:p>
            <a:pPr indent="-323850" lvl="2" marL="13716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Fare setting and promotions.</a:t>
            </a:r>
            <a:endParaRPr sz="1500">
              <a:solidFill>
                <a:srgbClr val="1F1F1F"/>
              </a:solidFill>
              <a:highlight>
                <a:srgbClr val="FFFFFF"/>
              </a:highlight>
            </a:endParaRPr>
          </a:p>
          <a:p>
            <a:pPr indent="-323850" lvl="2" marL="13716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Real-time tracking of bus locations (optional).</a:t>
            </a:r>
            <a:endParaRPr sz="1500">
              <a:solidFill>
                <a:srgbClr val="1F1F1F"/>
              </a:solidFill>
              <a:highlight>
                <a:srgbClr val="FFFFFF"/>
              </a:highlight>
            </a:endParaRPr>
          </a:p>
          <a:p>
            <a:pPr indent="-323850" lvl="2" marL="1371600" rtl="0" algn="l">
              <a:lnSpc>
                <a:spcPct val="115000"/>
              </a:lnSpc>
              <a:spcBef>
                <a:spcPts val="0"/>
              </a:spcBef>
              <a:spcAft>
                <a:spcPts val="0"/>
              </a:spcAft>
              <a:buClr>
                <a:srgbClr val="1F1F1F"/>
              </a:buClr>
              <a:buSzPts val="1500"/>
              <a:buChar char="■"/>
            </a:pPr>
            <a:r>
              <a:rPr lang="en-US" sz="1500">
                <a:solidFill>
                  <a:srgbClr val="1F1F1F"/>
                </a:solidFill>
                <a:highlight>
                  <a:srgbClr val="FFFFFF"/>
                </a:highlight>
              </a:rPr>
              <a:t>Customer data and booking reports..</a:t>
            </a:r>
            <a:endParaRPr sz="1500">
              <a:solidFill>
                <a:srgbClr val="1F1F1F"/>
              </a:solidFill>
              <a:highlight>
                <a:srgbClr val="FFFFFF"/>
              </a:highlight>
            </a:endParaRPr>
          </a:p>
          <a:p>
            <a:pPr indent="0" lvl="0" marL="0" rtl="0" algn="l">
              <a:spcBef>
                <a:spcPts val="9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138650" y="629550"/>
            <a:ext cx="8862600" cy="4467600"/>
          </a:xfrm>
          <a:prstGeom prst="rect">
            <a:avLst/>
          </a:prstGeom>
          <a:noFill/>
          <a:ln>
            <a:noFill/>
          </a:ln>
        </p:spPr>
        <p:txBody>
          <a:bodyPr anchorCtr="0" anchor="t" bIns="45700" lIns="91425" spcFirstLastPara="1" rIns="91425" wrap="square" tIns="45700">
            <a:spAutoFit/>
          </a:bodyPr>
          <a:lstStyle/>
          <a:p>
            <a:pPr indent="-323850" lvl="0" marL="457200" rtl="0" algn="l">
              <a:lnSpc>
                <a:spcPct val="115000"/>
              </a:lnSpc>
              <a:spcBef>
                <a:spcPts val="300"/>
              </a:spcBef>
              <a:spcAft>
                <a:spcPts val="0"/>
              </a:spcAft>
              <a:buClr>
                <a:srgbClr val="1F1F1F"/>
              </a:buClr>
              <a:buSzPts val="1500"/>
              <a:buChar char="●"/>
            </a:pPr>
            <a:r>
              <a:rPr b="1" lang="en-US" sz="1500">
                <a:solidFill>
                  <a:srgbClr val="1F1F1F"/>
                </a:solidFill>
                <a:highlight>
                  <a:srgbClr val="FFFFFF"/>
                </a:highlight>
              </a:rPr>
              <a:t>Live Trip Tracking:</a:t>
            </a:r>
            <a:r>
              <a:rPr lang="en-US" sz="1500">
                <a:solidFill>
                  <a:srgbClr val="1F1F1F"/>
                </a:solidFill>
                <a:highlight>
                  <a:srgbClr val="FFFFFF"/>
                </a:highlight>
              </a:rPr>
              <a:t> Passengers can track their bus location in real-time on a map within the app, enhancing convenience and reducing wait times.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Digital Ticketing:</a:t>
            </a:r>
            <a:r>
              <a:rPr lang="en-US" sz="1500">
                <a:solidFill>
                  <a:srgbClr val="1F1F1F"/>
                </a:solidFill>
                <a:highlight>
                  <a:srgbClr val="FFFFFF"/>
                </a:highlight>
              </a:rPr>
              <a:t> E-tickets sent via email or stored in the app for easy access and reduced risk of loss.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Integration with Loyalty Programs:</a:t>
            </a:r>
            <a:r>
              <a:rPr lang="en-US" sz="1500">
                <a:solidFill>
                  <a:srgbClr val="1F1F1F"/>
                </a:solidFill>
                <a:highlight>
                  <a:srgbClr val="FFFFFF"/>
                </a:highlight>
              </a:rPr>
              <a:t> Earn and redeem points for bookings, unlocking discounts and additional benefits.</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Feedback System:</a:t>
            </a:r>
            <a:r>
              <a:rPr lang="en-US" sz="1500">
                <a:solidFill>
                  <a:srgbClr val="1F1F1F"/>
                </a:solidFill>
                <a:highlight>
                  <a:srgbClr val="FFFFFF"/>
                </a:highlight>
              </a:rPr>
              <a:t> Users can provide feedback on their travel experience to help bus companies improve service quality.</a:t>
            </a:r>
            <a:endParaRPr sz="1500">
              <a:solidFill>
                <a:srgbClr val="1F1F1F"/>
              </a:solidFill>
              <a:highlight>
                <a:srgbClr val="FFFFFF"/>
              </a:highlight>
            </a:endParaRPr>
          </a:p>
          <a:p>
            <a:pPr indent="-323850" lvl="0" marL="457200" rtl="0" algn="l">
              <a:lnSpc>
                <a:spcPct val="115000"/>
              </a:lnSpc>
              <a:spcBef>
                <a:spcPts val="0"/>
              </a:spcBef>
              <a:spcAft>
                <a:spcPts val="0"/>
              </a:spcAft>
              <a:buClr>
                <a:srgbClr val="1F1F1F"/>
              </a:buClr>
              <a:buSzPts val="1500"/>
              <a:buChar char="●"/>
            </a:pPr>
            <a:r>
              <a:rPr b="1" lang="en-US" sz="1500">
                <a:solidFill>
                  <a:srgbClr val="1F1F1F"/>
                </a:solidFill>
                <a:highlight>
                  <a:srgbClr val="FFFFFF"/>
                </a:highlight>
              </a:rPr>
              <a:t>Multi-lingual Support:</a:t>
            </a:r>
            <a:r>
              <a:rPr lang="en-US" sz="1500">
                <a:solidFill>
                  <a:srgbClr val="1F1F1F"/>
                </a:solidFill>
                <a:highlight>
                  <a:srgbClr val="FFFFFF"/>
                </a:highlight>
              </a:rPr>
              <a:t> Cater to a wider audience by offering the interface and support in multiple languages.</a:t>
            </a:r>
            <a:endParaRPr sz="1500">
              <a:solidFill>
                <a:srgbClr val="1F1F1F"/>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500">
                <a:solidFill>
                  <a:srgbClr val="1F1F1F"/>
                </a:solidFill>
                <a:highlight>
                  <a:srgbClr val="FFFFFF"/>
                </a:highlight>
              </a:rPr>
              <a:t>This proposed solution offers a robust and user-centric bus reservation system, aiming to streamline the booking process, improve passenger experience, and provide valuable data for bus companies to optimize operations and attract customers.</a:t>
            </a:r>
            <a:endParaRPr sz="1500">
              <a:solidFill>
                <a:srgbClr val="1F1F1F"/>
              </a:solidFill>
              <a:highlight>
                <a:srgbClr val="FFFFFF"/>
              </a:highlight>
            </a:endParaRPr>
          </a:p>
          <a:p>
            <a:pPr indent="0" lvl="1" marL="457200" marR="0" rtl="0" algn="l">
              <a:lnSpc>
                <a:spcPct val="150000"/>
              </a:lnSpc>
              <a:spcBef>
                <a:spcPts val="1500"/>
              </a:spcBef>
              <a:spcAft>
                <a:spcPts val="0"/>
              </a:spcAft>
              <a:buNone/>
            </a:pPr>
            <a:r>
              <a:t/>
            </a:r>
            <a:endParaRPr>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28" name="Google Shape;128;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9" name="Google Shape;129;p2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5" name="Google Shape;135;p21"/>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37" name="Google Shape;137;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8" name="Google Shape;138;p21"/>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9" name="Google Shape;139;p21"/>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140" name="Google Shape;140;p21"/>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cxnSp>
        <p:nvCxnSpPr>
          <p:cNvPr id="141" name="Google Shape;141;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2" name="Google Shape;142;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