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30" r:id="rId1"/>
  </p:sldMasterIdLst>
  <p:notesMasterIdLst>
    <p:notesMasterId r:id="rId21"/>
  </p:notesMasterIdLst>
  <p:sldIdLst>
    <p:sldId id="483" r:id="rId2"/>
    <p:sldId id="484" r:id="rId3"/>
    <p:sldId id="470" r:id="rId4"/>
    <p:sldId id="478" r:id="rId5"/>
    <p:sldId id="481" r:id="rId6"/>
    <p:sldId id="480" r:id="rId7"/>
    <p:sldId id="482" r:id="rId8"/>
    <p:sldId id="491" r:id="rId9"/>
    <p:sldId id="492" r:id="rId10"/>
    <p:sldId id="486" r:id="rId11"/>
    <p:sldId id="493" r:id="rId12"/>
    <p:sldId id="487" r:id="rId13"/>
    <p:sldId id="490" r:id="rId14"/>
    <p:sldId id="488" r:id="rId15"/>
    <p:sldId id="489" r:id="rId16"/>
    <p:sldId id="476" r:id="rId17"/>
    <p:sldId id="485" r:id="rId18"/>
    <p:sldId id="473" r:id="rId19"/>
    <p:sldId id="468" r:id="rId20"/>
  </p:sldIdLst>
  <p:sldSz cx="12192000" cy="6858000"/>
  <p:notesSz cx="6954838"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180"/>
    <a:srgbClr val="FF3300"/>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147" autoAdjust="0"/>
    <p:restoredTop sz="94434" autoAdjust="0"/>
  </p:normalViewPr>
  <p:slideViewPr>
    <p:cSldViewPr snapToGrid="0">
      <p:cViewPr>
        <p:scale>
          <a:sx n="69" d="100"/>
          <a:sy n="69" d="100"/>
        </p:scale>
        <p:origin x="748" y="44"/>
      </p:cViewPr>
      <p:guideLst>
        <p:guide orient="horz" pos="2160"/>
        <p:guide pos="3840"/>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51524B-FB67-4894-A0C5-35151E149D68}" type="doc">
      <dgm:prSet loTypeId="urn:microsoft.com/office/officeart/2011/layout/InterconnectedBlockProcess" loCatId="process" qsTypeId="urn:microsoft.com/office/officeart/2005/8/quickstyle/simple1" qsCatId="simple" csTypeId="urn:microsoft.com/office/officeart/2005/8/colors/colorful1" csCatId="colorful" phldr="1"/>
      <dgm:spPr/>
      <dgm:t>
        <a:bodyPr/>
        <a:lstStyle/>
        <a:p>
          <a:endParaRPr lang="en-US"/>
        </a:p>
      </dgm:t>
    </dgm:pt>
    <dgm:pt modelId="{988D96B0-D16E-4763-B393-84178CF4FF50}">
      <dgm:prSet phldrT="[Text]"/>
      <dgm:spPr>
        <a:blipFill rotWithShape="0">
          <a:blip xmlns:r="http://schemas.openxmlformats.org/officeDocument/2006/relationships" r:embed="rId1"/>
          <a:stretch>
            <a:fillRect/>
          </a:stretch>
        </a:blipFill>
      </dgm:spPr>
      <dgm:t>
        <a:bodyPr/>
        <a:lstStyle/>
        <a:p>
          <a:endParaRPr lang="en-US" dirty="0">
            <a:latin typeface="Times New Roman" panose="02020603050405020304" pitchFamily="18" charset="0"/>
            <a:cs typeface="Times New Roman" panose="02020603050405020304" pitchFamily="18" charset="0"/>
          </a:endParaRPr>
        </a:p>
      </dgm:t>
    </dgm:pt>
    <dgm:pt modelId="{080A6B9D-C27D-4227-AC65-3C97878D78C4}" type="parTrans" cxnId="{8CB593F6-6C5D-4606-B959-3E27F9872EC1}">
      <dgm:prSet/>
      <dgm:spPr/>
      <dgm:t>
        <a:bodyPr/>
        <a:lstStyle/>
        <a:p>
          <a:endParaRPr lang="en-US"/>
        </a:p>
      </dgm:t>
    </dgm:pt>
    <dgm:pt modelId="{19B27CEC-4BAD-44A7-A9A7-B7A8B23ADCFD}" type="sibTrans" cxnId="{8CB593F6-6C5D-4606-B959-3E27F9872EC1}">
      <dgm:prSet/>
      <dgm:spPr/>
      <dgm:t>
        <a:bodyPr/>
        <a:lstStyle/>
        <a:p>
          <a:endParaRPr lang="en-US"/>
        </a:p>
      </dgm:t>
    </dgm:pt>
    <dgm:pt modelId="{A6BCDA7B-D633-438F-B44D-CB4D60E5C492}" type="pres">
      <dgm:prSet presAssocID="{5751524B-FB67-4894-A0C5-35151E149D68}" presName="Name0" presStyleCnt="0">
        <dgm:presLayoutVars>
          <dgm:chMax val="7"/>
          <dgm:chPref val="5"/>
          <dgm:dir/>
          <dgm:animOne val="branch"/>
          <dgm:animLvl val="lvl"/>
        </dgm:presLayoutVars>
      </dgm:prSet>
      <dgm:spPr/>
      <dgm:t>
        <a:bodyPr/>
        <a:lstStyle/>
        <a:p>
          <a:endParaRPr lang="en-US"/>
        </a:p>
      </dgm:t>
    </dgm:pt>
    <dgm:pt modelId="{7305DF14-0FF5-45E4-8B19-015814092DBD}" type="pres">
      <dgm:prSet presAssocID="{988D96B0-D16E-4763-B393-84178CF4FF50}" presName="ChildAccent1" presStyleCnt="0"/>
      <dgm:spPr/>
      <dgm:t>
        <a:bodyPr/>
        <a:lstStyle/>
        <a:p>
          <a:endParaRPr lang="en-US"/>
        </a:p>
      </dgm:t>
    </dgm:pt>
    <dgm:pt modelId="{A134CDD1-D85F-44EF-8BEE-9F99A855C1E6}" type="pres">
      <dgm:prSet presAssocID="{988D96B0-D16E-4763-B393-84178CF4FF50}" presName="ChildAccent" presStyleLbl="alignImgPlace1" presStyleIdx="0" presStyleCnt="1" custFlipVert="1" custFlipHor="1" custScaleX="51192" custScaleY="13883" custLinFactX="100000" custLinFactNeighborX="194052" custLinFactNeighborY="63657"/>
      <dgm:spPr/>
      <dgm:t>
        <a:bodyPr/>
        <a:lstStyle/>
        <a:p>
          <a:endParaRPr lang="en-US"/>
        </a:p>
      </dgm:t>
    </dgm:pt>
    <dgm:pt modelId="{1C91D7E3-8940-4A33-9182-677DD5415901}" type="pres">
      <dgm:prSet presAssocID="{988D96B0-D16E-4763-B393-84178CF4FF50}" presName="Child1" presStyleLbl="revTx" presStyleIdx="0" presStyleCnt="0">
        <dgm:presLayoutVars>
          <dgm:chMax val="0"/>
          <dgm:chPref val="0"/>
          <dgm:bulletEnabled val="1"/>
        </dgm:presLayoutVars>
      </dgm:prSet>
      <dgm:spPr/>
      <dgm:t>
        <a:bodyPr/>
        <a:lstStyle/>
        <a:p>
          <a:endParaRPr lang="en-US"/>
        </a:p>
      </dgm:t>
    </dgm:pt>
    <dgm:pt modelId="{65257024-FAC0-4522-B139-1CC85B547BE8}" type="pres">
      <dgm:prSet presAssocID="{988D96B0-D16E-4763-B393-84178CF4FF50}" presName="Parent1" presStyleLbl="node1" presStyleIdx="0" presStyleCnt="1" custScaleX="575823" custScaleY="699790" custLinFactY="60318" custLinFactNeighborX="-5938" custLinFactNeighborY="100000">
        <dgm:presLayoutVars>
          <dgm:chMax val="2"/>
          <dgm:chPref val="1"/>
          <dgm:bulletEnabled val="1"/>
        </dgm:presLayoutVars>
      </dgm:prSet>
      <dgm:spPr/>
      <dgm:t>
        <a:bodyPr/>
        <a:lstStyle/>
        <a:p>
          <a:endParaRPr lang="en-US"/>
        </a:p>
      </dgm:t>
    </dgm:pt>
  </dgm:ptLst>
  <dgm:cxnLst>
    <dgm:cxn modelId="{A89E8CCE-DC9D-4BC1-984D-FEF289B82C65}" type="presOf" srcId="{5751524B-FB67-4894-A0C5-35151E149D68}" destId="{A6BCDA7B-D633-438F-B44D-CB4D60E5C492}" srcOrd="0" destOrd="0" presId="urn:microsoft.com/office/officeart/2011/layout/InterconnectedBlockProcess"/>
    <dgm:cxn modelId="{45270D25-428B-4D13-96B6-70A52338AE53}" type="presOf" srcId="{988D96B0-D16E-4763-B393-84178CF4FF50}" destId="{65257024-FAC0-4522-B139-1CC85B547BE8}" srcOrd="0" destOrd="0" presId="urn:microsoft.com/office/officeart/2011/layout/InterconnectedBlockProcess"/>
    <dgm:cxn modelId="{8CB593F6-6C5D-4606-B959-3E27F9872EC1}" srcId="{5751524B-FB67-4894-A0C5-35151E149D68}" destId="{988D96B0-D16E-4763-B393-84178CF4FF50}" srcOrd="0" destOrd="0" parTransId="{080A6B9D-C27D-4227-AC65-3C97878D78C4}" sibTransId="{19B27CEC-4BAD-44A7-A9A7-B7A8B23ADCFD}"/>
    <dgm:cxn modelId="{07B34F88-773E-4FE4-8638-A7CCDA760808}" type="presParOf" srcId="{A6BCDA7B-D633-438F-B44D-CB4D60E5C492}" destId="{7305DF14-0FF5-45E4-8B19-015814092DBD}" srcOrd="0" destOrd="0" presId="urn:microsoft.com/office/officeart/2011/layout/InterconnectedBlockProcess"/>
    <dgm:cxn modelId="{362691DD-4B1E-4FC2-8550-02C45B3B7FBC}" type="presParOf" srcId="{7305DF14-0FF5-45E4-8B19-015814092DBD}" destId="{A134CDD1-D85F-44EF-8BEE-9F99A855C1E6}" srcOrd="0" destOrd="0" presId="urn:microsoft.com/office/officeart/2011/layout/InterconnectedBlockProcess"/>
    <dgm:cxn modelId="{63B69D61-D405-4261-BFDE-C503872760F8}" type="presParOf" srcId="{A6BCDA7B-D633-438F-B44D-CB4D60E5C492}" destId="{1C91D7E3-8940-4A33-9182-677DD5415901}" srcOrd="1" destOrd="0" presId="urn:microsoft.com/office/officeart/2011/layout/InterconnectedBlockProcess"/>
    <dgm:cxn modelId="{C9F769F8-3C09-4DEC-B20E-9972D58EEAFC}" type="presParOf" srcId="{A6BCDA7B-D633-438F-B44D-CB4D60E5C492}" destId="{65257024-FAC0-4522-B139-1CC85B547BE8}" srcOrd="2" destOrd="0" presId="urn:microsoft.com/office/officeart/2011/layout/Interconnected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34CDD1-D85F-44EF-8BEE-9F99A855C1E6}">
      <dsp:nvSpPr>
        <dsp:cNvPr id="0" name=""/>
        <dsp:cNvSpPr/>
      </dsp:nvSpPr>
      <dsp:spPr>
        <a:xfrm flipH="1" flipV="1">
          <a:off x="9532712" y="3758976"/>
          <a:ext cx="982887" cy="507696"/>
        </a:xfrm>
        <a:prstGeom prst="wedgeRectCallout">
          <a:avLst>
            <a:gd name="adj1" fmla="val 0"/>
            <a:gd name="adj2" fmla="val 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5257024-FAC0-4522-B139-1CC85B547BE8}">
      <dsp:nvSpPr>
        <dsp:cNvPr id="0" name=""/>
        <dsp:cNvSpPr/>
      </dsp:nvSpPr>
      <dsp:spPr>
        <a:xfrm>
          <a:off x="-270109" y="0"/>
          <a:ext cx="11055818" cy="4266672"/>
        </a:xfrm>
        <a:prstGeom prst="rect">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0" tIns="203200" rIns="203200" bIns="203200" numCol="1" spcCol="1270" anchor="ctr" anchorCtr="0">
          <a:noAutofit/>
        </a:bodyPr>
        <a:lstStyle/>
        <a:p>
          <a:pPr lvl="0" algn="ctr" defTabSz="2844800">
            <a:lnSpc>
              <a:spcPct val="90000"/>
            </a:lnSpc>
            <a:spcBef>
              <a:spcPct val="0"/>
            </a:spcBef>
            <a:spcAft>
              <a:spcPct val="35000"/>
            </a:spcAft>
          </a:pPr>
          <a:endParaRPr lang="en-US" sz="6400" kern="1200" dirty="0">
            <a:latin typeface="Times New Roman" panose="02020603050405020304" pitchFamily="18" charset="0"/>
            <a:cs typeface="Times New Roman" panose="02020603050405020304" pitchFamily="18" charset="0"/>
          </a:endParaRPr>
        </a:p>
      </dsp:txBody>
      <dsp:txXfrm>
        <a:off x="-270109" y="0"/>
        <a:ext cx="11055818" cy="4266672"/>
      </dsp:txXfrm>
    </dsp:sp>
  </dsp:spTree>
</dsp:drawing>
</file>

<file path=ppt/diagrams/layout1.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1A9256-F9C8-48F3-9246-288820D1979F}"/>
              </a:ext>
            </a:extLst>
          </p:cNvPr>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1608C6F2-4266-4213-8BF4-8EA0CDC970FA}"/>
              </a:ext>
            </a:extLst>
          </p:cNvPr>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AA20220-E8D3-4BE8-9E9D-D5B982467646}" type="datetimeFigureOut">
              <a:rPr lang="en-US"/>
              <a:pPr>
                <a:defRPr/>
              </a:pPr>
              <a:t>2/24/2025</a:t>
            </a:fld>
            <a:endParaRPr lang="en-US"/>
          </a:p>
        </p:txBody>
      </p:sp>
      <p:sp>
        <p:nvSpPr>
          <p:cNvPr id="4" name="Slide Image Placeholder 3">
            <a:extLst>
              <a:ext uri="{FF2B5EF4-FFF2-40B4-BE49-F238E27FC236}">
                <a16:creationId xmlns:a16="http://schemas.microsoft.com/office/drawing/2014/main" id="{8B13A30F-9520-44F4-81B2-1BCC447DE50D}"/>
              </a:ext>
            </a:extLst>
          </p:cNvPr>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a:extLst>
              <a:ext uri="{FF2B5EF4-FFF2-40B4-BE49-F238E27FC236}">
                <a16:creationId xmlns:a16="http://schemas.microsoft.com/office/drawing/2014/main" id="{4266252B-3FF1-4DA9-A03B-C61619A4108A}"/>
              </a:ext>
            </a:extLst>
          </p:cNvPr>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77DEBF4-55D6-4B92-B2C6-9B4374F6BE7F}"/>
              </a:ext>
            </a:extLst>
          </p:cNvPr>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7B8A1201-67BC-4B63-9687-0E19225243E2}"/>
              </a:ext>
            </a:extLst>
          </p:cNvPr>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prstTxWarp prst="textNoShape">
              <a:avLst/>
            </a:prstTxWarp>
          </a:bodyPr>
          <a:lstStyle>
            <a:lvl1pPr algn="r" eaLnBrk="1" hangingPunct="1">
              <a:defRPr sz="1200"/>
            </a:lvl1pPr>
          </a:lstStyle>
          <a:p>
            <a:pPr>
              <a:defRPr/>
            </a:pPr>
            <a:fld id="{36A1ABE2-8A9C-4371-A477-2D85B6949ADB}" type="slidenum">
              <a:rPr lang="en-US" altLang="en-US"/>
              <a:pPr>
                <a:defRPr/>
              </a:pPr>
              <a:t>‹#›</a:t>
            </a:fld>
            <a:endParaRPr lang="en-US" altLang="en-US"/>
          </a:p>
        </p:txBody>
      </p:sp>
    </p:spTree>
    <p:extLst>
      <p:ext uri="{BB962C8B-B14F-4D97-AF65-F5344CB8AC3E}">
        <p14:creationId xmlns:p14="http://schemas.microsoft.com/office/powerpoint/2010/main" val="33071945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198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7341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B56918-D4B3-422F-BFF9-D10393CB1268}"/>
              </a:ext>
            </a:extLst>
          </p:cNvPr>
          <p:cNvSpPr>
            <a:spLocks noGrp="1"/>
          </p:cNvSpPr>
          <p:nvPr>
            <p:ph type="dt" sz="half" idx="10"/>
          </p:nvPr>
        </p:nvSpPr>
        <p:spPr/>
        <p:txBody>
          <a:bodyPr/>
          <a:lstStyle>
            <a:lvl1pPr>
              <a:defRPr/>
            </a:lvl1pPr>
          </a:lstStyle>
          <a:p>
            <a:pPr>
              <a:defRPr/>
            </a:pPr>
            <a:fld id="{EB984284-C742-4CDE-BCD1-55F1EACCE4BD}" type="datetime1">
              <a:rPr lang="en-US"/>
              <a:pPr>
                <a:defRPr/>
              </a:pPr>
              <a:t>2/24/2025</a:t>
            </a:fld>
            <a:endParaRPr lang="en-US"/>
          </a:p>
        </p:txBody>
      </p:sp>
      <p:sp>
        <p:nvSpPr>
          <p:cNvPr id="5" name="Footer Placeholder 4">
            <a:extLst>
              <a:ext uri="{FF2B5EF4-FFF2-40B4-BE49-F238E27FC236}">
                <a16:creationId xmlns:a16="http://schemas.microsoft.com/office/drawing/2014/main" id="{A082B6A4-3E11-4AFE-97A2-755EDA1DD9B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A2D3FD1-471F-422B-AFB8-CC8FCE5DCE6C}"/>
              </a:ext>
            </a:extLst>
          </p:cNvPr>
          <p:cNvSpPr>
            <a:spLocks noGrp="1"/>
          </p:cNvSpPr>
          <p:nvPr>
            <p:ph type="sldNum" sz="quarter" idx="12"/>
          </p:nvPr>
        </p:nvSpPr>
        <p:spPr/>
        <p:txBody>
          <a:bodyPr/>
          <a:lstStyle>
            <a:lvl1pPr>
              <a:defRPr/>
            </a:lvl1pPr>
          </a:lstStyle>
          <a:p>
            <a:pPr>
              <a:defRPr/>
            </a:pPr>
            <a:fld id="{4FAC8F4A-8BCF-4389-A68F-ABDBB8A38460}" type="slidenum">
              <a:rPr lang="en-US" altLang="en-US"/>
              <a:pPr>
                <a:defRPr/>
              </a:pPr>
              <a:t>‹#›</a:t>
            </a:fld>
            <a:endParaRPr lang="en-US" altLang="en-US"/>
          </a:p>
        </p:txBody>
      </p:sp>
    </p:spTree>
    <p:extLst>
      <p:ext uri="{BB962C8B-B14F-4D97-AF65-F5344CB8AC3E}">
        <p14:creationId xmlns:p14="http://schemas.microsoft.com/office/powerpoint/2010/main" val="3918394844"/>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A0AAE25-87DE-4998-B6CE-F47978987C8B}"/>
              </a:ext>
            </a:extLst>
          </p:cNvPr>
          <p:cNvSpPr>
            <a:spLocks noGrp="1"/>
          </p:cNvSpPr>
          <p:nvPr>
            <p:ph type="dt" sz="half" idx="10"/>
          </p:nvPr>
        </p:nvSpPr>
        <p:spPr/>
        <p:txBody>
          <a:bodyPr/>
          <a:lstStyle>
            <a:lvl1pPr>
              <a:defRPr/>
            </a:lvl1pPr>
          </a:lstStyle>
          <a:p>
            <a:pPr>
              <a:defRPr/>
            </a:pPr>
            <a:fld id="{E702336F-006F-49C3-8FF0-2416E12056BA}" type="datetime1">
              <a:rPr lang="en-US"/>
              <a:pPr>
                <a:defRPr/>
              </a:pPr>
              <a:t>2/24/2025</a:t>
            </a:fld>
            <a:endParaRPr lang="en-US"/>
          </a:p>
        </p:txBody>
      </p:sp>
      <p:sp>
        <p:nvSpPr>
          <p:cNvPr id="5" name="Footer Placeholder 4">
            <a:extLst>
              <a:ext uri="{FF2B5EF4-FFF2-40B4-BE49-F238E27FC236}">
                <a16:creationId xmlns:a16="http://schemas.microsoft.com/office/drawing/2014/main" id="{B0A9861B-6D3E-4215-A3D0-377EC12DA54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EC5A02C-FFC9-401E-8BCD-D06F65B1664C}"/>
              </a:ext>
            </a:extLst>
          </p:cNvPr>
          <p:cNvSpPr>
            <a:spLocks noGrp="1"/>
          </p:cNvSpPr>
          <p:nvPr>
            <p:ph type="sldNum" sz="quarter" idx="12"/>
          </p:nvPr>
        </p:nvSpPr>
        <p:spPr/>
        <p:txBody>
          <a:bodyPr/>
          <a:lstStyle>
            <a:lvl1pPr>
              <a:defRPr/>
            </a:lvl1pPr>
          </a:lstStyle>
          <a:p>
            <a:pPr>
              <a:defRPr/>
            </a:pPr>
            <a:fld id="{F3CA2AFE-CAB8-4467-80DC-C3A4FC1E2718}" type="slidenum">
              <a:rPr lang="en-US" altLang="en-US"/>
              <a:pPr>
                <a:defRPr/>
              </a:pPr>
              <a:t>‹#›</a:t>
            </a:fld>
            <a:endParaRPr lang="en-US" altLang="en-US"/>
          </a:p>
        </p:txBody>
      </p:sp>
    </p:spTree>
    <p:extLst>
      <p:ext uri="{BB962C8B-B14F-4D97-AF65-F5344CB8AC3E}">
        <p14:creationId xmlns:p14="http://schemas.microsoft.com/office/powerpoint/2010/main" val="766143411"/>
      </p:ext>
    </p:extLst>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64B4638-3310-4031-B55D-BE295B1A7BDC}"/>
              </a:ext>
            </a:extLst>
          </p:cNvPr>
          <p:cNvSpPr>
            <a:spLocks noGrp="1"/>
          </p:cNvSpPr>
          <p:nvPr>
            <p:ph type="dt" sz="half" idx="10"/>
          </p:nvPr>
        </p:nvSpPr>
        <p:spPr/>
        <p:txBody>
          <a:bodyPr/>
          <a:lstStyle>
            <a:lvl1pPr>
              <a:defRPr/>
            </a:lvl1pPr>
          </a:lstStyle>
          <a:p>
            <a:pPr>
              <a:defRPr/>
            </a:pPr>
            <a:fld id="{8C683BFA-96BB-4329-BF2F-32F59AFA4E79}" type="datetime1">
              <a:rPr lang="en-US"/>
              <a:pPr>
                <a:defRPr/>
              </a:pPr>
              <a:t>2/24/2025</a:t>
            </a:fld>
            <a:endParaRPr lang="en-US"/>
          </a:p>
        </p:txBody>
      </p:sp>
      <p:sp>
        <p:nvSpPr>
          <p:cNvPr id="5" name="Footer Placeholder 4">
            <a:extLst>
              <a:ext uri="{FF2B5EF4-FFF2-40B4-BE49-F238E27FC236}">
                <a16:creationId xmlns:a16="http://schemas.microsoft.com/office/drawing/2014/main" id="{9BF7728E-C01A-4686-AD71-F7B61E8209D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7C71C28-1E00-4F0A-8B9D-A0E460685EFB}"/>
              </a:ext>
            </a:extLst>
          </p:cNvPr>
          <p:cNvSpPr>
            <a:spLocks noGrp="1"/>
          </p:cNvSpPr>
          <p:nvPr>
            <p:ph type="sldNum" sz="quarter" idx="12"/>
          </p:nvPr>
        </p:nvSpPr>
        <p:spPr/>
        <p:txBody>
          <a:bodyPr/>
          <a:lstStyle>
            <a:lvl1pPr>
              <a:defRPr/>
            </a:lvl1pPr>
          </a:lstStyle>
          <a:p>
            <a:pPr>
              <a:defRPr/>
            </a:pPr>
            <a:fld id="{3DDD8426-6957-4B5B-B927-2BE994D1B7C1}" type="slidenum">
              <a:rPr lang="en-US" altLang="en-US"/>
              <a:pPr>
                <a:defRPr/>
              </a:pPr>
              <a:t>‹#›</a:t>
            </a:fld>
            <a:endParaRPr lang="en-US" altLang="en-US"/>
          </a:p>
        </p:txBody>
      </p:sp>
    </p:spTree>
    <p:extLst>
      <p:ext uri="{BB962C8B-B14F-4D97-AF65-F5344CB8AC3E}">
        <p14:creationId xmlns:p14="http://schemas.microsoft.com/office/powerpoint/2010/main" val="289399607"/>
      </p:ext>
    </p:extLst>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DB27E7-0E5F-45FD-B9BC-82F6ACE50540}"/>
              </a:ext>
            </a:extLst>
          </p:cNvPr>
          <p:cNvSpPr>
            <a:spLocks noGrp="1"/>
          </p:cNvSpPr>
          <p:nvPr>
            <p:ph type="dt" sz="half" idx="10"/>
          </p:nvPr>
        </p:nvSpPr>
        <p:spPr/>
        <p:txBody>
          <a:bodyPr/>
          <a:lstStyle>
            <a:lvl1pPr>
              <a:defRPr/>
            </a:lvl1pPr>
          </a:lstStyle>
          <a:p>
            <a:pPr>
              <a:defRPr/>
            </a:pPr>
            <a:fld id="{78400D6F-81A6-4CA0-8B3C-34372C62B661}" type="datetime1">
              <a:rPr lang="en-US"/>
              <a:pPr>
                <a:defRPr/>
              </a:pPr>
              <a:t>2/24/2025</a:t>
            </a:fld>
            <a:endParaRPr lang="en-US"/>
          </a:p>
        </p:txBody>
      </p:sp>
      <p:sp>
        <p:nvSpPr>
          <p:cNvPr id="5" name="Footer Placeholder 4">
            <a:extLst>
              <a:ext uri="{FF2B5EF4-FFF2-40B4-BE49-F238E27FC236}">
                <a16:creationId xmlns:a16="http://schemas.microsoft.com/office/drawing/2014/main" id="{B5E0F7A6-907E-418D-ABF6-CE0D106D256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336D880-0EA6-4FCD-A723-C393235639F8}"/>
              </a:ext>
            </a:extLst>
          </p:cNvPr>
          <p:cNvSpPr>
            <a:spLocks noGrp="1"/>
          </p:cNvSpPr>
          <p:nvPr>
            <p:ph type="sldNum" sz="quarter" idx="12"/>
          </p:nvPr>
        </p:nvSpPr>
        <p:spPr/>
        <p:txBody>
          <a:bodyPr/>
          <a:lstStyle>
            <a:lvl1pPr>
              <a:defRPr/>
            </a:lvl1pPr>
          </a:lstStyle>
          <a:p>
            <a:pPr>
              <a:defRPr/>
            </a:pPr>
            <a:fld id="{815EC703-C051-410C-8BA1-62752E291E83}" type="slidenum">
              <a:rPr lang="en-US" altLang="en-US"/>
              <a:pPr>
                <a:defRPr/>
              </a:pPr>
              <a:t>‹#›</a:t>
            </a:fld>
            <a:endParaRPr lang="en-US" altLang="en-US"/>
          </a:p>
        </p:txBody>
      </p:sp>
    </p:spTree>
    <p:extLst>
      <p:ext uri="{BB962C8B-B14F-4D97-AF65-F5344CB8AC3E}">
        <p14:creationId xmlns:p14="http://schemas.microsoft.com/office/powerpoint/2010/main" val="3859887381"/>
      </p:ext>
    </p:extLst>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DDAA96-8682-4C88-9622-87E036243D1F}"/>
              </a:ext>
            </a:extLst>
          </p:cNvPr>
          <p:cNvSpPr>
            <a:spLocks noGrp="1"/>
          </p:cNvSpPr>
          <p:nvPr>
            <p:ph type="dt" sz="half" idx="10"/>
          </p:nvPr>
        </p:nvSpPr>
        <p:spPr/>
        <p:txBody>
          <a:bodyPr/>
          <a:lstStyle>
            <a:lvl1pPr>
              <a:defRPr/>
            </a:lvl1pPr>
          </a:lstStyle>
          <a:p>
            <a:pPr>
              <a:defRPr/>
            </a:pPr>
            <a:fld id="{B63234D9-D072-4920-821D-BED01FCB7247}" type="datetime1">
              <a:rPr lang="en-US"/>
              <a:pPr>
                <a:defRPr/>
              </a:pPr>
              <a:t>2/24/2025</a:t>
            </a:fld>
            <a:endParaRPr lang="en-US"/>
          </a:p>
        </p:txBody>
      </p:sp>
      <p:sp>
        <p:nvSpPr>
          <p:cNvPr id="5" name="Footer Placeholder 4">
            <a:extLst>
              <a:ext uri="{FF2B5EF4-FFF2-40B4-BE49-F238E27FC236}">
                <a16:creationId xmlns:a16="http://schemas.microsoft.com/office/drawing/2014/main" id="{F4C29450-6172-4A34-B37F-64FAD195B70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63A622E-84FA-417F-BD5A-BE81A4899820}"/>
              </a:ext>
            </a:extLst>
          </p:cNvPr>
          <p:cNvSpPr>
            <a:spLocks noGrp="1"/>
          </p:cNvSpPr>
          <p:nvPr>
            <p:ph type="sldNum" sz="quarter" idx="12"/>
          </p:nvPr>
        </p:nvSpPr>
        <p:spPr/>
        <p:txBody>
          <a:bodyPr/>
          <a:lstStyle>
            <a:lvl1pPr>
              <a:defRPr/>
            </a:lvl1pPr>
          </a:lstStyle>
          <a:p>
            <a:pPr>
              <a:defRPr/>
            </a:pPr>
            <a:fld id="{09A17B78-0E85-43B3-B804-1DD2F629C182}" type="slidenum">
              <a:rPr lang="en-US" altLang="en-US"/>
              <a:pPr>
                <a:defRPr/>
              </a:pPr>
              <a:t>‹#›</a:t>
            </a:fld>
            <a:endParaRPr lang="en-US" altLang="en-US"/>
          </a:p>
        </p:txBody>
      </p:sp>
    </p:spTree>
    <p:extLst>
      <p:ext uri="{BB962C8B-B14F-4D97-AF65-F5344CB8AC3E}">
        <p14:creationId xmlns:p14="http://schemas.microsoft.com/office/powerpoint/2010/main" val="3603603393"/>
      </p:ext>
    </p:extLst>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C0375BCC-EEE9-412B-A532-7314FE84B0C4}"/>
              </a:ext>
            </a:extLst>
          </p:cNvPr>
          <p:cNvSpPr>
            <a:spLocks noGrp="1"/>
          </p:cNvSpPr>
          <p:nvPr>
            <p:ph type="dt" sz="half" idx="10"/>
          </p:nvPr>
        </p:nvSpPr>
        <p:spPr/>
        <p:txBody>
          <a:bodyPr/>
          <a:lstStyle>
            <a:lvl1pPr>
              <a:defRPr/>
            </a:lvl1pPr>
          </a:lstStyle>
          <a:p>
            <a:pPr>
              <a:defRPr/>
            </a:pPr>
            <a:fld id="{74A9FD15-50EB-4E55-A7AC-5D569B5B3C80}" type="datetime1">
              <a:rPr lang="en-US"/>
              <a:pPr>
                <a:defRPr/>
              </a:pPr>
              <a:t>2/24/2025</a:t>
            </a:fld>
            <a:endParaRPr lang="en-US"/>
          </a:p>
        </p:txBody>
      </p:sp>
      <p:sp>
        <p:nvSpPr>
          <p:cNvPr id="6" name="Footer Placeholder 4">
            <a:extLst>
              <a:ext uri="{FF2B5EF4-FFF2-40B4-BE49-F238E27FC236}">
                <a16:creationId xmlns:a16="http://schemas.microsoft.com/office/drawing/2014/main" id="{1E5CB5DD-B599-4B4E-BFCE-CB9E35FBCEB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7CE3315-9445-4BB5-89D3-235E587ABF37}"/>
              </a:ext>
            </a:extLst>
          </p:cNvPr>
          <p:cNvSpPr>
            <a:spLocks noGrp="1"/>
          </p:cNvSpPr>
          <p:nvPr>
            <p:ph type="sldNum" sz="quarter" idx="12"/>
          </p:nvPr>
        </p:nvSpPr>
        <p:spPr/>
        <p:txBody>
          <a:bodyPr/>
          <a:lstStyle>
            <a:lvl1pPr>
              <a:defRPr/>
            </a:lvl1pPr>
          </a:lstStyle>
          <a:p>
            <a:pPr>
              <a:defRPr/>
            </a:pPr>
            <a:fld id="{010EC4D6-2A5D-45C1-86E3-8BE19A62D209}" type="slidenum">
              <a:rPr lang="en-US" altLang="en-US"/>
              <a:pPr>
                <a:defRPr/>
              </a:pPr>
              <a:t>‹#›</a:t>
            </a:fld>
            <a:endParaRPr lang="en-US" altLang="en-US"/>
          </a:p>
        </p:txBody>
      </p:sp>
    </p:spTree>
    <p:extLst>
      <p:ext uri="{BB962C8B-B14F-4D97-AF65-F5344CB8AC3E}">
        <p14:creationId xmlns:p14="http://schemas.microsoft.com/office/powerpoint/2010/main" val="2991645173"/>
      </p:ext>
    </p:extLst>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530AD5EF-C609-4119-B375-3771413B48DE}"/>
              </a:ext>
            </a:extLst>
          </p:cNvPr>
          <p:cNvSpPr>
            <a:spLocks noGrp="1"/>
          </p:cNvSpPr>
          <p:nvPr>
            <p:ph type="dt" sz="half" idx="10"/>
          </p:nvPr>
        </p:nvSpPr>
        <p:spPr/>
        <p:txBody>
          <a:bodyPr/>
          <a:lstStyle>
            <a:lvl1pPr>
              <a:defRPr/>
            </a:lvl1pPr>
          </a:lstStyle>
          <a:p>
            <a:pPr>
              <a:defRPr/>
            </a:pPr>
            <a:fld id="{7C50B61E-D197-4188-943F-30B5936FC2F9}" type="datetime1">
              <a:rPr lang="en-US"/>
              <a:pPr>
                <a:defRPr/>
              </a:pPr>
              <a:t>2/24/2025</a:t>
            </a:fld>
            <a:endParaRPr lang="en-US"/>
          </a:p>
        </p:txBody>
      </p:sp>
      <p:sp>
        <p:nvSpPr>
          <p:cNvPr id="8" name="Footer Placeholder 4">
            <a:extLst>
              <a:ext uri="{FF2B5EF4-FFF2-40B4-BE49-F238E27FC236}">
                <a16:creationId xmlns:a16="http://schemas.microsoft.com/office/drawing/2014/main" id="{88A9EBF0-B7B0-4583-92AB-A3431DE6283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283BC57B-A7E4-4277-9D46-579496497245}"/>
              </a:ext>
            </a:extLst>
          </p:cNvPr>
          <p:cNvSpPr>
            <a:spLocks noGrp="1"/>
          </p:cNvSpPr>
          <p:nvPr>
            <p:ph type="sldNum" sz="quarter" idx="12"/>
          </p:nvPr>
        </p:nvSpPr>
        <p:spPr/>
        <p:txBody>
          <a:bodyPr/>
          <a:lstStyle>
            <a:lvl1pPr>
              <a:defRPr/>
            </a:lvl1pPr>
          </a:lstStyle>
          <a:p>
            <a:pPr>
              <a:defRPr/>
            </a:pPr>
            <a:fld id="{F7F6C894-F542-45DE-85A4-2725CE924991}" type="slidenum">
              <a:rPr lang="en-US" altLang="en-US"/>
              <a:pPr>
                <a:defRPr/>
              </a:pPr>
              <a:t>‹#›</a:t>
            </a:fld>
            <a:endParaRPr lang="en-US" altLang="en-US"/>
          </a:p>
        </p:txBody>
      </p:sp>
    </p:spTree>
    <p:extLst>
      <p:ext uri="{BB962C8B-B14F-4D97-AF65-F5344CB8AC3E}">
        <p14:creationId xmlns:p14="http://schemas.microsoft.com/office/powerpoint/2010/main" val="2670619855"/>
      </p:ext>
    </p:extLst>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41D81C82-41E3-4C7D-816C-58F99A1702F2}"/>
              </a:ext>
            </a:extLst>
          </p:cNvPr>
          <p:cNvSpPr>
            <a:spLocks noGrp="1"/>
          </p:cNvSpPr>
          <p:nvPr>
            <p:ph type="dt" sz="half" idx="10"/>
          </p:nvPr>
        </p:nvSpPr>
        <p:spPr/>
        <p:txBody>
          <a:bodyPr/>
          <a:lstStyle>
            <a:lvl1pPr>
              <a:defRPr/>
            </a:lvl1pPr>
          </a:lstStyle>
          <a:p>
            <a:pPr>
              <a:defRPr/>
            </a:pPr>
            <a:fld id="{6BD41E7F-6671-4D2D-B6AD-20E102447CE3}" type="datetime1">
              <a:rPr lang="en-US"/>
              <a:pPr>
                <a:defRPr/>
              </a:pPr>
              <a:t>2/24/2025</a:t>
            </a:fld>
            <a:endParaRPr lang="en-US"/>
          </a:p>
        </p:txBody>
      </p:sp>
      <p:sp>
        <p:nvSpPr>
          <p:cNvPr id="4" name="Footer Placeholder 4">
            <a:extLst>
              <a:ext uri="{FF2B5EF4-FFF2-40B4-BE49-F238E27FC236}">
                <a16:creationId xmlns:a16="http://schemas.microsoft.com/office/drawing/2014/main" id="{21C23C57-193A-4FFE-AF84-5DDAD504531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E00AA421-04F3-46DC-9A65-181848BF7FC6}"/>
              </a:ext>
            </a:extLst>
          </p:cNvPr>
          <p:cNvSpPr>
            <a:spLocks noGrp="1"/>
          </p:cNvSpPr>
          <p:nvPr>
            <p:ph type="sldNum" sz="quarter" idx="12"/>
          </p:nvPr>
        </p:nvSpPr>
        <p:spPr/>
        <p:txBody>
          <a:bodyPr/>
          <a:lstStyle>
            <a:lvl1pPr>
              <a:defRPr/>
            </a:lvl1pPr>
          </a:lstStyle>
          <a:p>
            <a:pPr>
              <a:defRPr/>
            </a:pPr>
            <a:fld id="{389318FD-4EEC-4C57-A972-0B24B85155E4}" type="slidenum">
              <a:rPr lang="en-US" altLang="en-US"/>
              <a:pPr>
                <a:defRPr/>
              </a:pPr>
              <a:t>‹#›</a:t>
            </a:fld>
            <a:endParaRPr lang="en-US" altLang="en-US"/>
          </a:p>
        </p:txBody>
      </p:sp>
    </p:spTree>
    <p:extLst>
      <p:ext uri="{BB962C8B-B14F-4D97-AF65-F5344CB8AC3E}">
        <p14:creationId xmlns:p14="http://schemas.microsoft.com/office/powerpoint/2010/main" val="1874775401"/>
      </p:ext>
    </p:extLst>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218A1C0-5E86-44FA-96CE-D0C3A0911C5A}"/>
              </a:ext>
            </a:extLst>
          </p:cNvPr>
          <p:cNvSpPr>
            <a:spLocks noGrp="1"/>
          </p:cNvSpPr>
          <p:nvPr>
            <p:ph type="dt" sz="half" idx="10"/>
          </p:nvPr>
        </p:nvSpPr>
        <p:spPr/>
        <p:txBody>
          <a:bodyPr/>
          <a:lstStyle>
            <a:lvl1pPr>
              <a:defRPr/>
            </a:lvl1pPr>
          </a:lstStyle>
          <a:p>
            <a:pPr>
              <a:defRPr/>
            </a:pPr>
            <a:fld id="{FAE11748-68B0-424D-A128-8EE4A2F1567E}" type="datetime1">
              <a:rPr lang="en-US"/>
              <a:pPr>
                <a:defRPr/>
              </a:pPr>
              <a:t>2/24/2025</a:t>
            </a:fld>
            <a:endParaRPr lang="en-US"/>
          </a:p>
        </p:txBody>
      </p:sp>
      <p:sp>
        <p:nvSpPr>
          <p:cNvPr id="3" name="Footer Placeholder 4">
            <a:extLst>
              <a:ext uri="{FF2B5EF4-FFF2-40B4-BE49-F238E27FC236}">
                <a16:creationId xmlns:a16="http://schemas.microsoft.com/office/drawing/2014/main" id="{DC30598B-A85E-40F2-B0F9-CC04D8E3F3E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620ADC7C-B221-49C5-9757-EBEBB0F9207F}"/>
              </a:ext>
            </a:extLst>
          </p:cNvPr>
          <p:cNvSpPr>
            <a:spLocks noGrp="1"/>
          </p:cNvSpPr>
          <p:nvPr>
            <p:ph type="sldNum" sz="quarter" idx="12"/>
          </p:nvPr>
        </p:nvSpPr>
        <p:spPr/>
        <p:txBody>
          <a:bodyPr/>
          <a:lstStyle>
            <a:lvl1pPr>
              <a:defRPr/>
            </a:lvl1pPr>
          </a:lstStyle>
          <a:p>
            <a:pPr>
              <a:defRPr/>
            </a:pPr>
            <a:fld id="{2F195F4C-44D2-4F45-A0AC-21646A9D27BF}" type="slidenum">
              <a:rPr lang="en-US" altLang="en-US"/>
              <a:pPr>
                <a:defRPr/>
              </a:pPr>
              <a:t>‹#›</a:t>
            </a:fld>
            <a:endParaRPr lang="en-US" altLang="en-US"/>
          </a:p>
        </p:txBody>
      </p:sp>
    </p:spTree>
    <p:extLst>
      <p:ext uri="{BB962C8B-B14F-4D97-AF65-F5344CB8AC3E}">
        <p14:creationId xmlns:p14="http://schemas.microsoft.com/office/powerpoint/2010/main" val="3579266658"/>
      </p:ext>
    </p:extLst>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D79DD4CF-015F-4F62-A63C-9D088FAC4792}"/>
              </a:ext>
            </a:extLst>
          </p:cNvPr>
          <p:cNvSpPr>
            <a:spLocks noGrp="1"/>
          </p:cNvSpPr>
          <p:nvPr>
            <p:ph type="dt" sz="half" idx="10"/>
          </p:nvPr>
        </p:nvSpPr>
        <p:spPr/>
        <p:txBody>
          <a:bodyPr/>
          <a:lstStyle>
            <a:lvl1pPr>
              <a:defRPr/>
            </a:lvl1pPr>
          </a:lstStyle>
          <a:p>
            <a:pPr>
              <a:defRPr/>
            </a:pPr>
            <a:fld id="{7094E8B7-7DCF-4AE2-ACBE-26DA6EBB7347}" type="datetime1">
              <a:rPr lang="en-US"/>
              <a:pPr>
                <a:defRPr/>
              </a:pPr>
              <a:t>2/24/2025</a:t>
            </a:fld>
            <a:endParaRPr lang="en-US"/>
          </a:p>
        </p:txBody>
      </p:sp>
      <p:sp>
        <p:nvSpPr>
          <p:cNvPr id="6" name="Footer Placeholder 4">
            <a:extLst>
              <a:ext uri="{FF2B5EF4-FFF2-40B4-BE49-F238E27FC236}">
                <a16:creationId xmlns:a16="http://schemas.microsoft.com/office/drawing/2014/main" id="{9F56518C-25E4-4791-80CF-9603927DE7B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46B593C-043B-40F1-98DA-B1906E58EBEB}"/>
              </a:ext>
            </a:extLst>
          </p:cNvPr>
          <p:cNvSpPr>
            <a:spLocks noGrp="1"/>
          </p:cNvSpPr>
          <p:nvPr>
            <p:ph type="sldNum" sz="quarter" idx="12"/>
          </p:nvPr>
        </p:nvSpPr>
        <p:spPr/>
        <p:txBody>
          <a:bodyPr/>
          <a:lstStyle>
            <a:lvl1pPr>
              <a:defRPr/>
            </a:lvl1pPr>
          </a:lstStyle>
          <a:p>
            <a:pPr>
              <a:defRPr/>
            </a:pPr>
            <a:fld id="{7CD429D7-E526-4101-969E-B40B8D8E48CC}" type="slidenum">
              <a:rPr lang="en-US" altLang="en-US"/>
              <a:pPr>
                <a:defRPr/>
              </a:pPr>
              <a:t>‹#›</a:t>
            </a:fld>
            <a:endParaRPr lang="en-US" altLang="en-US"/>
          </a:p>
        </p:txBody>
      </p:sp>
    </p:spTree>
    <p:extLst>
      <p:ext uri="{BB962C8B-B14F-4D97-AF65-F5344CB8AC3E}">
        <p14:creationId xmlns:p14="http://schemas.microsoft.com/office/powerpoint/2010/main" val="3478220043"/>
      </p:ext>
    </p:extLst>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AB5A9D87-E05A-4D16-A703-1E97A8BA2C34}"/>
              </a:ext>
            </a:extLst>
          </p:cNvPr>
          <p:cNvSpPr>
            <a:spLocks noGrp="1"/>
          </p:cNvSpPr>
          <p:nvPr>
            <p:ph type="dt" sz="half" idx="10"/>
          </p:nvPr>
        </p:nvSpPr>
        <p:spPr/>
        <p:txBody>
          <a:bodyPr/>
          <a:lstStyle>
            <a:lvl1pPr>
              <a:defRPr/>
            </a:lvl1pPr>
          </a:lstStyle>
          <a:p>
            <a:pPr>
              <a:defRPr/>
            </a:pPr>
            <a:fld id="{A58AEAC7-C2C3-44AF-AB2E-36A1774D5378}" type="datetime1">
              <a:rPr lang="en-US"/>
              <a:pPr>
                <a:defRPr/>
              </a:pPr>
              <a:t>2/24/2025</a:t>
            </a:fld>
            <a:endParaRPr lang="en-US"/>
          </a:p>
        </p:txBody>
      </p:sp>
      <p:sp>
        <p:nvSpPr>
          <p:cNvPr id="6" name="Footer Placeholder 4">
            <a:extLst>
              <a:ext uri="{FF2B5EF4-FFF2-40B4-BE49-F238E27FC236}">
                <a16:creationId xmlns:a16="http://schemas.microsoft.com/office/drawing/2014/main" id="{50E92F1C-94F6-478A-96CC-20CEB3BF821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1659F05-47D4-46F4-A7AC-A02AE18D3546}"/>
              </a:ext>
            </a:extLst>
          </p:cNvPr>
          <p:cNvSpPr>
            <a:spLocks noGrp="1"/>
          </p:cNvSpPr>
          <p:nvPr>
            <p:ph type="sldNum" sz="quarter" idx="12"/>
          </p:nvPr>
        </p:nvSpPr>
        <p:spPr/>
        <p:txBody>
          <a:bodyPr/>
          <a:lstStyle>
            <a:lvl1pPr>
              <a:defRPr/>
            </a:lvl1pPr>
          </a:lstStyle>
          <a:p>
            <a:pPr>
              <a:defRPr/>
            </a:pPr>
            <a:fld id="{D66FD7F1-16F9-4E12-83AD-C4245146BA57}" type="slidenum">
              <a:rPr lang="en-US" altLang="en-US"/>
              <a:pPr>
                <a:defRPr/>
              </a:pPr>
              <a:t>‹#›</a:t>
            </a:fld>
            <a:endParaRPr lang="en-US" altLang="en-US"/>
          </a:p>
        </p:txBody>
      </p:sp>
    </p:spTree>
    <p:extLst>
      <p:ext uri="{BB962C8B-B14F-4D97-AF65-F5344CB8AC3E}">
        <p14:creationId xmlns:p14="http://schemas.microsoft.com/office/powerpoint/2010/main" val="1999370667"/>
      </p:ext>
    </p:extLst>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9A3E1B4-65C6-415A-9681-D05B402B0E8D}"/>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0C566853-DAEB-4CB7-818F-723C37230FEE}"/>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04BD739-9829-4F69-BC53-75013DDD18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46687D5-4D00-474F-82B8-FCFBD98170F5}" type="datetime1">
              <a:rPr lang="en-US"/>
              <a:pPr>
                <a:defRPr/>
              </a:pPr>
              <a:t>2/24/2025</a:t>
            </a:fld>
            <a:endParaRPr lang="en-US"/>
          </a:p>
        </p:txBody>
      </p:sp>
      <p:sp>
        <p:nvSpPr>
          <p:cNvPr id="5" name="Footer Placeholder 4">
            <a:extLst>
              <a:ext uri="{FF2B5EF4-FFF2-40B4-BE49-F238E27FC236}">
                <a16:creationId xmlns:a16="http://schemas.microsoft.com/office/drawing/2014/main" id="{505F0A4C-9308-45AA-A1AA-7B038DC01F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142AE0DB-89DF-4A35-9269-9E85DEA2E368}"/>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ADBF7CE3-29D9-4203-A481-45960E76618F}" type="slidenum">
              <a:rPr lang="en-US" altLang="en-US"/>
              <a:pPr>
                <a:defRPr/>
              </a:pPr>
              <a:t>‹#›</a:t>
            </a:fld>
            <a:endParaRPr lang="en-US" altLang="en-US"/>
          </a:p>
        </p:txBody>
      </p:sp>
      <p:pic>
        <p:nvPicPr>
          <p:cNvPr id="1031" name="Picture 7">
            <a:extLst>
              <a:ext uri="{FF2B5EF4-FFF2-40B4-BE49-F238E27FC236}">
                <a16:creationId xmlns:a16="http://schemas.microsoft.com/office/drawing/2014/main" id="{102663E2-6C69-49E4-9FEB-A0ED3DD955FD}"/>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37" r:id="rId7"/>
    <p:sldLayoutId id="2147484238" r:id="rId8"/>
    <p:sldLayoutId id="2147484239" r:id="rId9"/>
    <p:sldLayoutId id="2147484240" r:id="rId10"/>
    <p:sldLayoutId id="2147484241" r:id="rId11"/>
  </p:sldLayoutIdLst>
  <p:transition spd="slow">
    <p:blinds dir="vert"/>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dhanush66666/internship.git"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mailto:hr@inventeron.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90" name="Google Shape;90;p13"/>
          <p:cNvSpPr txBox="1"/>
          <p:nvPr/>
        </p:nvSpPr>
        <p:spPr>
          <a:xfrm>
            <a:off x="6525369" y="2109718"/>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lvl="0">
              <a:spcBef>
                <a:spcPts val="340"/>
              </a:spcBef>
              <a:spcAft>
                <a:spcPts val="0"/>
              </a:spcAft>
              <a:buClr>
                <a:srgbClr val="17365D"/>
              </a:buClr>
              <a:buSzPts val="1700"/>
            </a:pPr>
            <a:r>
              <a:rPr lang="en-GB" sz="2000" b="1" dirty="0">
                <a:solidFill>
                  <a:srgbClr val="17365D"/>
                </a:solidFill>
                <a:latin typeface="Cambria" panose="02040503050406030204" pitchFamily="18" charset="0"/>
                <a:ea typeface="Cambria" panose="02040503050406030204" pitchFamily="18" charset="0"/>
                <a:cs typeface="Verdana"/>
                <a:sym typeface="Verdana"/>
              </a:rPr>
              <a:t>Ms. M </a:t>
            </a:r>
            <a:r>
              <a:rPr lang="en-GB" sz="2000" b="1" dirty="0" err="1">
                <a:solidFill>
                  <a:srgbClr val="17365D"/>
                </a:solidFill>
                <a:latin typeface="Cambria" panose="02040503050406030204" pitchFamily="18" charset="0"/>
                <a:ea typeface="Cambria" panose="02040503050406030204" pitchFamily="18" charset="0"/>
                <a:cs typeface="Verdana"/>
                <a:sym typeface="Verdana"/>
              </a:rPr>
              <a:t>Pushpalatha</a:t>
            </a:r>
            <a:endParaRPr lang="en-GB" sz="20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Professor </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Associate Professor / 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t>
            </a:r>
            <a:r>
              <a:rPr lang="en-GB" sz="17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and </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156411" y="4130278"/>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a:sym typeface="Verdana"/>
              </a:rPr>
              <a:t>Name of the Program: ISE</a:t>
            </a:r>
          </a:p>
          <a:p>
            <a:pPr marL="0" marR="0" lvl="0" indent="0" rtl="0">
              <a:spcBef>
                <a:spcPts val="0"/>
              </a:spcBef>
              <a:spcAft>
                <a:spcPts val="0"/>
              </a:spcAft>
              <a:buClr>
                <a:srgbClr val="17365D"/>
              </a:buClr>
              <a:buSzPct val="100000"/>
              <a:buFont typeface="Arial"/>
              <a:buNone/>
            </a:pPr>
            <a:r>
              <a:rPr lang="en-US" sz="2000" b="1" dirty="0" smtClean="0">
                <a:solidFill>
                  <a:schemeClr val="accent1"/>
                </a:solidFill>
                <a:latin typeface="Cambria" panose="02040503050406030204" pitchFamily="18" charset="0"/>
                <a:ea typeface="Cambria" panose="02040503050406030204" pitchFamily="18" charset="0"/>
                <a:cs typeface="Verdana"/>
                <a:sym typeface="Verdana"/>
              </a:rPr>
              <a:t>Name of the HoD:  Dr. </a:t>
            </a:r>
            <a:r>
              <a:rPr lang="en-US" sz="2000" b="1" dirty="0" err="1" smtClean="0">
                <a:solidFill>
                  <a:schemeClr val="accent1"/>
                </a:solidFill>
                <a:latin typeface="Cambria" panose="02040503050406030204" pitchFamily="18" charset="0"/>
                <a:ea typeface="Cambria" panose="02040503050406030204" pitchFamily="18" charset="0"/>
                <a:cs typeface="Verdana"/>
                <a:sym typeface="Verdana"/>
              </a:rPr>
              <a:t>Pallavi</a:t>
            </a:r>
            <a:endParaRPr lang="en-US" sz="2000" b="1" dirty="0" smtClean="0">
              <a:solidFill>
                <a:schemeClr val="accent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a:t>
            </a:r>
            <a:r>
              <a:rPr lang="en-US" sz="2000" b="1" dirty="0" smtClean="0">
                <a:solidFill>
                  <a:schemeClr val="accent1"/>
                </a:solidFill>
                <a:latin typeface="Cambria" panose="02040503050406030204" pitchFamily="18" charset="0"/>
                <a:ea typeface="Cambria" panose="02040503050406030204" pitchFamily="18" charset="0"/>
                <a:cs typeface="Verdana"/>
                <a:sym typeface="Verdana"/>
              </a:rPr>
              <a:t>School Internship/Project Coordinators: </a:t>
            </a:r>
            <a:r>
              <a:rPr lang="en-US" sz="2000" b="1" dirty="0">
                <a:latin typeface="Cambria" panose="02040503050406030204" pitchFamily="18" charset="0"/>
                <a:ea typeface="Cambria" panose="02040503050406030204" pitchFamily="18" charset="0"/>
                <a:cs typeface="Verdana"/>
                <a:sym typeface="Verdana"/>
              </a:rPr>
              <a:t>Mr. Md Ziaur Rahman </a:t>
            </a:r>
            <a:r>
              <a:rPr lang="en-US" sz="2000" b="1" dirty="0" smtClean="0">
                <a:latin typeface="Cambria" panose="02040503050406030204" pitchFamily="18" charset="0"/>
                <a:ea typeface="Cambria" panose="02040503050406030204" pitchFamily="18" charset="0"/>
                <a:cs typeface="Verdana"/>
                <a:sym typeface="Verdana"/>
              </a:rPr>
              <a:t>/</a:t>
            </a:r>
          </a:p>
          <a:p>
            <a:pPr lvl="0">
              <a:buClr>
                <a:srgbClr val="17365D"/>
              </a:buClr>
              <a:buSzPct val="100000"/>
            </a:pPr>
            <a:r>
              <a:rPr lang="en-US" sz="2000" b="1" dirty="0">
                <a:latin typeface="Cambria" panose="02040503050406030204" pitchFamily="18" charset="0"/>
                <a:ea typeface="Cambria" panose="02040503050406030204" pitchFamily="18" charset="0"/>
                <a:cs typeface="Verdana"/>
                <a:sym typeface="Verdana"/>
              </a:rPr>
              <a:t> </a:t>
            </a:r>
            <a:r>
              <a:rPr lang="en-US" sz="2000" b="1" dirty="0" smtClean="0">
                <a:latin typeface="Cambria" panose="02040503050406030204" pitchFamily="18" charset="0"/>
                <a:ea typeface="Cambria" panose="02040503050406030204" pitchFamily="18" charset="0"/>
                <a:cs typeface="Verdana"/>
                <a:sym typeface="Verdana"/>
              </a:rPr>
              <a:t>													    Dr</a:t>
            </a:r>
            <a:r>
              <a:rPr lang="en-US" sz="2000" b="1" i="0" u="none" strike="noStrike" cap="none" dirty="0" smtClean="0">
                <a:solidFill>
                  <a:schemeClr val="tx1"/>
                </a:solidFill>
                <a:latin typeface="Cambria" panose="02040503050406030204" pitchFamily="18" charset="0"/>
                <a:ea typeface="Cambria" panose="02040503050406030204" pitchFamily="18" charset="0"/>
                <a:cs typeface="Verdana"/>
                <a:sym typeface="Verdana"/>
              </a:rPr>
              <a:t>. Sampath A K / Dr. Abdul Khadar A</a:t>
            </a:r>
          </a:p>
          <a:p>
            <a:pPr lvl="0">
              <a:buClr>
                <a:srgbClr val="17365D"/>
              </a:buClr>
              <a:buSzPct val="100000"/>
            </a:pPr>
            <a:r>
              <a:rPr lang="en-US" sz="2000" b="1" dirty="0">
                <a:latin typeface="Cambria" panose="02040503050406030204" pitchFamily="18" charset="0"/>
                <a:ea typeface="Cambria" panose="02040503050406030204" pitchFamily="18" charset="0"/>
                <a:cs typeface="Verdana"/>
                <a:sym typeface="Verdana"/>
              </a:rPr>
              <a:t> </a:t>
            </a:r>
            <a:r>
              <a:rPr lang="en-US" sz="2000" b="1" dirty="0" smtClean="0">
                <a:latin typeface="Cambria" panose="02040503050406030204" pitchFamily="18" charset="0"/>
                <a:ea typeface="Cambria" panose="02040503050406030204" pitchFamily="18" charset="0"/>
                <a:cs typeface="Verdana"/>
                <a:sym typeface="Verdana"/>
              </a:rPr>
              <a:t>                                                                                                               </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
        <p:nvSpPr>
          <p:cNvPr id="9" name="Title 1"/>
          <p:cNvSpPr txBox="1">
            <a:spLocks/>
          </p:cNvSpPr>
          <p:nvPr/>
        </p:nvSpPr>
        <p:spPr>
          <a:xfrm>
            <a:off x="838200" y="130629"/>
            <a:ext cx="10515600" cy="156006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7365D"/>
              </a:buClr>
              <a:buSzPts val="2800"/>
              <a:buFont typeface="Verdana"/>
              <a:buNone/>
              <a:defRPr sz="2800" b="1" i="0" u="none" strike="noStrike" cap="none">
                <a:solidFill>
                  <a:srgbClr val="17365D"/>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endParaRPr lang="en-US" altLang="en-US" dirty="0" smtClean="0">
              <a:solidFill>
                <a:schemeClr val="accent1">
                  <a:lumMod val="75000"/>
                </a:schemeClr>
              </a:solidFill>
              <a:latin typeface="Times New Roman" panose="02020603050405020304" pitchFamily="18" charset="0"/>
              <a:cs typeface="Times New Roman" panose="02020603050405020304" pitchFamily="18" charset="0"/>
            </a:endParaRPr>
          </a:p>
          <a:p>
            <a:pPr algn="ctr"/>
            <a:endParaRPr lang="en-US" altLang="en-US" dirty="0">
              <a:solidFill>
                <a:schemeClr val="accent1">
                  <a:lumMod val="75000"/>
                </a:schemeClr>
              </a:solidFill>
              <a:latin typeface="Times New Roman" panose="02020603050405020304" pitchFamily="18" charset="0"/>
              <a:cs typeface="Times New Roman" panose="02020603050405020304" pitchFamily="18" charset="0"/>
            </a:endParaRPr>
          </a:p>
          <a:p>
            <a:pPr algn="ctr"/>
            <a:r>
              <a:rPr lang="en-US" altLang="en-US" dirty="0" smtClean="0">
                <a:solidFill>
                  <a:schemeClr val="accent1">
                    <a:lumMod val="75000"/>
                  </a:schemeClr>
                </a:solidFill>
                <a:latin typeface="Times New Roman" panose="02020603050405020304" pitchFamily="18" charset="0"/>
                <a:cs typeface="Times New Roman" panose="02020603050405020304" pitchFamily="18" charset="0"/>
              </a:rPr>
              <a:t>PIP4004 - INTERNSHIP</a:t>
            </a:r>
            <a:r>
              <a:rPr lang="en-IN" dirty="0" smtClean="0">
                <a:solidFill>
                  <a:srgbClr val="FF0000"/>
                </a:solidFill>
                <a:latin typeface="Times New Roman" panose="02020603050405020304" pitchFamily="18" charset="0"/>
                <a:cs typeface="Times New Roman" panose="02020603050405020304" pitchFamily="18" charset="0"/>
              </a:rPr>
              <a:t/>
            </a:r>
            <a:br>
              <a:rPr lang="en-IN" dirty="0" smtClean="0">
                <a:solidFill>
                  <a:srgbClr val="FF0000"/>
                </a:solidFill>
                <a:latin typeface="Times New Roman" panose="02020603050405020304" pitchFamily="18" charset="0"/>
                <a:cs typeface="Times New Roman" panose="02020603050405020304" pitchFamily="18" charset="0"/>
              </a:rPr>
            </a:br>
            <a:r>
              <a:rPr lang="en-US" sz="2400" dirty="0" smtClean="0">
                <a:solidFill>
                  <a:srgbClr val="0070C0"/>
                </a:solidFill>
                <a:latin typeface="Times New Roman" panose="02020603050405020304" pitchFamily="18" charset="0"/>
                <a:ea typeface="Tahoma" pitchFamily="34" charset="0"/>
                <a:cs typeface="Times New Roman" panose="02020603050405020304" pitchFamily="18" charset="0"/>
              </a:rPr>
              <a:t>Review-1 Presentation</a:t>
            </a:r>
          </a:p>
          <a:p>
            <a:pPr algn="ct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 Trainee Software Engineer</a:t>
            </a:r>
          </a:p>
          <a:p>
            <a:pPr algn="ct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Full Stack Web Development</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pPr algn="ctr"/>
            <a:r>
              <a:rPr lang="en-US" sz="2400" dirty="0" smtClean="0">
                <a:solidFill>
                  <a:srgbClr val="0070C0"/>
                </a:solidFill>
                <a:latin typeface="Times New Roman" panose="02020603050405020304" pitchFamily="18" charset="0"/>
                <a:ea typeface="Tahoma" pitchFamily="34" charset="0"/>
                <a:cs typeface="Times New Roman" panose="02020603050405020304" pitchFamily="18" charset="0"/>
              </a:rPr>
              <a:t/>
            </a:r>
            <a:br>
              <a:rPr lang="en-US" sz="2400" dirty="0" smtClean="0">
                <a:solidFill>
                  <a:srgbClr val="0070C0"/>
                </a:solidFill>
                <a:latin typeface="Times New Roman" panose="02020603050405020304" pitchFamily="18" charset="0"/>
                <a:ea typeface="Tahoma"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345591983"/>
              </p:ext>
            </p:extLst>
          </p:nvPr>
        </p:nvGraphicFramePr>
        <p:xfrm>
          <a:off x="601909" y="1911875"/>
          <a:ext cx="5321552" cy="1828800"/>
        </p:xfrm>
        <a:graphic>
          <a:graphicData uri="http://schemas.openxmlformats.org/drawingml/2006/table">
            <a:tbl>
              <a:tblPr firstRow="1" bandRow="1">
                <a:tableStyleId>{5C22544A-7EE6-4342-B048-85BDC9FD1C3A}</a:tableStyleId>
              </a:tblPr>
              <a:tblGrid>
                <a:gridCol w="1371270">
                  <a:extLst>
                    <a:ext uri="{9D8B030D-6E8A-4147-A177-3AD203B41FA5}">
                      <a16:colId xmlns:a16="http://schemas.microsoft.com/office/drawing/2014/main" val="2689928737"/>
                    </a:ext>
                  </a:extLst>
                </a:gridCol>
                <a:gridCol w="3950282">
                  <a:extLst>
                    <a:ext uri="{9D8B030D-6E8A-4147-A177-3AD203B41FA5}">
                      <a16:colId xmlns:a16="http://schemas.microsoft.com/office/drawing/2014/main" val="3965538731"/>
                    </a:ext>
                  </a:extLst>
                </a:gridCol>
              </a:tblGrid>
              <a:tr h="362263">
                <a:tc gridSpan="2">
                  <a:txBody>
                    <a:bodyPr/>
                    <a:lstStyle/>
                    <a:p>
                      <a:pPr algn="ctr"/>
                      <a:r>
                        <a:rPr lang="en-US" dirty="0" smtClean="0">
                          <a:latin typeface="Cambria" panose="02040503050406030204" pitchFamily="18" charset="0"/>
                          <a:ea typeface="Cambria" panose="02040503050406030204" pitchFamily="18" charset="0"/>
                          <a:cs typeface="Times New Roman" panose="02020603050405020304" pitchFamily="18" charset="0"/>
                        </a:rPr>
                        <a:t>Student Details</a:t>
                      </a: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tc hMerge="1">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65105319"/>
                  </a:ext>
                </a:extLst>
              </a:tr>
              <a:tr h="362263">
                <a:tc>
                  <a:txBody>
                    <a:bodyPr/>
                    <a:lstStyle/>
                    <a:p>
                      <a:pPr algn="l"/>
                      <a:r>
                        <a:rPr lang="en-US" b="1" dirty="0" smtClean="0">
                          <a:latin typeface="Cambria" panose="02040503050406030204" pitchFamily="18" charset="0"/>
                          <a:ea typeface="Cambria" panose="02040503050406030204" pitchFamily="18" charset="0"/>
                          <a:cs typeface="Times New Roman" panose="02020603050405020304" pitchFamily="18" charset="0"/>
                        </a:rPr>
                        <a:t>Name</a:t>
                      </a:r>
                      <a:endParaRPr lang="en-US" b="1" dirty="0">
                        <a:latin typeface="Cambria" panose="02040503050406030204" pitchFamily="18" charset="0"/>
                        <a:ea typeface="Cambria" panose="02040503050406030204" pitchFamily="18" charset="0"/>
                        <a:cs typeface="Times New Roman" panose="02020603050405020304" pitchFamily="18" charset="0"/>
                      </a:endParaRPr>
                    </a:p>
                  </a:txBody>
                  <a:tcPr/>
                </a:tc>
                <a:tc>
                  <a:txBody>
                    <a:bodyPr/>
                    <a:lstStyle/>
                    <a:p>
                      <a:pPr algn="ctr"/>
                      <a:r>
                        <a:rPr lang="en-US" dirty="0" err="1" smtClean="0">
                          <a:latin typeface="Cambria" panose="02040503050406030204" pitchFamily="18" charset="0"/>
                          <a:ea typeface="Cambria" panose="02040503050406030204" pitchFamily="18" charset="0"/>
                          <a:cs typeface="Times New Roman" panose="02020603050405020304" pitchFamily="18" charset="0"/>
                        </a:rPr>
                        <a:t>Dhanush</a:t>
                      </a:r>
                      <a:r>
                        <a:rPr lang="en-US" baseline="0" dirty="0" smtClean="0">
                          <a:latin typeface="Cambria" panose="02040503050406030204" pitchFamily="18" charset="0"/>
                          <a:ea typeface="Cambria" panose="02040503050406030204" pitchFamily="18" charset="0"/>
                          <a:cs typeface="Times New Roman" panose="02020603050405020304" pitchFamily="18" charset="0"/>
                        </a:rPr>
                        <a:t> Gowda B M</a:t>
                      </a: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extLst>
                  <a:ext uri="{0D108BD9-81ED-4DB2-BD59-A6C34878D82A}">
                    <a16:rowId xmlns:a16="http://schemas.microsoft.com/office/drawing/2014/main" val="673540802"/>
                  </a:ext>
                </a:extLst>
              </a:tr>
              <a:tr h="362263">
                <a:tc>
                  <a:txBody>
                    <a:bodyPr/>
                    <a:lstStyle/>
                    <a:p>
                      <a:pPr algn="l"/>
                      <a:r>
                        <a:rPr lang="en-US" b="1" dirty="0" smtClean="0">
                          <a:latin typeface="Cambria" panose="02040503050406030204" pitchFamily="18" charset="0"/>
                          <a:ea typeface="Cambria" panose="02040503050406030204" pitchFamily="18" charset="0"/>
                          <a:cs typeface="Times New Roman" panose="02020603050405020304" pitchFamily="18" charset="0"/>
                        </a:rPr>
                        <a:t>Roll No</a:t>
                      </a:r>
                      <a:endParaRPr lang="en-US" b="1" dirty="0">
                        <a:latin typeface="Cambria" panose="02040503050406030204" pitchFamily="18" charset="0"/>
                        <a:ea typeface="Cambria" panose="02040503050406030204" pitchFamily="18" charset="0"/>
                        <a:cs typeface="Times New Roman" panose="02020603050405020304" pitchFamily="18" charset="0"/>
                      </a:endParaRPr>
                    </a:p>
                  </a:txBody>
                  <a:tcPr/>
                </a:tc>
                <a:tc>
                  <a:txBody>
                    <a:bodyPr/>
                    <a:lstStyle/>
                    <a:p>
                      <a:pPr algn="ctr"/>
                      <a:r>
                        <a:rPr lang="en-US" dirty="0" smtClean="0">
                          <a:latin typeface="Cambria" panose="02040503050406030204" pitchFamily="18" charset="0"/>
                          <a:ea typeface="Cambria" panose="02040503050406030204" pitchFamily="18" charset="0"/>
                          <a:cs typeface="Times New Roman" panose="02020603050405020304" pitchFamily="18" charset="0"/>
                        </a:rPr>
                        <a:t>20211ISE0015</a:t>
                      </a: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extLst>
                  <a:ext uri="{0D108BD9-81ED-4DB2-BD59-A6C34878D82A}">
                    <a16:rowId xmlns:a16="http://schemas.microsoft.com/office/drawing/2014/main" val="1825509489"/>
                  </a:ext>
                </a:extLst>
              </a:tr>
              <a:tr h="362263">
                <a:tc>
                  <a:txBody>
                    <a:bodyPr/>
                    <a:lstStyle/>
                    <a:p>
                      <a:pPr algn="l"/>
                      <a:r>
                        <a:rPr lang="en-US" b="1" dirty="0" smtClean="0">
                          <a:latin typeface="Cambria" panose="02040503050406030204" pitchFamily="18" charset="0"/>
                          <a:ea typeface="Cambria" panose="02040503050406030204" pitchFamily="18" charset="0"/>
                          <a:cs typeface="Times New Roman" panose="02020603050405020304" pitchFamily="18" charset="0"/>
                        </a:rPr>
                        <a:t>Section</a:t>
                      </a:r>
                      <a:endParaRPr lang="en-US" b="1" dirty="0">
                        <a:latin typeface="Cambria" panose="02040503050406030204" pitchFamily="18" charset="0"/>
                        <a:ea typeface="Cambria" panose="02040503050406030204" pitchFamily="18" charset="0"/>
                        <a:cs typeface="Times New Roman" panose="02020603050405020304" pitchFamily="18" charset="0"/>
                      </a:endParaRPr>
                    </a:p>
                  </a:txBody>
                  <a:tcPr/>
                </a:tc>
                <a:tc>
                  <a:txBody>
                    <a:bodyPr/>
                    <a:lstStyle/>
                    <a:p>
                      <a:pPr algn="ctr"/>
                      <a:r>
                        <a:rPr lang="en-US" dirty="0" smtClean="0">
                          <a:latin typeface="Cambria" panose="02040503050406030204" pitchFamily="18" charset="0"/>
                          <a:ea typeface="Cambria" panose="02040503050406030204" pitchFamily="18" charset="0"/>
                          <a:cs typeface="Times New Roman" panose="02020603050405020304" pitchFamily="18" charset="0"/>
                        </a:rPr>
                        <a:t>8</a:t>
                      </a:r>
                      <a:r>
                        <a:rPr lang="en-US" baseline="0" dirty="0" smtClean="0">
                          <a:latin typeface="Cambria" panose="02040503050406030204" pitchFamily="18" charset="0"/>
                          <a:ea typeface="Cambria" panose="02040503050406030204" pitchFamily="18" charset="0"/>
                          <a:cs typeface="Times New Roman" panose="02020603050405020304" pitchFamily="18" charset="0"/>
                        </a:rPr>
                        <a:t> ISE 1</a:t>
                      </a: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extLst>
                  <a:ext uri="{0D108BD9-81ED-4DB2-BD59-A6C34878D82A}">
                    <a16:rowId xmlns:a16="http://schemas.microsoft.com/office/drawing/2014/main" val="1278268189"/>
                  </a:ext>
                </a:extLst>
              </a:tr>
              <a:tr h="362263">
                <a:tc>
                  <a:txBody>
                    <a:bodyPr/>
                    <a:lstStyle/>
                    <a:p>
                      <a:pPr algn="l"/>
                      <a:r>
                        <a:rPr lang="en-US" b="1" dirty="0" smtClean="0">
                          <a:latin typeface="Cambria" panose="02040503050406030204" pitchFamily="18" charset="0"/>
                          <a:ea typeface="Cambria" panose="02040503050406030204" pitchFamily="18" charset="0"/>
                          <a:cs typeface="Times New Roman" panose="02020603050405020304" pitchFamily="18" charset="0"/>
                        </a:rPr>
                        <a:t>Batch No.</a:t>
                      </a:r>
                      <a:endParaRPr lang="en-US" b="1" dirty="0">
                        <a:latin typeface="Cambria" panose="02040503050406030204" pitchFamily="18" charset="0"/>
                        <a:ea typeface="Cambria" panose="02040503050406030204" pitchFamily="18" charset="0"/>
                        <a:cs typeface="Times New Roman" panose="02020603050405020304" pitchFamily="18" charset="0"/>
                      </a:endParaRPr>
                    </a:p>
                  </a:txBody>
                  <a:tcPr/>
                </a:tc>
                <a:tc>
                  <a:txBody>
                    <a:bodyPr/>
                    <a:lstStyle/>
                    <a:p>
                      <a:pPr algn="ct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extLst>
                  <a:ext uri="{0D108BD9-81ED-4DB2-BD59-A6C34878D82A}">
                    <a16:rowId xmlns:a16="http://schemas.microsoft.com/office/drawing/2014/main" val="3413316552"/>
                  </a:ext>
                </a:extLst>
              </a:tr>
            </a:tbl>
          </a:graphicData>
        </a:graphic>
      </p:graphicFrame>
    </p:spTree>
    <p:extLst>
      <p:ext uri="{BB962C8B-B14F-4D97-AF65-F5344CB8AC3E}">
        <p14:creationId xmlns:p14="http://schemas.microsoft.com/office/powerpoint/2010/main" val="3090239800"/>
      </p:ext>
    </p:extLst>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Literature Review</a:t>
            </a:r>
          </a:p>
        </p:txBody>
      </p:sp>
      <p:sp>
        <p:nvSpPr>
          <p:cNvPr id="3" name="Content Placeholder 2"/>
          <p:cNvSpPr>
            <a:spLocks noGrp="1"/>
          </p:cNvSpPr>
          <p:nvPr>
            <p:ph idx="1"/>
          </p:nvPr>
        </p:nvSpPr>
        <p:spPr>
          <a:xfrm>
            <a:off x="838200" y="1184367"/>
            <a:ext cx="10515600" cy="4058194"/>
          </a:xfrm>
        </p:spPr>
        <p:txBody>
          <a:bodyPr/>
          <a:lstStyle/>
          <a:p>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10</a:t>
            </a:fld>
            <a:endParaRPr lang="en-US" altLang="en-US"/>
          </a:p>
        </p:txBody>
      </p:sp>
      <p:graphicFrame>
        <p:nvGraphicFramePr>
          <p:cNvPr id="5" name="Table 4"/>
          <p:cNvGraphicFramePr>
            <a:graphicFrameLocks noGrp="1"/>
          </p:cNvGraphicFramePr>
          <p:nvPr>
            <p:extLst>
              <p:ext uri="{D42A27DB-BD31-4B8C-83A1-F6EECF244321}">
                <p14:modId xmlns:p14="http://schemas.microsoft.com/office/powerpoint/2010/main" val="3258853446"/>
              </p:ext>
            </p:extLst>
          </p:nvPr>
        </p:nvGraphicFramePr>
        <p:xfrm>
          <a:off x="838198" y="1184366"/>
          <a:ext cx="10515600" cy="429768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20000"/>
                    </a:ext>
                  </a:extLst>
                </a:gridCol>
                <a:gridCol w="2103120">
                  <a:extLst>
                    <a:ext uri="{9D8B030D-6E8A-4147-A177-3AD203B41FA5}">
                      <a16:colId xmlns:a16="http://schemas.microsoft.com/office/drawing/2014/main" val="20001"/>
                    </a:ext>
                  </a:extLst>
                </a:gridCol>
                <a:gridCol w="2103120">
                  <a:extLst>
                    <a:ext uri="{9D8B030D-6E8A-4147-A177-3AD203B41FA5}">
                      <a16:colId xmlns:a16="http://schemas.microsoft.com/office/drawing/2014/main" val="20002"/>
                    </a:ext>
                  </a:extLst>
                </a:gridCol>
                <a:gridCol w="2103120">
                  <a:extLst>
                    <a:ext uri="{9D8B030D-6E8A-4147-A177-3AD203B41FA5}">
                      <a16:colId xmlns:a16="http://schemas.microsoft.com/office/drawing/2014/main" val="20003"/>
                    </a:ext>
                  </a:extLst>
                </a:gridCol>
                <a:gridCol w="2103120">
                  <a:extLst>
                    <a:ext uri="{9D8B030D-6E8A-4147-A177-3AD203B41FA5}">
                      <a16:colId xmlns:a16="http://schemas.microsoft.com/office/drawing/2014/main" val="20004"/>
                    </a:ext>
                  </a:extLst>
                </a:gridCol>
              </a:tblGrid>
              <a:tr h="249118">
                <a:tc>
                  <a:txBody>
                    <a:bodyPr/>
                    <a:lstStyle/>
                    <a:p>
                      <a:r>
                        <a:t>Author(s)</a:t>
                      </a:r>
                    </a:p>
                  </a:txBody>
                  <a:tcPr/>
                </a:tc>
                <a:tc>
                  <a:txBody>
                    <a:bodyPr/>
                    <a:lstStyle/>
                    <a:p>
                      <a:r>
                        <a:t>Year</a:t>
                      </a:r>
                    </a:p>
                  </a:txBody>
                  <a:tcPr/>
                </a:tc>
                <a:tc>
                  <a:txBody>
                    <a:bodyPr/>
                    <a:lstStyle/>
                    <a:p>
                      <a:r>
                        <a:t>Study Focus</a:t>
                      </a:r>
                    </a:p>
                  </a:txBody>
                  <a:tcPr/>
                </a:tc>
                <a:tc>
                  <a:txBody>
                    <a:bodyPr/>
                    <a:lstStyle/>
                    <a:p>
                      <a:r>
                        <a:t>Key Findings</a:t>
                      </a:r>
                    </a:p>
                  </a:txBody>
                  <a:tcPr/>
                </a:tc>
                <a:tc>
                  <a:txBody>
                    <a:bodyPr/>
                    <a:lstStyle/>
                    <a:p>
                      <a:r>
                        <a:t>Reference</a:t>
                      </a:r>
                    </a:p>
                  </a:txBody>
                  <a:tcPr/>
                </a:tc>
                <a:extLst>
                  <a:ext uri="{0D108BD9-81ED-4DB2-BD59-A6C34878D82A}">
                    <a16:rowId xmlns:a16="http://schemas.microsoft.com/office/drawing/2014/main" val="10000"/>
                  </a:ext>
                </a:extLst>
              </a:tr>
              <a:tr h="622795">
                <a:tc>
                  <a:txBody>
                    <a:bodyPr/>
                    <a:lstStyle/>
                    <a:p>
                      <a:r>
                        <a:rPr dirty="0" err="1"/>
                        <a:t>Junli</a:t>
                      </a:r>
                      <a:r>
                        <a:rPr dirty="0"/>
                        <a:t> Xu</a:t>
                      </a:r>
                    </a:p>
                  </a:txBody>
                  <a:tcPr/>
                </a:tc>
                <a:tc>
                  <a:txBody>
                    <a:bodyPr/>
                    <a:lstStyle/>
                    <a:p>
                      <a:r>
                        <a:t>2015</a:t>
                      </a:r>
                    </a:p>
                  </a:txBody>
                  <a:tcPr/>
                </a:tc>
                <a:tc>
                  <a:txBody>
                    <a:bodyPr/>
                    <a:lstStyle/>
                    <a:p>
                      <a:r>
                        <a:t>Open-source Android music player development</a:t>
                      </a:r>
                    </a:p>
                  </a:txBody>
                  <a:tcPr/>
                </a:tc>
                <a:tc>
                  <a:txBody>
                    <a:bodyPr/>
                    <a:lstStyle/>
                    <a:p>
                      <a:r>
                        <a:t>Efficient UI reduces resource utilization</a:t>
                      </a:r>
                    </a:p>
                  </a:txBody>
                  <a:tcPr/>
                </a:tc>
                <a:tc>
                  <a:txBody>
                    <a:bodyPr/>
                    <a:lstStyle/>
                    <a:p>
                      <a:r>
                        <a:t>Report, Pg. 15-16</a:t>
                      </a:r>
                    </a:p>
                  </a:txBody>
                  <a:tcPr/>
                </a:tc>
                <a:extLst>
                  <a:ext uri="{0D108BD9-81ED-4DB2-BD59-A6C34878D82A}">
                    <a16:rowId xmlns:a16="http://schemas.microsoft.com/office/drawing/2014/main" val="10001"/>
                  </a:ext>
                </a:extLst>
              </a:tr>
              <a:tr h="809633">
                <a:tc>
                  <a:txBody>
                    <a:bodyPr/>
                    <a:lstStyle/>
                    <a:p>
                      <a:r>
                        <a:rPr dirty="0"/>
                        <a:t>Ravi Kumar et al.</a:t>
                      </a:r>
                    </a:p>
                  </a:txBody>
                  <a:tcPr/>
                </a:tc>
                <a:tc>
                  <a:txBody>
                    <a:bodyPr/>
                    <a:lstStyle/>
                    <a:p>
                      <a:r>
                        <a:t>2020</a:t>
                      </a:r>
                    </a:p>
                  </a:txBody>
                  <a:tcPr/>
                </a:tc>
                <a:tc>
                  <a:txBody>
                    <a:bodyPr/>
                    <a:lstStyle/>
                    <a:p>
                      <a:r>
                        <a:rPr dirty="0"/>
                        <a:t>Smart music recommendation system (Illusion)</a:t>
                      </a:r>
                    </a:p>
                  </a:txBody>
                  <a:tcPr/>
                </a:tc>
                <a:tc>
                  <a:txBody>
                    <a:bodyPr/>
                    <a:lstStyle/>
                    <a:p>
                      <a:r>
                        <a:t>AI-based recommendations enhance user experience</a:t>
                      </a:r>
                    </a:p>
                  </a:txBody>
                  <a:tcPr/>
                </a:tc>
                <a:tc>
                  <a:txBody>
                    <a:bodyPr/>
                    <a:lstStyle/>
                    <a:p>
                      <a:r>
                        <a:t>Report, Pg. 16</a:t>
                      </a:r>
                    </a:p>
                  </a:txBody>
                  <a:tcPr/>
                </a:tc>
                <a:extLst>
                  <a:ext uri="{0D108BD9-81ED-4DB2-BD59-A6C34878D82A}">
                    <a16:rowId xmlns:a16="http://schemas.microsoft.com/office/drawing/2014/main" val="10002"/>
                  </a:ext>
                </a:extLst>
              </a:tr>
              <a:tr h="622795">
                <a:tc>
                  <a:txBody>
                    <a:bodyPr/>
                    <a:lstStyle/>
                    <a:p>
                      <a:r>
                        <a:t>Yajie Hu &amp; Mitsunori Ogihara</a:t>
                      </a:r>
                    </a:p>
                  </a:txBody>
                  <a:tcPr/>
                </a:tc>
                <a:tc>
                  <a:txBody>
                    <a:bodyPr/>
                    <a:lstStyle/>
                    <a:p>
                      <a:r>
                        <a:t>2011</a:t>
                      </a:r>
                    </a:p>
                  </a:txBody>
                  <a:tcPr/>
                </a:tc>
                <a:tc>
                  <a:txBody>
                    <a:bodyPr/>
                    <a:lstStyle/>
                    <a:p>
                      <a:r>
                        <a:t>Music recommendation using user behavior</a:t>
                      </a:r>
                    </a:p>
                  </a:txBody>
                  <a:tcPr/>
                </a:tc>
                <a:tc>
                  <a:txBody>
                    <a:bodyPr/>
                    <a:lstStyle/>
                    <a:p>
                      <a:r>
                        <a:t>Personalized content increases engagement</a:t>
                      </a:r>
                    </a:p>
                  </a:txBody>
                  <a:tcPr/>
                </a:tc>
                <a:tc>
                  <a:txBody>
                    <a:bodyPr/>
                    <a:lstStyle/>
                    <a:p>
                      <a:r>
                        <a:t>Report, Pg. 17</a:t>
                      </a:r>
                    </a:p>
                  </a:txBody>
                  <a:tcPr/>
                </a:tc>
                <a:extLst>
                  <a:ext uri="{0D108BD9-81ED-4DB2-BD59-A6C34878D82A}">
                    <a16:rowId xmlns:a16="http://schemas.microsoft.com/office/drawing/2014/main" val="10003"/>
                  </a:ext>
                </a:extLst>
              </a:tr>
              <a:tr h="622795">
                <a:tc>
                  <a:txBody>
                    <a:bodyPr/>
                    <a:lstStyle/>
                    <a:p>
                      <a:r>
                        <a:rPr dirty="0" err="1"/>
                        <a:t>Anuja</a:t>
                      </a:r>
                      <a:r>
                        <a:rPr dirty="0"/>
                        <a:t> Arora et al.</a:t>
                      </a:r>
                    </a:p>
                  </a:txBody>
                  <a:tcPr/>
                </a:tc>
                <a:tc>
                  <a:txBody>
                    <a:bodyPr/>
                    <a:lstStyle/>
                    <a:p>
                      <a:r>
                        <a:t>2019</a:t>
                      </a:r>
                    </a:p>
                  </a:txBody>
                  <a:tcPr/>
                </a:tc>
                <a:tc>
                  <a:txBody>
                    <a:bodyPr/>
                    <a:lstStyle/>
                    <a:p>
                      <a:r>
                        <a:t>Mood-based music player using AI</a:t>
                      </a:r>
                    </a:p>
                  </a:txBody>
                  <a:tcPr/>
                </a:tc>
                <a:tc>
                  <a:txBody>
                    <a:bodyPr/>
                    <a:lstStyle/>
                    <a:p>
                      <a:r>
                        <a:t>Emotion-based music selection improves usability</a:t>
                      </a:r>
                    </a:p>
                  </a:txBody>
                  <a:tcPr/>
                </a:tc>
                <a:tc>
                  <a:txBody>
                    <a:bodyPr/>
                    <a:lstStyle/>
                    <a:p>
                      <a:r>
                        <a:rPr dirty="0"/>
                        <a:t>Report, Pg. 17</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834320934"/>
      </p:ext>
    </p:extLst>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2F195F4C-44D2-4F45-A0AC-21646A9D27BF}" type="slidenum">
              <a:rPr lang="en-US" altLang="en-US" smtClean="0"/>
              <a:pPr>
                <a:defRPr/>
              </a:pPr>
              <a:t>11</a:t>
            </a:fld>
            <a:endParaRPr lang="en-US" altLang="en-US"/>
          </a:p>
        </p:txBody>
      </p:sp>
      <p:graphicFrame>
        <p:nvGraphicFramePr>
          <p:cNvPr id="3" name="Table 2"/>
          <p:cNvGraphicFramePr>
            <a:graphicFrameLocks noGrp="1"/>
          </p:cNvGraphicFramePr>
          <p:nvPr>
            <p:extLst>
              <p:ext uri="{D42A27DB-BD31-4B8C-83A1-F6EECF244321}">
                <p14:modId xmlns:p14="http://schemas.microsoft.com/office/powerpoint/2010/main" val="582199639"/>
              </p:ext>
            </p:extLst>
          </p:nvPr>
        </p:nvGraphicFramePr>
        <p:xfrm>
          <a:off x="773545" y="643371"/>
          <a:ext cx="10515600" cy="182880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1751315550"/>
                    </a:ext>
                  </a:extLst>
                </a:gridCol>
                <a:gridCol w="2103120">
                  <a:extLst>
                    <a:ext uri="{9D8B030D-6E8A-4147-A177-3AD203B41FA5}">
                      <a16:colId xmlns:a16="http://schemas.microsoft.com/office/drawing/2014/main" val="3583002740"/>
                    </a:ext>
                  </a:extLst>
                </a:gridCol>
                <a:gridCol w="2103120">
                  <a:extLst>
                    <a:ext uri="{9D8B030D-6E8A-4147-A177-3AD203B41FA5}">
                      <a16:colId xmlns:a16="http://schemas.microsoft.com/office/drawing/2014/main" val="32246757"/>
                    </a:ext>
                  </a:extLst>
                </a:gridCol>
                <a:gridCol w="2103120">
                  <a:extLst>
                    <a:ext uri="{9D8B030D-6E8A-4147-A177-3AD203B41FA5}">
                      <a16:colId xmlns:a16="http://schemas.microsoft.com/office/drawing/2014/main" val="288899699"/>
                    </a:ext>
                  </a:extLst>
                </a:gridCol>
                <a:gridCol w="2103120">
                  <a:extLst>
                    <a:ext uri="{9D8B030D-6E8A-4147-A177-3AD203B41FA5}">
                      <a16:colId xmlns:a16="http://schemas.microsoft.com/office/drawing/2014/main" val="1120724272"/>
                    </a:ext>
                  </a:extLst>
                </a:gridCol>
              </a:tblGrid>
              <a:tr h="622795">
                <a:tc>
                  <a:txBody>
                    <a:bodyPr/>
                    <a:lstStyle/>
                    <a:p>
                      <a:r>
                        <a:rPr dirty="0" err="1" smtClean="0"/>
                        <a:t>Xudong</a:t>
                      </a:r>
                      <a:r>
                        <a:rPr dirty="0" smtClean="0"/>
                        <a:t> </a:t>
                      </a:r>
                      <a:r>
                        <a:rPr dirty="0"/>
                        <a:t>Wu</a:t>
                      </a:r>
                    </a:p>
                  </a:txBody>
                  <a:tcPr/>
                </a:tc>
                <a:tc>
                  <a:txBody>
                    <a:bodyPr/>
                    <a:lstStyle/>
                    <a:p>
                      <a:r>
                        <a:rPr dirty="0"/>
                        <a:t>2018</a:t>
                      </a:r>
                    </a:p>
                  </a:txBody>
                  <a:tcPr/>
                </a:tc>
                <a:tc>
                  <a:txBody>
                    <a:bodyPr/>
                    <a:lstStyle/>
                    <a:p>
                      <a:r>
                        <a:t>Android media player with system optimization</a:t>
                      </a:r>
                    </a:p>
                  </a:txBody>
                  <a:tcPr/>
                </a:tc>
                <a:tc>
                  <a:txBody>
                    <a:bodyPr/>
                    <a:lstStyle/>
                    <a:p>
                      <a:r>
                        <a:t>Efficient system design enhances performance</a:t>
                      </a:r>
                    </a:p>
                  </a:txBody>
                  <a:tcPr/>
                </a:tc>
                <a:tc>
                  <a:txBody>
                    <a:bodyPr/>
                    <a:lstStyle/>
                    <a:p>
                      <a:r>
                        <a:rPr dirty="0"/>
                        <a:t>Report, Pg. 18</a:t>
                      </a:r>
                    </a:p>
                  </a:txBody>
                  <a:tcPr/>
                </a:tc>
                <a:extLst>
                  <a:ext uri="{0D108BD9-81ED-4DB2-BD59-A6C34878D82A}">
                    <a16:rowId xmlns:a16="http://schemas.microsoft.com/office/drawing/2014/main" val="1670479072"/>
                  </a:ext>
                </a:extLst>
              </a:tr>
              <a:tr h="622795">
                <a:tc>
                  <a:txBody>
                    <a:bodyPr/>
                    <a:lstStyle/>
                    <a:p>
                      <a:r>
                        <a:rPr dirty="0"/>
                        <a:t>D. </a:t>
                      </a:r>
                      <a:r>
                        <a:rPr dirty="0" err="1"/>
                        <a:t>Muriyatmoko</a:t>
                      </a:r>
                      <a:r>
                        <a:rPr dirty="0"/>
                        <a:t> et al.</a:t>
                      </a:r>
                    </a:p>
                  </a:txBody>
                  <a:tcPr/>
                </a:tc>
                <a:tc>
                  <a:txBody>
                    <a:bodyPr/>
                    <a:lstStyle/>
                    <a:p>
                      <a:r>
                        <a:rPr dirty="0"/>
                        <a:t>2019</a:t>
                      </a:r>
                    </a:p>
                  </a:txBody>
                  <a:tcPr/>
                </a:tc>
                <a:tc>
                  <a:txBody>
                    <a:bodyPr/>
                    <a:lstStyle/>
                    <a:p>
                      <a:r>
                        <a:rPr dirty="0"/>
                        <a:t>Android-based radio streaming app</a:t>
                      </a:r>
                    </a:p>
                  </a:txBody>
                  <a:tcPr/>
                </a:tc>
                <a:tc>
                  <a:txBody>
                    <a:bodyPr/>
                    <a:lstStyle/>
                    <a:p>
                      <a:r>
                        <a:rPr dirty="0"/>
                        <a:t>Mobile streaming extends user accessibility</a:t>
                      </a:r>
                    </a:p>
                  </a:txBody>
                  <a:tcPr/>
                </a:tc>
                <a:tc>
                  <a:txBody>
                    <a:bodyPr/>
                    <a:lstStyle/>
                    <a:p>
                      <a:r>
                        <a:rPr dirty="0"/>
                        <a:t>Report, Pg. 18</a:t>
                      </a:r>
                    </a:p>
                  </a:txBody>
                  <a:tcPr/>
                </a:tc>
                <a:extLst>
                  <a:ext uri="{0D108BD9-81ED-4DB2-BD59-A6C34878D82A}">
                    <a16:rowId xmlns:a16="http://schemas.microsoft.com/office/drawing/2014/main" val="697199780"/>
                  </a:ext>
                </a:extLst>
              </a:tr>
            </a:tbl>
          </a:graphicData>
        </a:graphic>
      </p:graphicFrame>
    </p:spTree>
    <p:extLst>
      <p:ext uri="{BB962C8B-B14F-4D97-AF65-F5344CB8AC3E}">
        <p14:creationId xmlns:p14="http://schemas.microsoft.com/office/powerpoint/2010/main" val="1839220507"/>
      </p:ext>
    </p:extLst>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smtClean="0">
                <a:solidFill>
                  <a:schemeClr val="accent1">
                    <a:lumMod val="75000"/>
                  </a:schemeClr>
                </a:solidFill>
                <a:latin typeface="Times New Roman" panose="02020603050405020304" pitchFamily="18" charset="0"/>
                <a:cs typeface="Times New Roman" panose="02020603050405020304" pitchFamily="18" charset="0"/>
              </a:rPr>
              <a:t>Proposed System / Work</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4367"/>
            <a:ext cx="10515600" cy="4058194"/>
          </a:xfrm>
        </p:spPr>
        <p:txBody>
          <a:bodyPr/>
          <a:lstStyle/>
          <a:p>
            <a:r>
              <a:rPr lang="en-US" dirty="0"/>
              <a:t>The </a:t>
            </a:r>
            <a:r>
              <a:rPr lang="en-US" b="1" dirty="0"/>
              <a:t>proposed system</a:t>
            </a:r>
            <a:r>
              <a:rPr lang="en-US" dirty="0"/>
              <a:t> is a </a:t>
            </a:r>
            <a:r>
              <a:rPr lang="en-US" b="1" dirty="0"/>
              <a:t>React.js-based social media application</a:t>
            </a:r>
            <a:r>
              <a:rPr lang="en-US" dirty="0"/>
              <a:t> with enhanced user interaction and improved search functionalities in the </a:t>
            </a:r>
            <a:r>
              <a:rPr lang="en-US" b="1" dirty="0"/>
              <a:t>story feature</a:t>
            </a:r>
            <a:r>
              <a:rPr lang="en-US" dirty="0"/>
              <a:t>. This project aims to </a:t>
            </a:r>
            <a:r>
              <a:rPr lang="en-US" b="1" dirty="0"/>
              <a:t>overcome the limitations</a:t>
            </a:r>
            <a:r>
              <a:rPr lang="en-US" dirty="0"/>
              <a:t> of existing social media applications by optimizing </a:t>
            </a:r>
            <a:r>
              <a:rPr lang="en-US" b="1" dirty="0"/>
              <a:t>performance, usability, and user experience</a:t>
            </a:r>
            <a:r>
              <a:rPr lang="en-US" dirty="0"/>
              <a:t>.</a:t>
            </a:r>
            <a:endParaRPr dirty="0"/>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12</a:t>
            </a:fld>
            <a:endParaRPr lang="en-US" altLang="en-US"/>
          </a:p>
        </p:txBody>
      </p:sp>
    </p:spTree>
    <p:extLst>
      <p:ext uri="{BB962C8B-B14F-4D97-AF65-F5344CB8AC3E}">
        <p14:creationId xmlns:p14="http://schemas.microsoft.com/office/powerpoint/2010/main" val="4048130998"/>
      </p:ext>
    </p:extLst>
  </p:cSld>
  <p:clrMapOvr>
    <a:masterClrMapping/>
  </p:clrMapOvr>
  <p:transition spd="slow">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smtClean="0">
                <a:solidFill>
                  <a:schemeClr val="accent1">
                    <a:lumMod val="75000"/>
                  </a:schemeClr>
                </a:solidFill>
                <a:latin typeface="Times New Roman" panose="02020603050405020304" pitchFamily="18" charset="0"/>
                <a:cs typeface="Times New Roman" panose="02020603050405020304" pitchFamily="18" charset="0"/>
              </a:rPr>
              <a:t>Problem Statement</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4367"/>
            <a:ext cx="10515600" cy="4058194"/>
          </a:xfrm>
        </p:spPr>
        <p:txBody>
          <a:bodyPr/>
          <a:lstStyle/>
          <a:p>
            <a:r>
              <a:rPr lang="en-US" dirty="0"/>
              <a:t>The current social media applications have </a:t>
            </a:r>
            <a:r>
              <a:rPr lang="en-US" b="1" dirty="0"/>
              <a:t>good retrieval time</a:t>
            </a:r>
            <a:r>
              <a:rPr lang="en-US" dirty="0"/>
              <a:t>, but their functionalities can be further </a:t>
            </a:r>
            <a:r>
              <a:rPr lang="en-US" b="1" dirty="0"/>
              <a:t>optimized</a:t>
            </a:r>
            <a:r>
              <a:rPr lang="en-US" dirty="0"/>
              <a:t> for a better user experience. One key issue is the </a:t>
            </a:r>
            <a:r>
              <a:rPr lang="en-US" b="1" dirty="0"/>
              <a:t>story feature</a:t>
            </a:r>
            <a:r>
              <a:rPr lang="en-US" dirty="0"/>
              <a:t>, which lacks an </a:t>
            </a:r>
            <a:r>
              <a:rPr lang="en-US" b="1" dirty="0"/>
              <a:t>efficient search mechanism</a:t>
            </a:r>
            <a:r>
              <a:rPr lang="en-US" dirty="0"/>
              <a:t> for finding specific viewers</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13</a:t>
            </a:fld>
            <a:endParaRPr lang="en-US" altLang="en-US"/>
          </a:p>
        </p:txBody>
      </p:sp>
    </p:spTree>
    <p:extLst>
      <p:ext uri="{BB962C8B-B14F-4D97-AF65-F5344CB8AC3E}">
        <p14:creationId xmlns:p14="http://schemas.microsoft.com/office/powerpoint/2010/main" val="2424768180"/>
      </p:ext>
    </p:extLst>
  </p:cSld>
  <p:clrMapOvr>
    <a:masterClrMapping/>
  </p:clrMapOvr>
  <p:transition spd="slow">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System Requirements</a:t>
            </a:r>
          </a:p>
        </p:txBody>
      </p:sp>
      <p:sp>
        <p:nvSpPr>
          <p:cNvPr id="3" name="Content Placeholder 2"/>
          <p:cNvSpPr>
            <a:spLocks noGrp="1"/>
          </p:cNvSpPr>
          <p:nvPr>
            <p:ph idx="1"/>
          </p:nvPr>
        </p:nvSpPr>
        <p:spPr>
          <a:xfrm>
            <a:off x="838200" y="1184367"/>
            <a:ext cx="10515600" cy="4058194"/>
          </a:xfrm>
        </p:spPr>
        <p:txBody>
          <a:bodyPr/>
          <a:lstStyle/>
          <a:p>
            <a:r>
              <a:t>1. Software: Visual Studio Code, Node.js, npm</a:t>
            </a:r>
          </a:p>
          <a:p>
            <a:r>
              <a:t>2. Programming Languages: JavaScript, HTML, CSS</a:t>
            </a:r>
          </a:p>
          <a:p>
            <a:r>
              <a:t>3. Frameworks: React.js, Firebase, Material UI</a:t>
            </a:r>
          </a:p>
          <a:p>
            <a:r>
              <a:t>4. Hardware: Any system supporting modern web browsers.</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14</a:t>
            </a:fld>
            <a:endParaRPr lang="en-US" altLang="en-US"/>
          </a:p>
        </p:txBody>
      </p:sp>
    </p:spTree>
    <p:extLst>
      <p:ext uri="{BB962C8B-B14F-4D97-AF65-F5344CB8AC3E}">
        <p14:creationId xmlns:p14="http://schemas.microsoft.com/office/powerpoint/2010/main" val="2044756603"/>
      </p:ext>
    </p:extLst>
  </p:cSld>
  <p:clrMapOvr>
    <a:masterClrMapping/>
  </p:clrMapOvr>
  <p:transition spd="slow">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Advantages of Proposed System/Work</a:t>
            </a:r>
          </a:p>
        </p:txBody>
      </p:sp>
      <p:sp>
        <p:nvSpPr>
          <p:cNvPr id="3" name="Content Placeholder 2"/>
          <p:cNvSpPr>
            <a:spLocks noGrp="1"/>
          </p:cNvSpPr>
          <p:nvPr>
            <p:ph idx="1"/>
          </p:nvPr>
        </p:nvSpPr>
        <p:spPr>
          <a:xfrm>
            <a:off x="838200" y="1184367"/>
            <a:ext cx="10515600" cy="4058194"/>
          </a:xfrm>
        </p:spPr>
        <p:txBody>
          <a:bodyPr/>
          <a:lstStyle/>
          <a:p>
            <a:r>
              <a:t>1. Improved user experience with enhanced search functionalities</a:t>
            </a:r>
          </a:p>
          <a:p>
            <a:r>
              <a:t>2. Scalable architecture using React.js and Firebase</a:t>
            </a:r>
          </a:p>
          <a:p>
            <a:r>
              <a:t>3. Secure authentication and data management</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15</a:t>
            </a:fld>
            <a:endParaRPr lang="en-US" altLang="en-US"/>
          </a:p>
        </p:txBody>
      </p:sp>
    </p:spTree>
    <p:extLst>
      <p:ext uri="{BB962C8B-B14F-4D97-AF65-F5344CB8AC3E}">
        <p14:creationId xmlns:p14="http://schemas.microsoft.com/office/powerpoint/2010/main" val="2729537661"/>
      </p:ext>
    </p:extLst>
  </p:cSld>
  <p:clrMapOvr>
    <a:masterClrMapping/>
  </p:clrMapOvr>
  <p:transition spd="slow">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smtClean="0">
                <a:solidFill>
                  <a:srgbClr val="0070C0"/>
                </a:solidFill>
                <a:latin typeface="Times New Roman" panose="02020603050405020304" pitchFamily="18" charset="0"/>
                <a:cs typeface="Times New Roman" panose="02020603050405020304" pitchFamily="18" charset="0"/>
              </a:rPr>
              <a:t>Internship Road Map</a:t>
            </a:r>
            <a:endParaRPr lang="en-US" sz="3200" b="1" dirty="0">
              <a:solidFill>
                <a:srgbClr val="0070C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16</a:t>
            </a:fld>
            <a:endParaRPr lang="en-US" altLang="en-US"/>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256814057"/>
              </p:ext>
            </p:extLst>
          </p:nvPr>
        </p:nvGraphicFramePr>
        <p:xfrm>
          <a:off x="838200" y="1210491"/>
          <a:ext cx="10515600" cy="42666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470371" y="901298"/>
            <a:ext cx="6948890" cy="369332"/>
          </a:xfrm>
          <a:prstGeom prst="rect">
            <a:avLst/>
          </a:prstGeom>
          <a:noFill/>
        </p:spPr>
        <p:txBody>
          <a:bodyPr wrap="none" rtlCol="0">
            <a:spAutoFit/>
          </a:bodyPr>
          <a:lstStyle/>
          <a:p>
            <a:r>
              <a:rPr lang="en-GB" dirty="0" smtClean="0">
                <a:solidFill>
                  <a:srgbClr val="0070C0"/>
                </a:solidFill>
              </a:rPr>
              <a:t>Note: Write in the below table what u will be achieving in each review</a:t>
            </a:r>
            <a:endParaRPr lang="en-GB" dirty="0">
              <a:solidFill>
                <a:srgbClr val="0070C0"/>
              </a:solidFill>
            </a:endParaRPr>
          </a:p>
        </p:txBody>
      </p:sp>
    </p:spTree>
    <p:extLst>
      <p:ext uri="{BB962C8B-B14F-4D97-AF65-F5344CB8AC3E}">
        <p14:creationId xmlns:p14="http://schemas.microsoft.com/office/powerpoint/2010/main" val="2235674506"/>
      </p:ext>
    </p:extLst>
  </p:cSld>
  <p:clrMapOvr>
    <a:masterClrMapping/>
  </p:clrMapOvr>
  <p:transition spd="slow">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smtClean="0">
                <a:solidFill>
                  <a:srgbClr val="0070C0"/>
                </a:solidFill>
                <a:latin typeface="Times New Roman" panose="02020603050405020304" pitchFamily="18" charset="0"/>
                <a:cs typeface="Times New Roman" panose="02020603050405020304" pitchFamily="18" charset="0"/>
              </a:rPr>
              <a:t>Github Link</a:t>
            </a:r>
            <a:endParaRPr lang="en-US" sz="3200" b="1" dirty="0">
              <a:solidFill>
                <a:srgbClr val="0070C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17</a:t>
            </a:fld>
            <a:endParaRPr lang="en-US" altLang="en-US"/>
          </a:p>
        </p:txBody>
      </p:sp>
      <p:sp>
        <p:nvSpPr>
          <p:cNvPr id="3" name="Content Placeholder 2"/>
          <p:cNvSpPr>
            <a:spLocks noGrp="1"/>
          </p:cNvSpPr>
          <p:nvPr>
            <p:ph idx="1"/>
          </p:nvPr>
        </p:nvSpPr>
        <p:spPr>
          <a:xfrm>
            <a:off x="446308" y="1061297"/>
            <a:ext cx="10515600" cy="4351338"/>
          </a:xfrm>
        </p:spPr>
        <p:txBody>
          <a:bodyPr/>
          <a:lstStyle/>
          <a:p>
            <a:r>
              <a:rPr lang="en-US" dirty="0">
                <a:hlinkClick r:id="rId2"/>
              </a:rPr>
              <a:t>https://github.com/dhanush66666/internship.git</a:t>
            </a:r>
            <a:endParaRPr lang="en-US" dirty="0"/>
          </a:p>
        </p:txBody>
      </p:sp>
    </p:spTree>
    <p:extLst>
      <p:ext uri="{BB962C8B-B14F-4D97-AF65-F5344CB8AC3E}">
        <p14:creationId xmlns:p14="http://schemas.microsoft.com/office/powerpoint/2010/main" val="1163375810"/>
      </p:ext>
    </p:extLst>
  </p:cSld>
  <p:clrMapOvr>
    <a:masterClrMapping/>
  </p:clrMapOvr>
  <p:transition spd="slow">
    <p:blinds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solidFill>
            <a:schemeClr val="accent1">
              <a:lumMod val="50000"/>
            </a:schemeClr>
          </a:solidFill>
        </p:spPr>
        <p:txBody>
          <a:bodyPr/>
          <a:lstStyle/>
          <a:p>
            <a:pPr marL="0" indent="0" algn="ctr">
              <a:buNone/>
            </a:pPr>
            <a:endParaRPr lang="en-US" sz="6600" dirty="0" smtClean="0">
              <a:solidFill>
                <a:srgbClr val="FFFF00"/>
              </a:solidFill>
              <a:latin typeface="Times New Roman" panose="02020603050405020304" pitchFamily="18" charset="0"/>
              <a:cs typeface="Times New Roman" panose="02020603050405020304" pitchFamily="18" charset="0"/>
            </a:endParaRPr>
          </a:p>
          <a:p>
            <a:pPr marL="0" indent="0" algn="ctr">
              <a:buNone/>
            </a:pPr>
            <a:r>
              <a:rPr lang="en-US" sz="6600" dirty="0">
                <a:solidFill>
                  <a:srgbClr val="FFFF00"/>
                </a:solidFill>
                <a:latin typeface="Times New Roman" panose="02020603050405020304" pitchFamily="18" charset="0"/>
                <a:cs typeface="Times New Roman" panose="02020603050405020304" pitchFamily="18" charset="0"/>
              </a:rPr>
              <a:t> </a:t>
            </a:r>
            <a:r>
              <a:rPr lang="en-US" sz="6600" dirty="0" smtClean="0">
                <a:solidFill>
                  <a:srgbClr val="FFFF00"/>
                </a:solidFill>
                <a:latin typeface="Times New Roman" panose="02020603050405020304" pitchFamily="18" charset="0"/>
                <a:cs typeface="Times New Roman" panose="02020603050405020304" pitchFamily="18" charset="0"/>
              </a:rPr>
              <a:t> </a:t>
            </a:r>
            <a:r>
              <a:rPr lang="en-US" sz="6600" dirty="0" smtClean="0">
                <a:solidFill>
                  <a:schemeClr val="accent2">
                    <a:lumMod val="40000"/>
                    <a:lumOff val="60000"/>
                  </a:schemeClr>
                </a:solidFill>
                <a:latin typeface="Times New Roman" panose="02020603050405020304" pitchFamily="18" charset="0"/>
                <a:cs typeface="Times New Roman" panose="02020603050405020304" pitchFamily="18" charset="0"/>
              </a:rPr>
              <a:t>Q&amp;A</a:t>
            </a:r>
          </a:p>
          <a:p>
            <a:pPr marL="0" indent="0" algn="ctr">
              <a:buNone/>
            </a:pPr>
            <a:endParaRPr lang="en-US" sz="6600" dirty="0">
              <a:solidFill>
                <a:srgbClr val="A7118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latin typeface="Times New Roman" panose="02020603050405020304" pitchFamily="18" charset="0"/>
                <a:cs typeface="Times New Roman" panose="02020603050405020304" pitchFamily="18" charset="0"/>
              </a:rPr>
              <a:pPr>
                <a:defRPr/>
              </a:pPr>
              <a:t>18</a:t>
            </a:fld>
            <a:endParaRPr lang="en-US" altLang="en-US">
              <a:latin typeface="Times New Roman" panose="02020603050405020304" pitchFamily="18" charset="0"/>
              <a:cs typeface="Times New Roman" panose="02020603050405020304" pitchFamily="18" charset="0"/>
            </a:endParaRPr>
          </a:p>
        </p:txBody>
      </p:sp>
      <p:pic>
        <p:nvPicPr>
          <p:cNvPr id="5" name="Picture 7" descr="bd0492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5253" y="2150340"/>
            <a:ext cx="2841170" cy="3832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8975439"/>
      </p:ext>
    </p:extLst>
  </p:cSld>
  <p:clrMapOvr>
    <a:masterClrMapping/>
  </p:clrMapOvr>
  <p:transition spd="slow">
    <p:blinds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7258"/>
            <a:ext cx="10515600" cy="1214846"/>
          </a:xfrm>
        </p:spPr>
        <p:txBody>
          <a:bodyPr/>
          <a:lstStyle/>
          <a:p>
            <a:pPr marL="0" indent="0" algn="ctr">
              <a:buNone/>
            </a:pPr>
            <a:r>
              <a:rPr lang="en-US" sz="6600" dirty="0" smtClean="0">
                <a:solidFill>
                  <a:srgbClr val="A71180"/>
                </a:solidFill>
                <a:latin typeface="Times New Roman" panose="02020603050405020304" pitchFamily="18" charset="0"/>
                <a:cs typeface="Times New Roman" panose="02020603050405020304" pitchFamily="18" charset="0"/>
              </a:rPr>
              <a:t>Thank you !!</a:t>
            </a:r>
            <a:endParaRPr lang="en-US" sz="6600" dirty="0">
              <a:solidFill>
                <a:srgbClr val="A7118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19</a:t>
            </a:fld>
            <a:endParaRPr lang="en-US" altLang="en-US"/>
          </a:p>
        </p:txBody>
      </p:sp>
    </p:spTree>
    <p:extLst>
      <p:ext uri="{BB962C8B-B14F-4D97-AF65-F5344CB8AC3E}">
        <p14:creationId xmlns:p14="http://schemas.microsoft.com/office/powerpoint/2010/main" val="3798440382"/>
      </p:ext>
    </p:extLst>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smtClean="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704516" y="902370"/>
            <a:ext cx="10668000" cy="4271209"/>
          </a:xfrm>
          <a:prstGeom prst="rect">
            <a:avLst/>
          </a:prstGeom>
          <a:noFill/>
          <a:ln>
            <a:noFill/>
          </a:ln>
        </p:spPr>
        <p:txBody>
          <a:bodyPr spcFirstLastPara="1" wrap="square" lIns="91425" tIns="45700" rIns="91425" bIns="45700" anchor="t" anchorCtr="0">
            <a:noAutofit/>
          </a:bodyPr>
          <a:lstStyle/>
          <a:p>
            <a:pPr marL="495300" indent="-342900" algn="just">
              <a:lnSpc>
                <a:spcPct val="100000"/>
              </a:lnSpc>
              <a:spcBef>
                <a:spcPts val="0"/>
              </a:spcBef>
              <a:buFont typeface="Wingdings" panose="05000000000000000000" pitchFamily="2" charset="2"/>
              <a:buChar char="Ø"/>
            </a:pPr>
            <a:r>
              <a:rPr lang="en-US" sz="2000" b="1" dirty="0">
                <a:solidFill>
                  <a:srgbClr val="0070C0"/>
                </a:solidFill>
                <a:latin typeface="Times New Roman" panose="02020603050405020304" pitchFamily="18" charset="0"/>
                <a:cs typeface="Times New Roman" panose="02020603050405020304" pitchFamily="18" charset="0"/>
              </a:rPr>
              <a:t>About Company or </a:t>
            </a:r>
            <a:r>
              <a:rPr lang="en-US" sz="2000" b="1" dirty="0" smtClean="0">
                <a:solidFill>
                  <a:srgbClr val="0070C0"/>
                </a:solidFill>
                <a:latin typeface="Times New Roman" panose="02020603050405020304" pitchFamily="18" charset="0"/>
                <a:cs typeface="Times New Roman" panose="02020603050405020304" pitchFamily="18" charset="0"/>
              </a:rPr>
              <a:t>Organization</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Working domain or the technology</a:t>
            </a:r>
            <a:endParaRPr lang="en-US" sz="2000" dirty="0" smtClean="0">
              <a:latin typeface="Cambria" panose="02040503050406030204" pitchFamily="18" charset="0"/>
              <a:ea typeface="Cambria" panose="020405030504060302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endParaRPr lang="en-US" sz="2000" dirty="0" smtClean="0">
              <a:latin typeface="Cambria" panose="02040503050406030204" pitchFamily="18" charset="0"/>
              <a:ea typeface="Cambria" panose="020405030504060302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endParaRPr lang="en-US" sz="2000" dirty="0" smtClean="0">
              <a:latin typeface="Cambria" panose="02040503050406030204" pitchFamily="18" charset="0"/>
              <a:ea typeface="Cambria" panose="020405030504060302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Objectives of the </a:t>
            </a: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work</a:t>
            </a:r>
          </a:p>
          <a:p>
            <a:pPr marL="495300" indent="-342900" algn="just">
              <a:lnSpc>
                <a:spcPct val="1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Literature Review</a:t>
            </a:r>
          </a:p>
          <a:p>
            <a:pPr marL="495300" indent="-342900" algn="just">
              <a:lnSpc>
                <a:spcPct val="1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Proposed System</a:t>
            </a:r>
          </a:p>
          <a:p>
            <a:pPr marL="495300" indent="-342900" algn="just">
              <a:lnSpc>
                <a:spcPct val="1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Problem Statement</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System Requirements</a:t>
            </a:r>
          </a:p>
          <a:p>
            <a:pPr marL="495300" indent="-342900" algn="just">
              <a:lnSpc>
                <a:spcPct val="1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Advantages of Proposed System/Work</a:t>
            </a:r>
          </a:p>
          <a:p>
            <a:pPr marL="495300" indent="-342900" algn="just">
              <a:lnSpc>
                <a:spcPct val="1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Internship Roadmap</a:t>
            </a:r>
          </a:p>
          <a:p>
            <a:pPr marL="495300" indent="-342900" algn="just">
              <a:lnSpc>
                <a:spcPct val="1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Github Link</a:t>
            </a:r>
            <a:endParaRPr lang="en-US" sz="2000" dirty="0" smtClean="0">
              <a:latin typeface="Cambria" panose="02040503050406030204" pitchFamily="18" charset="0"/>
              <a:ea typeface="Cambria" panose="02040503050406030204" pitchFamily="18" charset="0"/>
            </a:endParaRPr>
          </a:p>
          <a:p>
            <a:pPr marL="495300" lvl="0" indent="-342900" algn="just" rtl="0">
              <a:lnSpc>
                <a:spcPct val="100000"/>
              </a:lnSpc>
              <a:spcBef>
                <a:spcPts val="0"/>
              </a:spcBef>
              <a:spcAft>
                <a:spcPts val="0"/>
              </a:spcAft>
              <a:buClr>
                <a:schemeClr val="dk1"/>
              </a:buClr>
              <a:buSzPts val="2400"/>
              <a:buFont typeface="Wingdings" panose="05000000000000000000" pitchFamily="2" charset="2"/>
              <a:buChar char="Ø"/>
            </a:pPr>
            <a:endParaRPr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34648573"/>
      </p:ext>
    </p:extLst>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lstStyle/>
          <a:p>
            <a:r>
              <a:rPr lang="en-US" sz="3200" b="1" dirty="0" smtClean="0">
                <a:solidFill>
                  <a:srgbClr val="0070C0"/>
                </a:solidFill>
                <a:latin typeface="Times New Roman" panose="02020603050405020304" pitchFamily="18" charset="0"/>
                <a:cs typeface="Times New Roman" panose="02020603050405020304" pitchFamily="18" charset="0"/>
              </a:rPr>
              <a:t>About Company or Organization</a:t>
            </a:r>
            <a:endParaRPr lang="en-US" sz="32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45031"/>
            <a:ext cx="10515600" cy="4193176"/>
          </a:xfrm>
        </p:spPr>
        <p:txBody>
          <a:bodyPr/>
          <a:lstStyle/>
          <a:p>
            <a:r>
              <a:rPr lang="en-US" sz="2400" dirty="0" err="1"/>
              <a:t>Inventeron</a:t>
            </a:r>
            <a:r>
              <a:rPr lang="en-US" sz="2400" dirty="0"/>
              <a:t> Technologies and Business Solutions LLP, or ITABS, is an Indian based engineering and electronics company headquartered in Bangalore, Karnataka, India. It is both product and service oriented software company having its products in wireless communication Technology and provides quality service to its valuable clients in its domain. </a:t>
            </a:r>
          </a:p>
          <a:p>
            <a:r>
              <a:rPr lang="en-US" sz="2400" dirty="0" err="1"/>
              <a:t>Inventeron</a:t>
            </a:r>
            <a:r>
              <a:rPr lang="en-US" sz="2400" dirty="0"/>
              <a:t> core products are Embedded components (including IC’s, control boards, Controllers, Microprocessors, fuel systems, Water Level controllers, Security Systems, Biometric login systems, Wireless devices </a:t>
            </a:r>
            <a:r>
              <a:rPr lang="en-US" sz="2400" dirty="0" err="1"/>
              <a:t>etc</a:t>
            </a:r>
            <a:r>
              <a:rPr lang="en-US" sz="2400" dirty="0"/>
              <a:t>), industrial products (Network Tower Management systems, ) and Apps (E-commerce apps, website design and development). </a:t>
            </a:r>
            <a:r>
              <a:rPr lang="en-US" sz="2400" dirty="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3</a:t>
            </a:fld>
            <a:endParaRPr lang="en-US" altLang="en-US"/>
          </a:p>
        </p:txBody>
      </p:sp>
    </p:spTree>
    <p:extLst>
      <p:ext uri="{BB962C8B-B14F-4D97-AF65-F5344CB8AC3E}">
        <p14:creationId xmlns:p14="http://schemas.microsoft.com/office/powerpoint/2010/main" val="816428933"/>
      </p:ext>
    </p:extLst>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054" y="365125"/>
            <a:ext cx="10755746" cy="819241"/>
          </a:xfrm>
        </p:spPr>
        <p:txBody>
          <a:bodyPr/>
          <a:lstStyle/>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rPr>
              <a:t>Working domain or the technology</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98054" y="990403"/>
            <a:ext cx="10515600" cy="4058194"/>
          </a:xfrm>
        </p:spPr>
        <p:txBody>
          <a:bodyPr/>
          <a:lstStyle/>
          <a:p>
            <a:r>
              <a:rPr lang="en-IN" dirty="0">
                <a:latin typeface="Times New Roman" panose="02020603050405020304" pitchFamily="18" charset="0"/>
                <a:cs typeface="Times New Roman" panose="02020603050405020304" pitchFamily="18" charset="0"/>
              </a:rPr>
              <a:t>Job Role :- Trainee Software engineer </a:t>
            </a:r>
          </a:p>
          <a:p>
            <a:r>
              <a:rPr lang="en-IN" dirty="0">
                <a:latin typeface="Times New Roman" panose="02020603050405020304" pitchFamily="18" charset="0"/>
                <a:cs typeface="Times New Roman" panose="02020603050405020304" pitchFamily="18" charset="0"/>
              </a:rPr>
              <a:t>Domain :- Full stack Web development </a:t>
            </a:r>
          </a:p>
          <a:p>
            <a:endParaRPr lang="en-US" dirty="0"/>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4</a:t>
            </a:fld>
            <a:endParaRPr lang="en-US" altLang="en-US"/>
          </a:p>
        </p:txBody>
      </p:sp>
    </p:spTree>
    <p:extLst>
      <p:ext uri="{BB962C8B-B14F-4D97-AF65-F5344CB8AC3E}">
        <p14:creationId xmlns:p14="http://schemas.microsoft.com/office/powerpoint/2010/main" val="103887700"/>
      </p:ext>
    </p:extLst>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4367"/>
            <a:ext cx="10515600" cy="4058194"/>
          </a:xfrm>
        </p:spPr>
        <p:txBody>
          <a:bodyPr/>
          <a:lstStyle/>
          <a:p>
            <a:r>
              <a:rPr lang="en-IN" dirty="0">
                <a:latin typeface="Times New Roman" panose="02020603050405020304" pitchFamily="18" charset="0"/>
                <a:cs typeface="Times New Roman" panose="02020603050405020304" pitchFamily="18" charset="0"/>
              </a:rPr>
              <a:t>Reporting Manager :- Mohammed </a:t>
            </a:r>
            <a:r>
              <a:rPr lang="en-IN" dirty="0" err="1">
                <a:latin typeface="Times New Roman" panose="02020603050405020304" pitchFamily="18" charset="0"/>
                <a:cs typeface="Times New Roman" panose="02020603050405020304" pitchFamily="18" charset="0"/>
              </a:rPr>
              <a:t>Tameen</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Contact Details </a:t>
            </a:r>
            <a:r>
              <a:rPr lang="en-IN" dirty="0" smtClean="0">
                <a:latin typeface="Times New Roman" panose="02020603050405020304" pitchFamily="18" charset="0"/>
                <a:cs typeface="Times New Roman" panose="02020603050405020304" pitchFamily="18" charset="0"/>
              </a:rPr>
              <a:t>:- </a:t>
            </a:r>
          </a:p>
          <a:p>
            <a:r>
              <a:rPr lang="en-IN" dirty="0" smtClean="0">
                <a:latin typeface="Times New Roman" panose="02020603050405020304" pitchFamily="18" charset="0"/>
                <a:cs typeface="Times New Roman" panose="02020603050405020304" pitchFamily="18" charset="0"/>
              </a:rPr>
              <a:t>Phone no :- 8660723535</a:t>
            </a:r>
          </a:p>
          <a:p>
            <a:r>
              <a:rPr lang="en-IN" dirty="0" smtClean="0">
                <a:latin typeface="Times New Roman" panose="02020603050405020304" pitchFamily="18" charset="0"/>
                <a:cs typeface="Times New Roman" panose="02020603050405020304" pitchFamily="18" charset="0"/>
              </a:rPr>
              <a:t>Mail :- </a:t>
            </a:r>
            <a:r>
              <a:rPr lang="en-IN" dirty="0" smtClean="0">
                <a:latin typeface="Times New Roman" panose="02020603050405020304" pitchFamily="18" charset="0"/>
                <a:cs typeface="Times New Roman" panose="02020603050405020304" pitchFamily="18" charset="0"/>
                <a:hlinkClick r:id="rId2"/>
              </a:rPr>
              <a:t>hr@inventeron.com</a:t>
            </a:r>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5</a:t>
            </a:fld>
            <a:endParaRPr lang="en-US" altLang="en-US"/>
          </a:p>
        </p:txBody>
      </p:sp>
    </p:spTree>
    <p:extLst>
      <p:ext uri="{BB962C8B-B14F-4D97-AF65-F5344CB8AC3E}">
        <p14:creationId xmlns:p14="http://schemas.microsoft.com/office/powerpoint/2010/main" val="2038055882"/>
      </p:ext>
    </p:extLst>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rPr>
              <a:t>Challenges Faced in Internship</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4367"/>
            <a:ext cx="10515600" cy="4058194"/>
          </a:xfrm>
        </p:spPr>
        <p:txBody>
          <a:bodyPr/>
          <a:lstStyle/>
          <a:p>
            <a:r>
              <a:rPr lang="en-US" dirty="0"/>
              <a:t>Finding the Right </a:t>
            </a:r>
            <a:r>
              <a:rPr lang="en-US" dirty="0" smtClean="0"/>
              <a:t>Opportunities</a:t>
            </a:r>
          </a:p>
          <a:p>
            <a:r>
              <a:rPr lang="en-US" dirty="0"/>
              <a:t>High Competition</a:t>
            </a:r>
          </a:p>
          <a:p>
            <a:r>
              <a:rPr lang="en-US" dirty="0"/>
              <a:t>Limited Opportunities in Certain Fields</a:t>
            </a:r>
            <a:endParaRPr lang="en-IN" dirty="0">
              <a:latin typeface="Times New Roman" panose="02020603050405020304" pitchFamily="18" charset="0"/>
              <a:cs typeface="Times New Roman" panose="02020603050405020304" pitchFamily="18" charset="0"/>
            </a:endParaRPr>
          </a:p>
          <a:p>
            <a:r>
              <a:rPr lang="en-US" dirty="0"/>
              <a:t>Technical Questions Can Be Tough</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6</a:t>
            </a:fld>
            <a:endParaRPr lang="en-US" altLang="en-US"/>
          </a:p>
        </p:txBody>
      </p:sp>
    </p:spTree>
    <p:extLst>
      <p:ext uri="{BB962C8B-B14F-4D97-AF65-F5344CB8AC3E}">
        <p14:creationId xmlns:p14="http://schemas.microsoft.com/office/powerpoint/2010/main" val="2206842332"/>
      </p:ext>
    </p:extLst>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rPr>
              <a:t>Objectives of the work</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4367"/>
            <a:ext cx="10515600" cy="4058194"/>
          </a:xfrm>
        </p:spPr>
        <p:txBody>
          <a:bodyPr/>
          <a:lstStyle/>
          <a:p>
            <a:pPr marL="0" indent="0">
              <a:buNone/>
            </a:pPr>
            <a:r>
              <a:rPr lang="en-US" sz="2000" b="1" dirty="0"/>
              <a:t>1. Technical Learning &amp; Skill Development</a:t>
            </a:r>
          </a:p>
          <a:p>
            <a:r>
              <a:rPr lang="en-US" sz="1800" dirty="0"/>
              <a:t>Gain hands-on experience with </a:t>
            </a:r>
            <a:r>
              <a:rPr lang="en-US" sz="1800" b="1" dirty="0"/>
              <a:t>Frontend &amp; Backend technologies</a:t>
            </a:r>
            <a:r>
              <a:rPr lang="en-US" sz="1800" dirty="0"/>
              <a:t> (HTML, CSS, JavaScript, React, Node.js).</a:t>
            </a:r>
          </a:p>
          <a:p>
            <a:r>
              <a:rPr lang="en-US" sz="1800" dirty="0"/>
              <a:t>Understand </a:t>
            </a:r>
            <a:r>
              <a:rPr lang="en-US" sz="1800" b="1" dirty="0"/>
              <a:t>databases</a:t>
            </a:r>
            <a:r>
              <a:rPr lang="en-US" sz="1800" dirty="0"/>
              <a:t> (SQL, MongoDB) and API integration.</a:t>
            </a:r>
          </a:p>
          <a:p>
            <a:r>
              <a:rPr lang="en-US" sz="1800" dirty="0"/>
              <a:t>Learn </a:t>
            </a:r>
            <a:r>
              <a:rPr lang="en-US" sz="1800" b="1" dirty="0" err="1"/>
              <a:t>Git</a:t>
            </a:r>
            <a:r>
              <a:rPr lang="en-US" sz="1800" b="1" dirty="0"/>
              <a:t> &amp; version control</a:t>
            </a:r>
            <a:r>
              <a:rPr lang="en-US" sz="1800" dirty="0"/>
              <a:t> for team collaboration.</a:t>
            </a:r>
          </a:p>
          <a:p>
            <a:r>
              <a:rPr lang="en-US" sz="1800" dirty="0"/>
              <a:t>Follow best practices for </a:t>
            </a:r>
            <a:r>
              <a:rPr lang="en-US" sz="1800" b="1" dirty="0"/>
              <a:t>debugging, testing, and security</a:t>
            </a:r>
            <a:r>
              <a:rPr lang="en-US" sz="1800" dirty="0"/>
              <a:t>.</a:t>
            </a:r>
          </a:p>
          <a:p>
            <a:pPr marL="0" indent="0">
              <a:buNone/>
            </a:pPr>
            <a:r>
              <a:rPr lang="en-US" sz="2400" b="1" dirty="0"/>
              <a:t>2. Contribution to Development Projects</a:t>
            </a:r>
          </a:p>
          <a:p>
            <a:r>
              <a:rPr lang="en-US" sz="1800" dirty="0">
                <a:latin typeface="Arial" panose="020B0604020202020204" pitchFamily="34" charset="0"/>
                <a:cs typeface="Arial" panose="020B0604020202020204" pitchFamily="34" charset="0"/>
              </a:rPr>
              <a:t>Assist in </a:t>
            </a:r>
            <a:r>
              <a:rPr lang="en-US" sz="1800" b="1" dirty="0">
                <a:latin typeface="Arial" panose="020B0604020202020204" pitchFamily="34" charset="0"/>
                <a:cs typeface="Arial" panose="020B0604020202020204" pitchFamily="34" charset="0"/>
              </a:rPr>
              <a:t>developing new features</a:t>
            </a:r>
            <a:r>
              <a:rPr lang="en-US" sz="1800" dirty="0">
                <a:latin typeface="Arial" panose="020B0604020202020204" pitchFamily="34" charset="0"/>
                <a:cs typeface="Arial" panose="020B0604020202020204" pitchFamily="34" charset="0"/>
              </a:rPr>
              <a:t> and fixing bugs.</a:t>
            </a:r>
          </a:p>
          <a:p>
            <a:r>
              <a:rPr lang="en-US" sz="1800" dirty="0">
                <a:latin typeface="Arial" panose="020B0604020202020204" pitchFamily="34" charset="0"/>
                <a:cs typeface="Arial" panose="020B0604020202020204" pitchFamily="34" charset="0"/>
              </a:rPr>
              <a:t>Work on </a:t>
            </a:r>
            <a:r>
              <a:rPr lang="en-US" sz="1800" b="1" dirty="0">
                <a:latin typeface="Arial" panose="020B0604020202020204" pitchFamily="34" charset="0"/>
                <a:cs typeface="Arial" panose="020B0604020202020204" pitchFamily="34" charset="0"/>
              </a:rPr>
              <a:t>UI/UX improvements</a:t>
            </a:r>
            <a:r>
              <a:rPr lang="en-US" sz="1800" dirty="0">
                <a:latin typeface="Arial" panose="020B0604020202020204" pitchFamily="34" charset="0"/>
                <a:cs typeface="Arial" panose="020B0604020202020204" pitchFamily="34" charset="0"/>
              </a:rPr>
              <a:t> to enhance user experience.</a:t>
            </a:r>
          </a:p>
          <a:p>
            <a:r>
              <a:rPr lang="en-US" sz="1800" dirty="0">
                <a:latin typeface="Arial" panose="020B0604020202020204" pitchFamily="34" charset="0"/>
                <a:cs typeface="Arial" panose="020B0604020202020204" pitchFamily="34" charset="0"/>
              </a:rPr>
              <a:t>Optimize website </a:t>
            </a:r>
            <a:r>
              <a:rPr lang="en-US" sz="1800" b="1" dirty="0">
                <a:latin typeface="Arial" panose="020B0604020202020204" pitchFamily="34" charset="0"/>
                <a:cs typeface="Arial" panose="020B0604020202020204" pitchFamily="34" charset="0"/>
              </a:rPr>
              <a:t>performance and security</a:t>
            </a:r>
            <a:r>
              <a:rPr lang="en-US" sz="1800" dirty="0">
                <a:latin typeface="Arial" panose="020B0604020202020204" pitchFamily="34" charset="0"/>
                <a:cs typeface="Arial" panose="020B0604020202020204" pitchFamily="34" charset="0"/>
              </a:rPr>
              <a:t>.</a:t>
            </a:r>
          </a:p>
          <a:p>
            <a:r>
              <a:rPr lang="en-US" sz="1800" dirty="0">
                <a:latin typeface="Arial" panose="020B0604020202020204" pitchFamily="34" charset="0"/>
                <a:cs typeface="Arial" panose="020B0604020202020204" pitchFamily="34" charset="0"/>
              </a:rPr>
              <a:t>Participate in </a:t>
            </a:r>
            <a:r>
              <a:rPr lang="en-US" sz="1800" b="1" dirty="0">
                <a:latin typeface="Arial" panose="020B0604020202020204" pitchFamily="34" charset="0"/>
                <a:cs typeface="Arial" panose="020B0604020202020204" pitchFamily="34" charset="0"/>
              </a:rPr>
              <a:t>code reviews</a:t>
            </a:r>
            <a:r>
              <a:rPr lang="en-US" sz="1800" dirty="0">
                <a:latin typeface="Arial" panose="020B0604020202020204" pitchFamily="34" charset="0"/>
                <a:cs typeface="Arial" panose="020B0604020202020204" pitchFamily="34" charset="0"/>
              </a:rPr>
              <a:t> to improve coding standards.</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7</a:t>
            </a:fld>
            <a:endParaRPr lang="en-US" altLang="en-US"/>
          </a:p>
        </p:txBody>
      </p:sp>
    </p:spTree>
    <p:extLst>
      <p:ext uri="{BB962C8B-B14F-4D97-AF65-F5344CB8AC3E}">
        <p14:creationId xmlns:p14="http://schemas.microsoft.com/office/powerpoint/2010/main" val="3432951823"/>
      </p:ext>
    </p:extLst>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60218" y="665018"/>
            <a:ext cx="11480800" cy="4451927"/>
          </a:xfrm>
        </p:spPr>
        <p:txBody>
          <a:bodyPr/>
          <a:lstStyle/>
          <a:p>
            <a:pPr algn="l"/>
            <a:r>
              <a:rPr lang="en-US" b="1" dirty="0"/>
              <a:t>3. Collaboration &amp; Teamwork</a:t>
            </a:r>
          </a:p>
          <a:p>
            <a:pPr marL="342900" indent="-342900" algn="l">
              <a:buFont typeface="Arial" panose="020B0604020202020204" pitchFamily="34" charset="0"/>
              <a:buChar char="•"/>
            </a:pPr>
            <a:r>
              <a:rPr lang="en-US" dirty="0"/>
              <a:t>Work in an </a:t>
            </a:r>
            <a:r>
              <a:rPr lang="en-US" b="1" dirty="0"/>
              <a:t>Agile team</a:t>
            </a:r>
            <a:r>
              <a:rPr lang="en-US" dirty="0"/>
              <a:t> (Scrum, Kanban).</a:t>
            </a:r>
          </a:p>
          <a:p>
            <a:pPr marL="342900" indent="-342900" algn="l">
              <a:buFont typeface="Arial" panose="020B0604020202020204" pitchFamily="34" charset="0"/>
              <a:buChar char="•"/>
            </a:pPr>
            <a:r>
              <a:rPr lang="en-US" dirty="0"/>
              <a:t>Communicate with </a:t>
            </a:r>
            <a:r>
              <a:rPr lang="en-US" b="1" dirty="0"/>
              <a:t>mentors, senior developers, and designers</a:t>
            </a:r>
            <a:r>
              <a:rPr lang="en-US" dirty="0"/>
              <a:t>.</a:t>
            </a:r>
          </a:p>
          <a:p>
            <a:pPr marL="342900" indent="-342900" algn="l">
              <a:buFont typeface="Arial" panose="020B0604020202020204" pitchFamily="34" charset="0"/>
              <a:buChar char="•"/>
            </a:pPr>
            <a:r>
              <a:rPr lang="en-US" dirty="0"/>
              <a:t>Use </a:t>
            </a:r>
            <a:r>
              <a:rPr lang="en-US" b="1" dirty="0"/>
              <a:t>JIRA, Trello, or Asana</a:t>
            </a:r>
            <a:r>
              <a:rPr lang="en-US" dirty="0"/>
              <a:t> for task management.</a:t>
            </a:r>
          </a:p>
          <a:p>
            <a:pPr marL="342900" indent="-342900" algn="l">
              <a:buFont typeface="Arial" panose="020B0604020202020204" pitchFamily="34" charset="0"/>
              <a:buChar char="•"/>
            </a:pPr>
            <a:r>
              <a:rPr lang="en-US" dirty="0"/>
              <a:t>Participate in </a:t>
            </a:r>
            <a:r>
              <a:rPr lang="en-US" b="1" dirty="0"/>
              <a:t>daily stand-up meetings</a:t>
            </a:r>
            <a:r>
              <a:rPr lang="en-US" dirty="0"/>
              <a:t>.</a:t>
            </a:r>
          </a:p>
          <a:p>
            <a:pPr algn="l"/>
            <a:r>
              <a:rPr lang="en-US" b="1" dirty="0"/>
              <a:t>4. Adaptation to Industry Best Practices</a:t>
            </a:r>
          </a:p>
          <a:p>
            <a:pPr marL="342900" indent="-342900" algn="l">
              <a:buFont typeface="Arial" panose="020B0604020202020204" pitchFamily="34" charset="0"/>
              <a:buChar char="•"/>
            </a:pPr>
            <a:r>
              <a:rPr lang="en-US" dirty="0"/>
              <a:t>Follow </a:t>
            </a:r>
            <a:r>
              <a:rPr lang="en-US" b="1" dirty="0"/>
              <a:t>coding standards</a:t>
            </a:r>
            <a:r>
              <a:rPr lang="en-US" dirty="0"/>
              <a:t> (Clean Code, DRY, SOLID principles).</a:t>
            </a:r>
          </a:p>
          <a:p>
            <a:pPr marL="342900" indent="-342900" algn="l">
              <a:buFont typeface="Arial" panose="020B0604020202020204" pitchFamily="34" charset="0"/>
              <a:buChar char="•"/>
            </a:pPr>
            <a:r>
              <a:rPr lang="en-US" dirty="0"/>
              <a:t>Learn about </a:t>
            </a:r>
            <a:r>
              <a:rPr lang="en-US" b="1" dirty="0"/>
              <a:t>DevOps &amp; CI/CD</a:t>
            </a:r>
            <a:r>
              <a:rPr lang="en-US" dirty="0"/>
              <a:t> for automating deployments.</a:t>
            </a:r>
          </a:p>
          <a:p>
            <a:pPr marL="342900" indent="-342900" algn="l">
              <a:buFont typeface="Arial" panose="020B0604020202020204" pitchFamily="34" charset="0"/>
              <a:buChar char="•"/>
            </a:pPr>
            <a:r>
              <a:rPr lang="en-US" dirty="0"/>
              <a:t>Gain exposure to </a:t>
            </a:r>
            <a:r>
              <a:rPr lang="en-US" b="1" dirty="0"/>
              <a:t>cloud platforms</a:t>
            </a:r>
            <a:r>
              <a:rPr lang="en-US" dirty="0"/>
              <a:t> (</a:t>
            </a:r>
            <a:r>
              <a:rPr lang="en-US" dirty="0" smtClean="0"/>
              <a:t>Firebase, AWS).</a:t>
            </a:r>
            <a:endParaRPr lang="en-US" dirty="0"/>
          </a:p>
          <a:p>
            <a:pPr marL="342900" indent="-342900" algn="l">
              <a:buFont typeface="Arial" panose="020B0604020202020204" pitchFamily="34" charset="0"/>
              <a:buChar char="•"/>
            </a:pPr>
            <a:r>
              <a:rPr lang="en-US" dirty="0"/>
              <a:t>Improve problem-solving &amp; debugging skills.</a:t>
            </a:r>
          </a:p>
          <a:p>
            <a:pPr algn="l"/>
            <a:endParaRPr lang="en-US" b="1" dirty="0"/>
          </a:p>
        </p:txBody>
      </p:sp>
    </p:spTree>
    <p:extLst>
      <p:ext uri="{BB962C8B-B14F-4D97-AF65-F5344CB8AC3E}">
        <p14:creationId xmlns:p14="http://schemas.microsoft.com/office/powerpoint/2010/main" val="1575277687"/>
      </p:ext>
    </p:extLst>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78690" y="729529"/>
            <a:ext cx="9144000" cy="1655762"/>
          </a:xfrm>
        </p:spPr>
        <p:txBody>
          <a:bodyPr/>
          <a:lstStyle/>
          <a:p>
            <a:pPr algn="l"/>
            <a:r>
              <a:rPr lang="en-US" b="1" dirty="0" smtClean="0"/>
              <a:t>5. </a:t>
            </a:r>
            <a:r>
              <a:rPr lang="en-US" b="1" dirty="0"/>
              <a:t>Career Growth &amp; Continuous Improvement</a:t>
            </a:r>
          </a:p>
          <a:p>
            <a:pPr marL="342900" indent="-342900" algn="l">
              <a:buFont typeface="Arial" panose="020B0604020202020204" pitchFamily="34" charset="0"/>
              <a:buChar char="•"/>
            </a:pPr>
            <a:r>
              <a:rPr lang="en-US" dirty="0"/>
              <a:t>Work on </a:t>
            </a:r>
            <a:r>
              <a:rPr lang="en-US" b="1" dirty="0"/>
              <a:t>real-world projects</a:t>
            </a:r>
            <a:r>
              <a:rPr lang="en-US" dirty="0"/>
              <a:t> to build a strong portfolio.</a:t>
            </a:r>
          </a:p>
          <a:p>
            <a:pPr marL="342900" indent="-342900" algn="l">
              <a:buFont typeface="Arial" panose="020B0604020202020204" pitchFamily="34" charset="0"/>
              <a:buChar char="•"/>
            </a:pPr>
            <a:r>
              <a:rPr lang="en-US" dirty="0"/>
              <a:t>Contribute to </a:t>
            </a:r>
            <a:r>
              <a:rPr lang="en-US" b="1" dirty="0"/>
              <a:t>open-source projects</a:t>
            </a:r>
            <a:r>
              <a:rPr lang="en-US" dirty="0"/>
              <a:t> or side projects.</a:t>
            </a:r>
          </a:p>
          <a:p>
            <a:pPr marL="342900" indent="-342900" algn="l">
              <a:buFont typeface="Arial" panose="020B0604020202020204" pitchFamily="34" charset="0"/>
              <a:buChar char="•"/>
            </a:pPr>
            <a:r>
              <a:rPr lang="en-US" dirty="0"/>
              <a:t>Learn from </a:t>
            </a:r>
            <a:r>
              <a:rPr lang="en-US" b="1" dirty="0"/>
              <a:t>feedback &amp; code reviews</a:t>
            </a:r>
            <a:r>
              <a:rPr lang="en-US" dirty="0"/>
              <a:t> to refine skills.</a:t>
            </a:r>
          </a:p>
          <a:p>
            <a:pPr marL="342900" indent="-342900" algn="l">
              <a:buFont typeface="Arial" panose="020B0604020202020204" pitchFamily="34" charset="0"/>
              <a:buChar char="•"/>
            </a:pPr>
            <a:r>
              <a:rPr lang="en-US" dirty="0"/>
              <a:t>Stay updated with </a:t>
            </a:r>
            <a:r>
              <a:rPr lang="en-US" b="1" dirty="0"/>
              <a:t>latest web development trends</a:t>
            </a:r>
            <a:r>
              <a:rPr lang="en-US" dirty="0"/>
              <a:t>.</a:t>
            </a:r>
          </a:p>
        </p:txBody>
      </p:sp>
    </p:spTree>
    <p:extLst>
      <p:ext uri="{BB962C8B-B14F-4D97-AF65-F5344CB8AC3E}">
        <p14:creationId xmlns:p14="http://schemas.microsoft.com/office/powerpoint/2010/main" val="1174555298"/>
      </p:ext>
    </p:extLst>
  </p:cSld>
  <p:clrMapOvr>
    <a:masterClrMapping/>
  </p:clrMapOvr>
  <p:transition spd="slow">
    <p:blinds dir="vert"/>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7717</TotalTime>
  <Words>858</Words>
  <Application>Microsoft Office PowerPoint</Application>
  <PresentationFormat>Widescreen</PresentationFormat>
  <Paragraphs>152</Paragraphs>
  <Slides>19</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Calibri Light</vt:lpstr>
      <vt:lpstr>Cambria</vt:lpstr>
      <vt:lpstr>Tahoma</vt:lpstr>
      <vt:lpstr>Times New Roman</vt:lpstr>
      <vt:lpstr>Verdana</vt:lpstr>
      <vt:lpstr>Wingdings</vt:lpstr>
      <vt:lpstr>Office Theme</vt:lpstr>
      <vt:lpstr>PowerPoint Presentation</vt:lpstr>
      <vt:lpstr>Content</vt:lpstr>
      <vt:lpstr>About Company or Organization</vt:lpstr>
      <vt:lpstr>Working domain or the technology</vt:lpstr>
      <vt:lpstr>About your team and reporting Manager</vt:lpstr>
      <vt:lpstr>Challenges Faced in Internship</vt:lpstr>
      <vt:lpstr>Objectives of the work</vt:lpstr>
      <vt:lpstr>PowerPoint Presentation</vt:lpstr>
      <vt:lpstr>PowerPoint Presentation</vt:lpstr>
      <vt:lpstr>Literature Review</vt:lpstr>
      <vt:lpstr>PowerPoint Presentation</vt:lpstr>
      <vt:lpstr>Proposed System / Work</vt:lpstr>
      <vt:lpstr>Problem Statement</vt:lpstr>
      <vt:lpstr>System Requirements</vt:lpstr>
      <vt:lpstr>Advantages of Proposed System/Work</vt:lpstr>
      <vt:lpstr>Internship Road Map</vt:lpstr>
      <vt:lpstr>Github Link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pc</cp:lastModifiedBy>
  <cp:revision>918</cp:revision>
  <cp:lastPrinted>2018-07-24T06:37:20Z</cp:lastPrinted>
  <dcterms:created xsi:type="dcterms:W3CDTF">2018-06-07T04:06:17Z</dcterms:created>
  <dcterms:modified xsi:type="dcterms:W3CDTF">2025-02-24T11:42:02Z</dcterms:modified>
</cp:coreProperties>
</file>