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0"/>
  </p:notesMasterIdLst>
  <p:sldIdLst>
    <p:sldId id="483" r:id="rId2"/>
    <p:sldId id="484" r:id="rId3"/>
    <p:sldId id="470" r:id="rId4"/>
    <p:sldId id="478" r:id="rId5"/>
    <p:sldId id="481" r:id="rId6"/>
    <p:sldId id="480" r:id="rId7"/>
    <p:sldId id="482" r:id="rId8"/>
    <p:sldId id="491" r:id="rId9"/>
    <p:sldId id="492" r:id="rId10"/>
    <p:sldId id="486" r:id="rId11"/>
    <p:sldId id="487" r:id="rId12"/>
    <p:sldId id="490" r:id="rId13"/>
    <p:sldId id="488" r:id="rId14"/>
    <p:sldId id="489" r:id="rId15"/>
    <p:sldId id="476" r:id="rId16"/>
    <p:sldId id="485" r:id="rId17"/>
    <p:sldId id="473" r:id="rId18"/>
    <p:sldId id="468"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p:scale>
          <a:sx n="68" d="100"/>
          <a:sy n="68" d="100"/>
        </p:scale>
        <p:origin x="804" y="6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a:blipFill rotWithShape="0">
          <a:blip xmlns:r="http://schemas.openxmlformats.org/officeDocument/2006/relationships" r:embed="rId1"/>
          <a:stretch>
            <a:fillRect/>
          </a:stretch>
        </a:blipFill>
      </dgm:spPr>
      <dgm:t>
        <a:bodyPr/>
        <a:lstStyle/>
        <a:p>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0" presStyleCnt="1" custFlipVert="1" custFlipHor="1" custScaleX="51192" custScaleY="13883" custLinFactX="100000" custLinFactNeighborX="194052" custLinFactNeighborY="63657"/>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0" presStyleCnt="1" custScaleX="575823" custScaleY="699790" custLinFactY="60318" custLinFactNeighborX="-5938" custLinFactNeighborY="100000">
        <dgm:presLayoutVars>
          <dgm:chMax val="2"/>
          <dgm:chPref val="1"/>
          <dgm:bulletEnabled val="1"/>
        </dgm:presLayoutVars>
      </dgm:prSet>
      <dgm:spPr/>
      <dgm:t>
        <a:bodyPr/>
        <a:lstStyle/>
        <a:p>
          <a:endParaRPr lang="en-US"/>
        </a:p>
      </dgm:t>
    </dgm:pt>
  </dgm:ptLst>
  <dgm:cxnLst>
    <dgm:cxn modelId="{A89E8CCE-DC9D-4BC1-984D-FEF289B82C65}" type="presOf" srcId="{5751524B-FB67-4894-A0C5-35151E149D68}" destId="{A6BCDA7B-D633-438F-B44D-CB4D60E5C492}"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7B34F88-773E-4FE4-8638-A7CCDA760808}" type="presParOf" srcId="{A6BCDA7B-D633-438F-B44D-CB4D60E5C492}" destId="{7305DF14-0FF5-45E4-8B19-015814092DBD}" srcOrd="0"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 destOrd="0" presId="urn:microsoft.com/office/officeart/2011/layout/InterconnectedBlockProcess"/>
    <dgm:cxn modelId="{C9F769F8-3C09-4DEC-B20E-9972D58EEAFC}" type="presParOf" srcId="{A6BCDA7B-D633-438F-B44D-CB4D60E5C492}" destId="{65257024-FAC0-4522-B139-1CC85B547BE8}" srcOrd="2"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4CDD1-D85F-44EF-8BEE-9F99A855C1E6}">
      <dsp:nvSpPr>
        <dsp:cNvPr id="0" name=""/>
        <dsp:cNvSpPr/>
      </dsp:nvSpPr>
      <dsp:spPr>
        <a:xfrm flipH="1" flipV="1">
          <a:off x="9532712" y="3758976"/>
          <a:ext cx="982887" cy="507696"/>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257024-FAC0-4522-B139-1CC85B547BE8}">
      <dsp:nvSpPr>
        <dsp:cNvPr id="0" name=""/>
        <dsp:cNvSpPr/>
      </dsp:nvSpPr>
      <dsp:spPr>
        <a:xfrm>
          <a:off x="-270109" y="0"/>
          <a:ext cx="11055818" cy="4266672"/>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203200" rIns="203200" bIns="203200" numCol="1" spcCol="1270" anchor="ctr" anchorCtr="0">
          <a:noAutofit/>
        </a:bodyPr>
        <a:lstStyle/>
        <a:p>
          <a:pPr lvl="0" algn="ctr" defTabSz="2844800">
            <a:lnSpc>
              <a:spcPct val="90000"/>
            </a:lnSpc>
            <a:spcBef>
              <a:spcPct val="0"/>
            </a:spcBef>
            <a:spcAft>
              <a:spcPct val="35000"/>
            </a:spcAft>
          </a:pPr>
          <a:endParaRPr lang="en-US" sz="6400" kern="1200" dirty="0">
            <a:latin typeface="Times New Roman" panose="02020603050405020304" pitchFamily="18" charset="0"/>
            <a:cs typeface="Times New Roman" panose="02020603050405020304" pitchFamily="18" charset="0"/>
          </a:endParaRPr>
        </a:p>
      </dsp:txBody>
      <dsp:txXfrm>
        <a:off x="-270109" y="0"/>
        <a:ext cx="11055818" cy="426667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smtClean="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56673" y="241466"/>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smtClean="0">
                <a:solidFill>
                  <a:srgbClr val="0070C0"/>
                </a:solidFill>
                <a:latin typeface="Times New Roman" panose="02020603050405020304" pitchFamily="18" charset="0"/>
                <a:ea typeface="Tahoma" pitchFamily="34" charset="0"/>
                <a:cs typeface="Times New Roman" panose="02020603050405020304" pitchFamily="18" charset="0"/>
              </a:rPr>
              <a:t>Final Review </a:t>
            </a:r>
            <a:r>
              <a:rPr lang="en-US" sz="2400" smtClean="0">
                <a:solidFill>
                  <a:srgbClr val="0070C0"/>
                </a:solidFill>
                <a:latin typeface="Times New Roman" panose="02020603050405020304" pitchFamily="18" charset="0"/>
                <a:ea typeface="Tahoma" pitchFamily="34" charset="0"/>
                <a:cs typeface="Times New Roman" panose="02020603050405020304" pitchFamily="18" charset="0"/>
              </a:rPr>
              <a:t>Presentation</a:t>
            </a:r>
            <a:endPar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Social Media application</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Trainee Software Engineer</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4559198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baseline="0"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a:t>
                      </a:r>
                      <a:r>
                        <a:rPr lang="en-US" baseline="0" dirty="0" smtClean="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635900751"/>
              </p:ext>
            </p:extLst>
          </p:nvPr>
        </p:nvGraphicFramePr>
        <p:xfrm>
          <a:off x="838198" y="1184366"/>
          <a:ext cx="10515600" cy="4297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249118">
                <a:tc>
                  <a:txBody>
                    <a:bodyPr/>
                    <a:lstStyle/>
                    <a:p>
                      <a:r>
                        <a:t>Author(s)</a:t>
                      </a:r>
                    </a:p>
                  </a:txBody>
                  <a:tcPr/>
                </a:tc>
                <a:tc>
                  <a:txBody>
                    <a:bodyPr/>
                    <a:lstStyle/>
                    <a:p>
                      <a:r>
                        <a:t>Year</a:t>
                      </a:r>
                    </a:p>
                  </a:txBody>
                  <a:tcPr/>
                </a:tc>
                <a:tc>
                  <a:txBody>
                    <a:bodyPr/>
                    <a:lstStyle/>
                    <a:p>
                      <a:r>
                        <a:t>Study Focus</a:t>
                      </a:r>
                    </a:p>
                  </a:txBody>
                  <a:tcPr/>
                </a:tc>
                <a:tc>
                  <a:txBody>
                    <a:bodyPr/>
                    <a:lstStyle/>
                    <a:p>
                      <a:r>
                        <a:t>Key Findings</a:t>
                      </a:r>
                    </a:p>
                  </a:txBody>
                  <a:tcPr/>
                </a:tc>
                <a:tc>
                  <a:txBody>
                    <a:bodyPr/>
                    <a:lstStyle/>
                    <a:p>
                      <a:endParaRPr dirty="0"/>
                    </a:p>
                  </a:txBody>
                  <a:tcPr/>
                </a:tc>
                <a:extLst>
                  <a:ext uri="{0D108BD9-81ED-4DB2-BD59-A6C34878D82A}">
                    <a16:rowId xmlns:a16="http://schemas.microsoft.com/office/drawing/2014/main" val="10000"/>
                  </a:ext>
                </a:extLst>
              </a:tr>
              <a:tr h="622795">
                <a:tc>
                  <a:txBody>
                    <a:bodyPr/>
                    <a:lstStyle/>
                    <a:p>
                      <a:r>
                        <a:rPr dirty="0" err="1"/>
                        <a:t>Junli</a:t>
                      </a:r>
                      <a:r>
                        <a:rPr dirty="0"/>
                        <a:t> Xu</a:t>
                      </a:r>
                    </a:p>
                  </a:txBody>
                  <a:tcPr/>
                </a:tc>
                <a:tc>
                  <a:txBody>
                    <a:bodyPr/>
                    <a:lstStyle/>
                    <a:p>
                      <a:r>
                        <a:t>2015</a:t>
                      </a:r>
                    </a:p>
                  </a:txBody>
                  <a:tcPr/>
                </a:tc>
                <a:tc>
                  <a:txBody>
                    <a:bodyPr/>
                    <a:lstStyle/>
                    <a:p>
                      <a:r>
                        <a:t>Open-source Android music player development</a:t>
                      </a:r>
                    </a:p>
                  </a:txBody>
                  <a:tcPr/>
                </a:tc>
                <a:tc>
                  <a:txBody>
                    <a:bodyPr/>
                    <a:lstStyle/>
                    <a:p>
                      <a:r>
                        <a:t>Efficient UI reduces resource utilization</a:t>
                      </a:r>
                    </a:p>
                  </a:txBody>
                  <a:tcPr/>
                </a:tc>
                <a:tc>
                  <a:txBody>
                    <a:bodyPr/>
                    <a:lstStyle/>
                    <a:p>
                      <a:endParaRPr dirty="0"/>
                    </a:p>
                  </a:txBody>
                  <a:tcPr/>
                </a:tc>
                <a:extLst>
                  <a:ext uri="{0D108BD9-81ED-4DB2-BD59-A6C34878D82A}">
                    <a16:rowId xmlns:a16="http://schemas.microsoft.com/office/drawing/2014/main" val="10001"/>
                  </a:ext>
                </a:extLst>
              </a:tr>
              <a:tr h="809633">
                <a:tc>
                  <a:txBody>
                    <a:bodyPr/>
                    <a:lstStyle/>
                    <a:p>
                      <a:r>
                        <a:rPr dirty="0"/>
                        <a:t>Ravi Kumar et al.</a:t>
                      </a:r>
                    </a:p>
                  </a:txBody>
                  <a:tcPr/>
                </a:tc>
                <a:tc>
                  <a:txBody>
                    <a:bodyPr/>
                    <a:lstStyle/>
                    <a:p>
                      <a:r>
                        <a:t>2020</a:t>
                      </a:r>
                    </a:p>
                  </a:txBody>
                  <a:tcPr/>
                </a:tc>
                <a:tc>
                  <a:txBody>
                    <a:bodyPr/>
                    <a:lstStyle/>
                    <a:p>
                      <a:r>
                        <a:rPr dirty="0"/>
                        <a:t>Smart music recommendation system (Illusion)</a:t>
                      </a:r>
                    </a:p>
                  </a:txBody>
                  <a:tcPr/>
                </a:tc>
                <a:tc>
                  <a:txBody>
                    <a:bodyPr/>
                    <a:lstStyle/>
                    <a:p>
                      <a:r>
                        <a:t>AI-based recommendations enhance user experience</a:t>
                      </a:r>
                    </a:p>
                  </a:txBody>
                  <a:tcPr/>
                </a:tc>
                <a:tc>
                  <a:txBody>
                    <a:bodyPr/>
                    <a:lstStyle/>
                    <a:p>
                      <a:endParaRPr dirty="0"/>
                    </a:p>
                  </a:txBody>
                  <a:tcPr/>
                </a:tc>
                <a:extLst>
                  <a:ext uri="{0D108BD9-81ED-4DB2-BD59-A6C34878D82A}">
                    <a16:rowId xmlns:a16="http://schemas.microsoft.com/office/drawing/2014/main" val="10002"/>
                  </a:ext>
                </a:extLst>
              </a:tr>
              <a:tr h="622795">
                <a:tc>
                  <a:txBody>
                    <a:bodyPr/>
                    <a:lstStyle/>
                    <a:p>
                      <a:r>
                        <a:t>Yajie Hu &amp; Mitsunori Ogihara</a:t>
                      </a:r>
                    </a:p>
                  </a:txBody>
                  <a:tcPr/>
                </a:tc>
                <a:tc>
                  <a:txBody>
                    <a:bodyPr/>
                    <a:lstStyle/>
                    <a:p>
                      <a:r>
                        <a:t>2011</a:t>
                      </a:r>
                    </a:p>
                  </a:txBody>
                  <a:tcPr/>
                </a:tc>
                <a:tc>
                  <a:txBody>
                    <a:bodyPr/>
                    <a:lstStyle/>
                    <a:p>
                      <a:r>
                        <a:t>Music recommendation using user behavior</a:t>
                      </a:r>
                    </a:p>
                  </a:txBody>
                  <a:tcPr/>
                </a:tc>
                <a:tc>
                  <a:txBody>
                    <a:bodyPr/>
                    <a:lstStyle/>
                    <a:p>
                      <a:r>
                        <a:t>Personalized content increases engagement</a:t>
                      </a:r>
                    </a:p>
                  </a:txBody>
                  <a:tcPr/>
                </a:tc>
                <a:tc>
                  <a:txBody>
                    <a:bodyPr/>
                    <a:lstStyle/>
                    <a:p>
                      <a:endParaRPr dirty="0"/>
                    </a:p>
                  </a:txBody>
                  <a:tcPr/>
                </a:tc>
                <a:extLst>
                  <a:ext uri="{0D108BD9-81ED-4DB2-BD59-A6C34878D82A}">
                    <a16:rowId xmlns:a16="http://schemas.microsoft.com/office/drawing/2014/main" val="10003"/>
                  </a:ext>
                </a:extLst>
              </a:tr>
              <a:tr h="622795">
                <a:tc>
                  <a:txBody>
                    <a:bodyPr/>
                    <a:lstStyle/>
                    <a:p>
                      <a:r>
                        <a:rPr dirty="0" err="1"/>
                        <a:t>Anuja</a:t>
                      </a:r>
                      <a:r>
                        <a:rPr dirty="0"/>
                        <a:t> Arora et al.</a:t>
                      </a:r>
                    </a:p>
                  </a:txBody>
                  <a:tcPr/>
                </a:tc>
                <a:tc>
                  <a:txBody>
                    <a:bodyPr/>
                    <a:lstStyle/>
                    <a:p>
                      <a:r>
                        <a:t>2019</a:t>
                      </a:r>
                    </a:p>
                  </a:txBody>
                  <a:tcPr/>
                </a:tc>
                <a:tc>
                  <a:txBody>
                    <a:bodyPr/>
                    <a:lstStyle/>
                    <a:p>
                      <a:r>
                        <a:t>Mood-based music player using AI</a:t>
                      </a:r>
                    </a:p>
                  </a:txBody>
                  <a:tcPr/>
                </a:tc>
                <a:tc>
                  <a:txBody>
                    <a:bodyPr/>
                    <a:lstStyle/>
                    <a:p>
                      <a:r>
                        <a:t>Emotion-based music selection improves usability</a:t>
                      </a:r>
                    </a:p>
                  </a:txBody>
                  <a:tcPr/>
                </a:tc>
                <a:tc>
                  <a:txBody>
                    <a:bodyPr/>
                    <a:lstStyle/>
                    <a:p>
                      <a:endParaRPr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The </a:t>
            </a:r>
            <a:r>
              <a:rPr lang="en-US" b="1" dirty="0"/>
              <a:t>proposed system</a:t>
            </a:r>
            <a:r>
              <a:rPr lang="en-US" dirty="0"/>
              <a:t> is a </a:t>
            </a:r>
            <a:r>
              <a:rPr lang="en-US" b="1" dirty="0"/>
              <a:t>React.js-based social media application</a:t>
            </a:r>
            <a:r>
              <a:rPr lang="en-US" dirty="0"/>
              <a:t> with enhanced user interaction and </a:t>
            </a:r>
            <a:r>
              <a:rPr lang="en-US" dirty="0" smtClean="0"/>
              <a:t>improved. </a:t>
            </a:r>
            <a:r>
              <a:rPr lang="en-US" dirty="0"/>
              <a:t>This project aims to </a:t>
            </a:r>
            <a:r>
              <a:rPr lang="en-US" b="1" dirty="0"/>
              <a:t>overcome the limitations</a:t>
            </a:r>
            <a:r>
              <a:rPr lang="en-US" dirty="0"/>
              <a:t> of existing social media applications by optimizing </a:t>
            </a:r>
            <a:r>
              <a:rPr lang="en-US" b="1" dirty="0"/>
              <a:t>performance, usability, and user experience</a:t>
            </a:r>
            <a:r>
              <a:rPr lang="en-US" dirty="0"/>
              <a:t>.</a:t>
            </a:r>
            <a:endParaRPr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The current social media applications have </a:t>
            </a:r>
            <a:r>
              <a:rPr lang="en-US" b="1" dirty="0"/>
              <a:t>good retrieval time</a:t>
            </a:r>
            <a:r>
              <a:rPr lang="en-US" dirty="0"/>
              <a:t>, but their functionalities can be further </a:t>
            </a:r>
            <a:r>
              <a:rPr lang="en-US" b="1" dirty="0"/>
              <a:t>optimized</a:t>
            </a:r>
            <a:r>
              <a:rPr lang="en-US" dirty="0"/>
              <a:t> for a better user experience.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r>
              <a:t>1. Software: Visual Studio Code, Node.js, npm</a:t>
            </a:r>
          </a:p>
          <a:p>
            <a:r>
              <a:t>2. Programming Languages: JavaScript, HTML, CSS</a:t>
            </a:r>
          </a:p>
          <a:p>
            <a:r>
              <a:t>3. Frameworks: React.js, Firebase, Material UI</a:t>
            </a:r>
          </a:p>
          <a:p>
            <a:r>
              <a:t>4. Hardware: Any system supporting modern web browsers.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t>1. Improved user experience with enhanced search functionalities</a:t>
            </a:r>
          </a:p>
          <a:p>
            <a:r>
              <a:t>2. Scalable architecture using React.js and Firebase</a:t>
            </a:r>
          </a:p>
          <a:p>
            <a:r>
              <a:t>3. Secure authentication and data management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56814057"/>
              </p:ext>
            </p:extLst>
          </p:nvPr>
        </p:nvGraphicFramePr>
        <p:xfrm>
          <a:off x="838200" y="1210491"/>
          <a:ext cx="10515600" cy="4266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Software engineer </a:t>
            </a:r>
          </a:p>
          <a:p>
            <a:r>
              <a:rPr lang="en-IN" dirty="0">
                <a:latin typeface="Times New Roman" panose="02020603050405020304" pitchFamily="18" charset="0"/>
                <a:cs typeface="Times New Roman" panose="02020603050405020304" pitchFamily="18" charset="0"/>
              </a:rPr>
              <a:t>Domain :- Full stack Web development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Mohammed </a:t>
            </a:r>
            <a:r>
              <a:rPr lang="en-IN" dirty="0" err="1">
                <a:latin typeface="Times New Roman" panose="02020603050405020304" pitchFamily="18" charset="0"/>
                <a:cs typeface="Times New Roman" panose="02020603050405020304" pitchFamily="18" charset="0"/>
              </a:rPr>
              <a:t>Tameen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Contact Details </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Phone no :- 8660723535</a:t>
            </a:r>
          </a:p>
          <a:p>
            <a:r>
              <a:rPr lang="en-IN" dirty="0" smtClean="0">
                <a:latin typeface="Times New Roman" panose="02020603050405020304" pitchFamily="18" charset="0"/>
                <a:cs typeface="Times New Roman" panose="02020603050405020304" pitchFamily="18" charset="0"/>
              </a:rPr>
              <a:t>Mail :- </a:t>
            </a:r>
            <a:r>
              <a:rPr lang="en-IN" dirty="0" smtClean="0">
                <a:latin typeface="Times New Roman" panose="02020603050405020304" pitchFamily="18" charset="0"/>
                <a:cs typeface="Times New Roman" panose="02020603050405020304" pitchFamily="18" charset="0"/>
                <a:hlinkClick r:id="rId2"/>
              </a:rPr>
              <a:t>hr@inventeron.com</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Finding the Right </a:t>
            </a:r>
            <a:r>
              <a:rPr lang="en-US" dirty="0" smtClean="0"/>
              <a:t>Opportunities</a:t>
            </a:r>
          </a:p>
          <a:p>
            <a:r>
              <a:rPr lang="en-US" dirty="0"/>
              <a:t>High 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a:p>
            <a:r>
              <a:rPr lang="en-US" dirty="0"/>
              <a:t>Technical Questions Can Be Tough</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t>1. Technical Learning &amp; Skill Development</a:t>
            </a:r>
          </a:p>
          <a:p>
            <a:r>
              <a:rPr lang="en-US" sz="1800" dirty="0"/>
              <a:t>Gain hands-on experience with </a:t>
            </a:r>
            <a:r>
              <a:rPr lang="en-US" sz="1800" b="1" dirty="0"/>
              <a:t>Frontend &amp; Backend technologies</a:t>
            </a:r>
            <a:r>
              <a:rPr lang="en-US" sz="1800" dirty="0"/>
              <a:t> (HTML, CSS, JavaScript, React, Node.js).</a:t>
            </a:r>
          </a:p>
          <a:p>
            <a:r>
              <a:rPr lang="en-US" sz="1800" dirty="0"/>
              <a:t>Understand </a:t>
            </a:r>
            <a:r>
              <a:rPr lang="en-US" sz="1800" b="1" dirty="0"/>
              <a:t>databases</a:t>
            </a:r>
            <a:r>
              <a:rPr lang="en-US" sz="1800" dirty="0"/>
              <a:t> (SQL, MongoDB) and API integration.</a:t>
            </a:r>
          </a:p>
          <a:p>
            <a:r>
              <a:rPr lang="en-US" sz="1800" dirty="0"/>
              <a:t>Learn </a:t>
            </a:r>
            <a:r>
              <a:rPr lang="en-US" sz="1800" b="1" dirty="0" err="1"/>
              <a:t>Git</a:t>
            </a:r>
            <a:r>
              <a:rPr lang="en-US" sz="1800" b="1" dirty="0"/>
              <a:t> &amp; version control</a:t>
            </a:r>
            <a:r>
              <a:rPr lang="en-US" sz="1800" dirty="0"/>
              <a:t> for team collaboration.</a:t>
            </a:r>
          </a:p>
          <a:p>
            <a:r>
              <a:rPr lang="en-US" sz="1800" dirty="0"/>
              <a:t>Follow best practices for </a:t>
            </a:r>
            <a:r>
              <a:rPr lang="en-US" sz="1800" b="1" dirty="0"/>
              <a:t>debugging, testing, and security</a:t>
            </a:r>
            <a:r>
              <a:rPr lang="en-US" sz="1800" dirty="0"/>
              <a:t>.</a:t>
            </a:r>
          </a:p>
          <a:p>
            <a:pPr marL="0" indent="0">
              <a:buNone/>
            </a:pPr>
            <a:r>
              <a:rPr lang="en-US" sz="2400" b="1" dirty="0"/>
              <a:t>2. Contribution to Development Projects</a:t>
            </a:r>
          </a:p>
          <a:p>
            <a:r>
              <a:rPr lang="en-US" sz="1800" dirty="0">
                <a:latin typeface="Arial" panose="020B0604020202020204" pitchFamily="34" charset="0"/>
                <a:cs typeface="Arial" panose="020B0604020202020204" pitchFamily="34" charset="0"/>
              </a:rPr>
              <a:t>Assist in </a:t>
            </a:r>
            <a:r>
              <a:rPr lang="en-US" sz="1800" b="1" dirty="0">
                <a:latin typeface="Arial" panose="020B0604020202020204" pitchFamily="34" charset="0"/>
                <a:cs typeface="Arial" panose="020B0604020202020204" pitchFamily="34" charset="0"/>
              </a:rPr>
              <a:t>developing new features</a:t>
            </a:r>
            <a:r>
              <a:rPr lang="en-US" sz="1800" dirty="0">
                <a:latin typeface="Arial" panose="020B0604020202020204" pitchFamily="34" charset="0"/>
                <a:cs typeface="Arial" panose="020B0604020202020204" pitchFamily="34" charset="0"/>
              </a:rPr>
              <a:t> and fixing bugs.</a:t>
            </a:r>
          </a:p>
          <a:p>
            <a:r>
              <a:rPr lang="en-US" sz="1800" dirty="0">
                <a:latin typeface="Arial" panose="020B0604020202020204" pitchFamily="34" charset="0"/>
                <a:cs typeface="Arial" panose="020B0604020202020204" pitchFamily="34" charset="0"/>
              </a:rPr>
              <a:t>Work on </a:t>
            </a:r>
            <a:r>
              <a:rPr lang="en-US" sz="1800" b="1" dirty="0">
                <a:latin typeface="Arial" panose="020B0604020202020204" pitchFamily="34" charset="0"/>
                <a:cs typeface="Arial" panose="020B0604020202020204" pitchFamily="34" charset="0"/>
              </a:rPr>
              <a:t>UI/UX improvements</a:t>
            </a:r>
            <a:r>
              <a:rPr lang="en-US" sz="1800" dirty="0">
                <a:latin typeface="Arial" panose="020B0604020202020204" pitchFamily="34" charset="0"/>
                <a:cs typeface="Arial" panose="020B0604020202020204" pitchFamily="34" charset="0"/>
              </a:rPr>
              <a:t> to enhance user experience.</a:t>
            </a:r>
          </a:p>
          <a:p>
            <a:r>
              <a:rPr lang="en-US" sz="1800" dirty="0">
                <a:latin typeface="Arial" panose="020B0604020202020204" pitchFamily="34" charset="0"/>
                <a:cs typeface="Arial" panose="020B0604020202020204" pitchFamily="34" charset="0"/>
              </a:rPr>
              <a:t>Optimize website </a:t>
            </a:r>
            <a:r>
              <a:rPr lang="en-US" sz="1800" b="1" dirty="0">
                <a:latin typeface="Arial" panose="020B0604020202020204" pitchFamily="34" charset="0"/>
                <a:cs typeface="Arial" panose="020B0604020202020204" pitchFamily="34" charset="0"/>
              </a:rPr>
              <a:t>performance and security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Participate in </a:t>
            </a:r>
            <a:r>
              <a:rPr lang="en-US" sz="1800" b="1" dirty="0">
                <a:latin typeface="Arial" panose="020B0604020202020204" pitchFamily="34" charset="0"/>
                <a:cs typeface="Arial" panose="020B0604020202020204" pitchFamily="34" charset="0"/>
              </a:rPr>
              <a:t>code reviews</a:t>
            </a:r>
            <a:r>
              <a:rPr lang="en-US" sz="1800" dirty="0">
                <a:latin typeface="Arial" panose="020B0604020202020204" pitchFamily="34" charset="0"/>
                <a:cs typeface="Arial" panose="020B0604020202020204" pitchFamily="34" charset="0"/>
              </a:rPr>
              <a:t> to improve coding standards.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8" y="665018"/>
            <a:ext cx="11480800" cy="4451927"/>
          </a:xfrm>
        </p:spPr>
        <p:txBody>
          <a:bodyPr/>
          <a:lstStyle/>
          <a:p>
            <a:pPr algn="l"/>
            <a:r>
              <a:rPr lang="en-US" b="1" dirty="0"/>
              <a:t>3. Collaboration &amp; Teamwork</a:t>
            </a:r>
          </a:p>
          <a:p>
            <a:pPr marL="342900" indent="-342900" algn="l">
              <a:buFont typeface="Arial" panose="020B0604020202020204" pitchFamily="34" charset="0"/>
              <a:buChar char="•"/>
            </a:pPr>
            <a:r>
              <a:rPr lang="en-US" dirty="0"/>
              <a:t>Work in an </a:t>
            </a:r>
            <a:r>
              <a:rPr lang="en-US" b="1" dirty="0"/>
              <a:t>Agile team</a:t>
            </a:r>
            <a:r>
              <a:rPr lang="en-US" dirty="0"/>
              <a:t> (Scrum, Kanban).</a:t>
            </a:r>
          </a:p>
          <a:p>
            <a:pPr marL="342900" indent="-342900" algn="l">
              <a:buFont typeface="Arial" panose="020B0604020202020204" pitchFamily="34" charset="0"/>
              <a:buChar char="•"/>
            </a:pPr>
            <a:r>
              <a:rPr lang="en-US" dirty="0"/>
              <a:t>Communicate with </a:t>
            </a:r>
            <a:r>
              <a:rPr lang="en-US" b="1" dirty="0"/>
              <a:t>mentors, senior developers, and designers</a:t>
            </a:r>
            <a:r>
              <a:rPr lang="en-US" dirty="0"/>
              <a:t>.</a:t>
            </a:r>
          </a:p>
          <a:p>
            <a:pPr marL="342900" indent="-342900" algn="l">
              <a:buFont typeface="Arial" panose="020B0604020202020204" pitchFamily="34" charset="0"/>
              <a:buChar char="•"/>
            </a:pPr>
            <a:r>
              <a:rPr lang="en-US" dirty="0"/>
              <a:t>Use </a:t>
            </a:r>
            <a:r>
              <a:rPr lang="en-US" b="1" dirty="0"/>
              <a:t>JIRA, Trello, or Asana</a:t>
            </a:r>
            <a:r>
              <a:rPr lang="en-US" dirty="0"/>
              <a:t> for task management.</a:t>
            </a:r>
          </a:p>
          <a:p>
            <a:pPr marL="342900" indent="-342900" algn="l">
              <a:buFont typeface="Arial" panose="020B0604020202020204" pitchFamily="34" charset="0"/>
              <a:buChar char="•"/>
            </a:pPr>
            <a:r>
              <a:rPr lang="en-US" dirty="0"/>
              <a:t>Participate in </a:t>
            </a:r>
            <a:r>
              <a:rPr lang="en-US" b="1" dirty="0"/>
              <a:t>daily stand-up meetings</a:t>
            </a:r>
            <a:r>
              <a:rPr lang="en-US" dirty="0"/>
              <a:t>.</a:t>
            </a:r>
          </a:p>
          <a:p>
            <a:pPr algn="l"/>
            <a:r>
              <a:rPr lang="en-US" b="1" dirty="0"/>
              <a:t>4. Adaptation to Industry Best Practices</a:t>
            </a:r>
          </a:p>
          <a:p>
            <a:pPr marL="342900" indent="-342900" algn="l">
              <a:buFont typeface="Arial" panose="020B0604020202020204" pitchFamily="34" charset="0"/>
              <a:buChar char="•"/>
            </a:pPr>
            <a:r>
              <a:rPr lang="en-US" dirty="0"/>
              <a:t>Follow </a:t>
            </a:r>
            <a:r>
              <a:rPr lang="en-US" b="1" dirty="0"/>
              <a:t>coding standards</a:t>
            </a:r>
            <a:r>
              <a:rPr lang="en-US" dirty="0"/>
              <a:t> (Clean Code, DRY, SOLID principles).</a:t>
            </a:r>
          </a:p>
          <a:p>
            <a:pPr marL="342900" indent="-342900" algn="l">
              <a:buFont typeface="Arial" panose="020B0604020202020204" pitchFamily="34" charset="0"/>
              <a:buChar char="•"/>
            </a:pPr>
            <a:r>
              <a:rPr lang="en-US" dirty="0"/>
              <a:t>Learn about </a:t>
            </a:r>
            <a:r>
              <a:rPr lang="en-US" b="1" dirty="0"/>
              <a:t>DevOps &amp; CI/CD</a:t>
            </a:r>
            <a:r>
              <a:rPr lang="en-US" dirty="0"/>
              <a:t> for automating deployments.</a:t>
            </a:r>
          </a:p>
          <a:p>
            <a:pPr marL="342900" indent="-342900" algn="l">
              <a:buFont typeface="Arial" panose="020B0604020202020204" pitchFamily="34" charset="0"/>
              <a:buChar char="•"/>
            </a:pPr>
            <a:r>
              <a:rPr lang="en-US" dirty="0"/>
              <a:t>Gain exposure to </a:t>
            </a:r>
            <a:r>
              <a:rPr lang="en-US" b="1" dirty="0"/>
              <a:t>cloud platforms</a:t>
            </a:r>
            <a:r>
              <a:rPr lang="en-US" dirty="0"/>
              <a:t> (</a:t>
            </a:r>
            <a:r>
              <a:rPr lang="en-US" dirty="0" smtClean="0"/>
              <a:t>Firebase, AWS).</a:t>
            </a:r>
            <a:endParaRPr lang="en-US" dirty="0"/>
          </a:p>
          <a:p>
            <a:pPr marL="342900" indent="-342900" algn="l">
              <a:buFont typeface="Arial" panose="020B0604020202020204" pitchFamily="34" charset="0"/>
              <a:buChar char="•"/>
            </a:pPr>
            <a:r>
              <a:rPr lang="en-US" dirty="0"/>
              <a:t>Improve problem-solving &amp; debugging skills.</a:t>
            </a:r>
          </a:p>
          <a:p>
            <a:pPr algn="l"/>
            <a:endParaRPr lang="en-US" b="1" dirty="0"/>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90" y="729529"/>
            <a:ext cx="9144000" cy="1655762"/>
          </a:xfrm>
        </p:spPr>
        <p:txBody>
          <a:bodyPr/>
          <a:lstStyle/>
          <a:p>
            <a:pPr algn="l"/>
            <a:r>
              <a:rPr lang="en-US" b="1" dirty="0" smtClean="0"/>
              <a:t>5. </a:t>
            </a:r>
            <a:r>
              <a:rPr lang="en-US" b="1" dirty="0"/>
              <a:t>Career Growth &amp; Continuous Improvement</a:t>
            </a:r>
          </a:p>
          <a:p>
            <a:pPr marL="342900" indent="-342900" algn="l">
              <a:buFont typeface="Arial" panose="020B0604020202020204" pitchFamily="34" charset="0"/>
              <a:buChar char="•"/>
            </a:pPr>
            <a:r>
              <a:rPr lang="en-US" dirty="0"/>
              <a:t>Work on </a:t>
            </a:r>
            <a:r>
              <a:rPr lang="en-US" b="1" dirty="0"/>
              <a:t>real-world projects</a:t>
            </a:r>
            <a:r>
              <a:rPr lang="en-US" dirty="0"/>
              <a:t> to build a strong portfolio.</a:t>
            </a:r>
          </a:p>
          <a:p>
            <a:pPr marL="342900" indent="-342900" algn="l">
              <a:buFont typeface="Arial" panose="020B0604020202020204" pitchFamily="34" charset="0"/>
              <a:buChar char="•"/>
            </a:pPr>
            <a:r>
              <a:rPr lang="en-US" dirty="0"/>
              <a:t>Contribute to </a:t>
            </a:r>
            <a:r>
              <a:rPr lang="en-US" b="1" dirty="0"/>
              <a:t>open-source projects</a:t>
            </a:r>
            <a:r>
              <a:rPr lang="en-US" dirty="0"/>
              <a:t> or side projects.</a:t>
            </a:r>
          </a:p>
          <a:p>
            <a:pPr marL="342900" indent="-342900" algn="l">
              <a:buFont typeface="Arial" panose="020B0604020202020204" pitchFamily="34" charset="0"/>
              <a:buChar char="•"/>
            </a:pPr>
            <a:r>
              <a:rPr lang="en-US" dirty="0"/>
              <a:t>Learn from </a:t>
            </a:r>
            <a:r>
              <a:rPr lang="en-US" b="1" dirty="0"/>
              <a:t>feedback &amp; code reviews</a:t>
            </a:r>
            <a:r>
              <a:rPr lang="en-US" dirty="0"/>
              <a:t> to refine skills.</a:t>
            </a:r>
          </a:p>
          <a:p>
            <a:pPr marL="342900" indent="-342900" algn="l">
              <a:buFont typeface="Arial" panose="020B0604020202020204" pitchFamily="34" charset="0"/>
              <a:buChar char="•"/>
            </a:pPr>
            <a:r>
              <a:rPr lang="en-US" dirty="0"/>
              <a:t>Stay updated with </a:t>
            </a:r>
            <a:r>
              <a:rPr lang="en-US" b="1" dirty="0"/>
              <a:t>latest web development trends</a:t>
            </a:r>
            <a:r>
              <a:rPr lang="en-US" dirty="0"/>
              <a:t>.</a:t>
            </a:r>
          </a:p>
        </p:txBody>
      </p:sp>
    </p:spTree>
    <p:extLst>
      <p:ext uri="{BB962C8B-B14F-4D97-AF65-F5344CB8AC3E}">
        <p14:creationId xmlns:p14="http://schemas.microsoft.com/office/powerpoint/2010/main" val="11745552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7724</TotalTime>
  <Words>767</Words>
  <Application>Microsoft Office PowerPoint</Application>
  <PresentationFormat>Widescreen</PresentationFormat>
  <Paragraphs>137</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PowerPoint Presentation</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922</cp:revision>
  <cp:lastPrinted>2018-07-24T06:37:20Z</cp:lastPrinted>
  <dcterms:created xsi:type="dcterms:W3CDTF">2018-06-07T04:06:17Z</dcterms:created>
  <dcterms:modified xsi:type="dcterms:W3CDTF">2025-05-15T07:53:55Z</dcterms:modified>
</cp:coreProperties>
</file>