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9" r:id="rId6"/>
    <p:sldId id="264" r:id="rId7"/>
    <p:sldId id="259" r:id="rId8"/>
    <p:sldId id="260" r:id="rId9"/>
    <p:sldId id="261" r:id="rId10"/>
    <p:sldId id="262" r:id="rId11"/>
    <p:sldId id="263" r:id="rId12"/>
    <p:sldId id="266" r:id="rId13"/>
    <p:sldId id="267" r:id="rId14"/>
    <p:sldId id="270" r:id="rId15"/>
    <p:sldId id="271"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E5D477-058F-4525-8F6D-4E6ECA672839}">
          <p14:sldIdLst>
            <p14:sldId id="256"/>
            <p14:sldId id="257"/>
            <p14:sldId id="258"/>
            <p14:sldId id="265"/>
            <p14:sldId id="269"/>
            <p14:sldId id="264"/>
            <p14:sldId id="259"/>
            <p14:sldId id="260"/>
            <p14:sldId id="261"/>
            <p14:sldId id="262"/>
            <p14:sldId id="263"/>
            <p14:sldId id="266"/>
            <p14:sldId id="267"/>
            <p14:sldId id="270"/>
            <p14:sldId id="271"/>
            <p14:sldId id="26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60"/>
  </p:normalViewPr>
  <p:slideViewPr>
    <p:cSldViewPr snapToGrid="0">
      <p:cViewPr varScale="1">
        <p:scale>
          <a:sx n="98" d="100"/>
          <a:sy n="98" d="100"/>
        </p:scale>
        <p:origin x="31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1002904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2662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ournals.plos.org/plosone/article?id=10.1371/journal.pone.029523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mansoordaku/ckdisease?resource=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F973-1E62-7B2F-42F5-A323EAC64BC2}"/>
              </a:ext>
            </a:extLst>
          </p:cNvPr>
          <p:cNvSpPr>
            <a:spLocks noGrp="1"/>
          </p:cNvSpPr>
          <p:nvPr>
            <p:ph type="ctrTitle"/>
          </p:nvPr>
        </p:nvSpPr>
        <p:spPr/>
        <p:txBody>
          <a:bodyPr/>
          <a:lstStyle/>
          <a:p>
            <a:pPr lvl="0">
              <a:lnSpc>
                <a:spcPct val="90000"/>
              </a:lnSpc>
            </a:pPr>
            <a:r>
              <a:rPr lang="en-US" sz="4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CHRONIC KIDNEY DISEASE</a:t>
            </a:r>
            <a:br>
              <a:rPr lang="en-US" sz="4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br>
            <a:r>
              <a:rPr lang="en-US" sz="4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DETECTION USING ENSEMBLE LEARNING</a:t>
            </a:r>
          </a:p>
        </p:txBody>
      </p:sp>
      <p:sp>
        <p:nvSpPr>
          <p:cNvPr id="3" name="Subtitle 2">
            <a:extLst>
              <a:ext uri="{FF2B5EF4-FFF2-40B4-BE49-F238E27FC236}">
                <a16:creationId xmlns:a16="http://schemas.microsoft.com/office/drawing/2014/main" id="{7F844ABD-F0A6-8D93-9A25-3E099A852F0A}"/>
              </a:ext>
            </a:extLst>
          </p:cNvPr>
          <p:cNvSpPr>
            <a:spLocks noGrp="1"/>
          </p:cNvSpPr>
          <p:nvPr>
            <p:ph type="subTitle" idx="1"/>
          </p:nvPr>
        </p:nvSpPr>
        <p:spPr/>
        <p:txBody>
          <a:bodyPr>
            <a:normAutofit/>
          </a:bodyPr>
          <a:lstStyle/>
          <a:p>
            <a:r>
              <a:rPr lang="en-IN" sz="2600" dirty="0" err="1">
                <a:solidFill>
                  <a:schemeClr val="accent3">
                    <a:lumMod val="20000"/>
                    <a:lumOff val="80000"/>
                  </a:schemeClr>
                </a:solidFill>
              </a:rPr>
              <a:t>Dhaush</a:t>
            </a:r>
            <a:r>
              <a:rPr lang="en-IN" sz="2600" dirty="0">
                <a:solidFill>
                  <a:schemeClr val="accent3">
                    <a:lumMod val="20000"/>
                    <a:lumOff val="80000"/>
                  </a:schemeClr>
                </a:solidFill>
              </a:rPr>
              <a:t> </a:t>
            </a:r>
            <a:r>
              <a:rPr lang="en-IN" sz="2600" dirty="0" err="1">
                <a:solidFill>
                  <a:schemeClr val="accent3">
                    <a:lumMod val="20000"/>
                    <a:lumOff val="80000"/>
                  </a:schemeClr>
                </a:solidFill>
              </a:rPr>
              <a:t>uppala</a:t>
            </a:r>
            <a:r>
              <a:rPr lang="en-IN" sz="2600" dirty="0">
                <a:solidFill>
                  <a:schemeClr val="accent3">
                    <a:lumMod val="20000"/>
                    <a:lumOff val="80000"/>
                  </a:schemeClr>
                </a:solidFill>
              </a:rPr>
              <a:t> </a:t>
            </a:r>
            <a:r>
              <a:rPr lang="en-IN" sz="2600" dirty="0" err="1">
                <a:solidFill>
                  <a:schemeClr val="accent3">
                    <a:lumMod val="20000"/>
                    <a:lumOff val="80000"/>
                  </a:schemeClr>
                </a:solidFill>
              </a:rPr>
              <a:t>pati</a:t>
            </a:r>
            <a:endParaRPr lang="en-IN" sz="2600" dirty="0">
              <a:solidFill>
                <a:schemeClr val="accent3">
                  <a:lumMod val="20000"/>
                  <a:lumOff val="80000"/>
                </a:schemeClr>
              </a:solidFill>
            </a:endParaRPr>
          </a:p>
        </p:txBody>
      </p:sp>
    </p:spTree>
    <p:extLst>
      <p:ext uri="{BB962C8B-B14F-4D97-AF65-F5344CB8AC3E}">
        <p14:creationId xmlns:p14="http://schemas.microsoft.com/office/powerpoint/2010/main" val="322282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6383-3CE6-CBC7-4247-DA3481EA023F}"/>
              </a:ext>
            </a:extLst>
          </p:cNvPr>
          <p:cNvSpPr>
            <a:spLocks noGrp="1"/>
          </p:cNvSpPr>
          <p:nvPr>
            <p:ph type="title"/>
          </p:nvPr>
        </p:nvSpPr>
        <p:spPr>
          <a:xfrm>
            <a:off x="685802" y="609601"/>
            <a:ext cx="9974384" cy="457200"/>
          </a:xfrm>
        </p:spPr>
        <p:txBody>
          <a:bodyPr>
            <a:normAutofit fontScale="90000"/>
          </a:bodyPr>
          <a:lstStyle/>
          <a:p>
            <a:r>
              <a:rPr lang="en-IN" dirty="0"/>
              <a:t>Models used:</a:t>
            </a:r>
          </a:p>
        </p:txBody>
      </p:sp>
      <p:sp>
        <p:nvSpPr>
          <p:cNvPr id="3" name="Content Placeholder 2">
            <a:extLst>
              <a:ext uri="{FF2B5EF4-FFF2-40B4-BE49-F238E27FC236}">
                <a16:creationId xmlns:a16="http://schemas.microsoft.com/office/drawing/2014/main" id="{C1B9EFAF-6EC0-4BF3-4F97-AD62DA481096}"/>
              </a:ext>
            </a:extLst>
          </p:cNvPr>
          <p:cNvSpPr>
            <a:spLocks noGrp="1"/>
          </p:cNvSpPr>
          <p:nvPr>
            <p:ph idx="1"/>
          </p:nvPr>
        </p:nvSpPr>
        <p:spPr>
          <a:xfrm>
            <a:off x="685802" y="1258277"/>
            <a:ext cx="7082690" cy="5345723"/>
          </a:xfrm>
        </p:spPr>
        <p:txBody>
          <a:bodyPr>
            <a:normAutofit/>
          </a:bodyPr>
          <a:lstStyle/>
          <a:p>
            <a:pPr marL="0" indent="0">
              <a:buNone/>
            </a:pPr>
            <a:r>
              <a:rPr lang="en-IN" dirty="0"/>
              <a:t>3.</a:t>
            </a:r>
            <a:r>
              <a:rPr lang="en-US" dirty="0" err="1"/>
              <a:t>LightGBM</a:t>
            </a:r>
            <a:r>
              <a:rPr lang="en-US" dirty="0"/>
              <a:t> classifier: </a:t>
            </a:r>
            <a:r>
              <a:rPr lang="en-US" sz="1200" dirty="0"/>
              <a:t>A popular gradient boosting framework that uses tree-based learning </a:t>
            </a:r>
            <a:r>
              <a:rPr lang="en-US" sz="1200" dirty="0" err="1"/>
              <a:t>algorithms..For</a:t>
            </a:r>
            <a:r>
              <a:rPr lang="en-US" sz="1200" dirty="0"/>
              <a:t> visualization, the `</a:t>
            </a:r>
            <a:r>
              <a:rPr lang="en-US" sz="1200" dirty="0" err="1"/>
              <a:t>metrics_plot</a:t>
            </a:r>
            <a:r>
              <a:rPr lang="en-US" sz="1200" dirty="0"/>
              <a:t>` function is utilized to create bar plots displaying the Precision, Recall, and F1-Score for each class using the seaborn library. This function formats the plots with labels and annotations for clarity and aesthetic appeal, omitting y-axis labels to simplify the visual </a:t>
            </a:r>
            <a:r>
              <a:rPr lang="en-US" sz="1200" dirty="0" err="1"/>
              <a:t>presentation.Finally</a:t>
            </a:r>
            <a:r>
              <a:rPr lang="en-US" sz="1200" dirty="0"/>
              <a:t>, the script prints a summary of overall performance metrics, including accuracy, precision, recall, and F1-score for the entire dataset, providing a clear and concise evaluation of how well the </a:t>
            </a:r>
            <a:r>
              <a:rPr lang="en-US" sz="1200" dirty="0" err="1"/>
              <a:t>LightGBM</a:t>
            </a:r>
            <a:r>
              <a:rPr lang="en-US" sz="1200" dirty="0"/>
              <a:t> model performed on this particular classification task.</a:t>
            </a:r>
          </a:p>
          <a:p>
            <a:pPr marL="0" indent="0">
              <a:buNone/>
            </a:pPr>
            <a:r>
              <a:rPr lang="en-US" sz="1200" b="0" i="0" dirty="0">
                <a:solidFill>
                  <a:srgbClr val="D5D5D5"/>
                </a:solidFill>
                <a:effectLst/>
                <a:highlight>
                  <a:srgbClr val="383838"/>
                </a:highlight>
                <a:latin typeface="Courier New" panose="02070309020205020404" pitchFamily="49" charset="0"/>
              </a:rPr>
              <a:t>Accuracy Result: 96.00% Precision Result: 95.12% Recall Result: 96.83% F1-Score Result: 95.80%</a:t>
            </a:r>
            <a:endParaRPr lang="en-US" sz="1200" dirty="0"/>
          </a:p>
          <a:p>
            <a:pPr marL="0" indent="0">
              <a:buNone/>
            </a:pPr>
            <a:r>
              <a:rPr lang="en-US" dirty="0"/>
              <a:t>4. </a:t>
            </a:r>
            <a:r>
              <a:rPr lang="en-US" dirty="0" err="1"/>
              <a:t>AdaBoostClassifier</a:t>
            </a:r>
            <a:r>
              <a:rPr lang="en-US" dirty="0"/>
              <a:t> module: </a:t>
            </a:r>
            <a:r>
              <a:rPr lang="en-US" sz="1200" dirty="0"/>
              <a:t>The AdaBoost (Adaptive Boosting) model is fitted with training data (`</a:t>
            </a:r>
            <a:r>
              <a:rPr lang="en-US" sz="1200" dirty="0" err="1"/>
              <a:t>x_train</a:t>
            </a:r>
            <a:r>
              <a:rPr lang="en-US" sz="1200" dirty="0"/>
              <a:t>`, `</a:t>
            </a:r>
            <a:r>
              <a:rPr lang="en-US" sz="1200" dirty="0" err="1"/>
              <a:t>y_train</a:t>
            </a:r>
            <a:r>
              <a:rPr lang="en-US" sz="1200" dirty="0"/>
              <a:t>`) to enhance its performance iteratively by focusing on incorrectly classified instances in previous iterations. After training, the model predicts labels for the test dataset (`</a:t>
            </a:r>
            <a:r>
              <a:rPr lang="en-US" sz="1200" dirty="0" err="1"/>
              <a:t>x_test</a:t>
            </a:r>
            <a:r>
              <a:rPr lang="en-US" sz="1200" dirty="0"/>
              <a:t>`). The predictions are then evaluated against actual labels (`</a:t>
            </a:r>
            <a:r>
              <a:rPr lang="en-US" sz="1200" dirty="0" err="1"/>
              <a:t>y_test</a:t>
            </a:r>
            <a:r>
              <a:rPr lang="en-US" sz="1200" dirty="0"/>
              <a:t>`) using the `</a:t>
            </a:r>
            <a:r>
              <a:rPr lang="en-US" sz="1200" dirty="0" err="1"/>
              <a:t>classification_report</a:t>
            </a:r>
            <a:r>
              <a:rPr lang="en-US" sz="1200" dirty="0"/>
              <a:t>`, which provides metrics like precision, recall, and F1-score for each class. The overall model accuracy is calculated with `</a:t>
            </a:r>
            <a:r>
              <a:rPr lang="en-US" sz="1200" dirty="0" err="1"/>
              <a:t>accuracy_score</a:t>
            </a:r>
            <a:r>
              <a:rPr lang="en-US" sz="1200" dirty="0"/>
              <a:t>`. Detailed metrics for individual classes and the macro average are compiled into a </a:t>
            </a:r>
            <a:r>
              <a:rPr lang="en-US" sz="1200" dirty="0" err="1"/>
              <a:t>DataFrame</a:t>
            </a:r>
            <a:r>
              <a:rPr lang="en-US" sz="1200" dirty="0"/>
              <a:t>, enabling visual assessment through bar plots that show the performance of AdaBoost across different classes in terms of precision, recall, and F1-score. The script concludes with printed statements summarizing the overall performance metrics of the model, providing insights into its effectiveness in the classification task.</a:t>
            </a:r>
          </a:p>
          <a:p>
            <a:pPr marL="0" indent="0">
              <a:buNone/>
            </a:pPr>
            <a:r>
              <a:rPr lang="en-US" sz="1200" b="0" i="0" dirty="0">
                <a:solidFill>
                  <a:srgbClr val="D5D5D5"/>
                </a:solidFill>
                <a:effectLst/>
                <a:highlight>
                  <a:srgbClr val="383838"/>
                </a:highlight>
                <a:latin typeface="Courier New" panose="02070309020205020404" pitchFamily="49" charset="0"/>
              </a:rPr>
              <a:t>Accuracy Result: 98.00% Precision Result: 97.85% Recall Result: 97.85% F1-Score Result: 97.85%</a:t>
            </a:r>
            <a:endParaRPr lang="en-IN" sz="1200" dirty="0"/>
          </a:p>
        </p:txBody>
      </p:sp>
      <p:pic>
        <p:nvPicPr>
          <p:cNvPr id="5" name="Picture 4">
            <a:extLst>
              <a:ext uri="{FF2B5EF4-FFF2-40B4-BE49-F238E27FC236}">
                <a16:creationId xmlns:a16="http://schemas.microsoft.com/office/drawing/2014/main" id="{6DFB5A7E-3249-AD5D-ACA4-3974AE02D6B1}"/>
              </a:ext>
            </a:extLst>
          </p:cNvPr>
          <p:cNvPicPr>
            <a:picLocks noChangeAspect="1"/>
          </p:cNvPicPr>
          <p:nvPr/>
        </p:nvPicPr>
        <p:blipFill rotWithShape="1">
          <a:blip r:embed="rId2"/>
          <a:srcRect r="3413"/>
          <a:stretch/>
        </p:blipFill>
        <p:spPr>
          <a:xfrm>
            <a:off x="7837967" y="1848559"/>
            <a:ext cx="3932356" cy="1418885"/>
          </a:xfrm>
          <a:prstGeom prst="rect">
            <a:avLst/>
          </a:prstGeom>
        </p:spPr>
      </p:pic>
      <p:pic>
        <p:nvPicPr>
          <p:cNvPr id="7" name="Picture 6">
            <a:extLst>
              <a:ext uri="{FF2B5EF4-FFF2-40B4-BE49-F238E27FC236}">
                <a16:creationId xmlns:a16="http://schemas.microsoft.com/office/drawing/2014/main" id="{878E6028-1CAE-6881-B34F-A96BD478F142}"/>
              </a:ext>
            </a:extLst>
          </p:cNvPr>
          <p:cNvPicPr>
            <a:picLocks noChangeAspect="1"/>
          </p:cNvPicPr>
          <p:nvPr/>
        </p:nvPicPr>
        <p:blipFill>
          <a:blip r:embed="rId3"/>
          <a:stretch>
            <a:fillRect/>
          </a:stretch>
        </p:blipFill>
        <p:spPr>
          <a:xfrm>
            <a:off x="7837967" y="4049202"/>
            <a:ext cx="3932356" cy="1558511"/>
          </a:xfrm>
          <a:prstGeom prst="rect">
            <a:avLst/>
          </a:prstGeom>
        </p:spPr>
      </p:pic>
    </p:spTree>
    <p:extLst>
      <p:ext uri="{BB962C8B-B14F-4D97-AF65-F5344CB8AC3E}">
        <p14:creationId xmlns:p14="http://schemas.microsoft.com/office/powerpoint/2010/main" val="91310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A09B-EB6F-E9A8-2DAB-50D721578C8A}"/>
              </a:ext>
            </a:extLst>
          </p:cNvPr>
          <p:cNvSpPr>
            <a:spLocks noGrp="1"/>
          </p:cNvSpPr>
          <p:nvPr>
            <p:ph type="title"/>
          </p:nvPr>
        </p:nvSpPr>
        <p:spPr>
          <a:xfrm>
            <a:off x="709247" y="328246"/>
            <a:ext cx="9990014" cy="648677"/>
          </a:xfrm>
        </p:spPr>
        <p:txBody>
          <a:bodyPr/>
          <a:lstStyle/>
          <a:p>
            <a:r>
              <a:rPr lang="en-IN" dirty="0"/>
              <a:t>Models used:</a:t>
            </a:r>
          </a:p>
        </p:txBody>
      </p:sp>
      <p:sp>
        <p:nvSpPr>
          <p:cNvPr id="3" name="Content Placeholder 2">
            <a:extLst>
              <a:ext uri="{FF2B5EF4-FFF2-40B4-BE49-F238E27FC236}">
                <a16:creationId xmlns:a16="http://schemas.microsoft.com/office/drawing/2014/main" id="{A0571561-A1B5-9BDD-288B-C67C7ADC6F86}"/>
              </a:ext>
            </a:extLst>
          </p:cNvPr>
          <p:cNvSpPr>
            <a:spLocks noGrp="1"/>
          </p:cNvSpPr>
          <p:nvPr>
            <p:ph idx="1"/>
          </p:nvPr>
        </p:nvSpPr>
        <p:spPr>
          <a:xfrm>
            <a:off x="685801" y="1258277"/>
            <a:ext cx="6746630" cy="5384800"/>
          </a:xfrm>
        </p:spPr>
        <p:txBody>
          <a:bodyPr>
            <a:normAutofit/>
          </a:bodyPr>
          <a:lstStyle/>
          <a:p>
            <a:pPr marL="0" indent="0">
              <a:buNone/>
            </a:pPr>
            <a:r>
              <a:rPr lang="en-IN" dirty="0"/>
              <a:t>5.</a:t>
            </a:r>
            <a:r>
              <a:rPr lang="en-US" dirty="0"/>
              <a:t> Decision Tree Classifier: </a:t>
            </a:r>
            <a:r>
              <a:rPr lang="en-US" sz="1200" dirty="0"/>
              <a:t>The Decision Tree Classifier is a type of supervised learning algorithm predominantly used in classification tasks. It operates by recursively splitting the data into smaller subsets based on specific, decision-making conditions, thus constructing a tree-like model of decisions. At each node of the tree, the algorithm chooses the feature that results in the most significant information gain, which effectively segregates the data into the most homogenous or distinct groups possible. This process continues until a stopping criterion is met, which might be a maximum depth of the tree, a minimum number of samples per leaf, or other parameters that prevent overfitting. Decision trees are valued for their simplicity and interpretability, as they mimic human decision-making processes and can be visualized, allowing easy communication of how decisions are made.</a:t>
            </a:r>
          </a:p>
          <a:p>
            <a:pPr marL="0" indent="0">
              <a:buNone/>
            </a:pPr>
            <a:r>
              <a:rPr lang="en-US" sz="1200" b="0" i="0" dirty="0">
                <a:solidFill>
                  <a:srgbClr val="D5D5D5"/>
                </a:solidFill>
                <a:effectLst/>
                <a:highlight>
                  <a:srgbClr val="383838"/>
                </a:highlight>
                <a:latin typeface="Courier New" panose="02070309020205020404" pitchFamily="49" charset="0"/>
              </a:rPr>
              <a:t>Accuracy Result: 98.00% Precision Result: 97.85% Recall Result: 97.85% F1-Score Result: 97.85%</a:t>
            </a:r>
            <a:endParaRPr lang="en-US" sz="1200" dirty="0"/>
          </a:p>
          <a:p>
            <a:pPr marL="0" indent="0">
              <a:buNone/>
            </a:pPr>
            <a:r>
              <a:rPr lang="en-US" dirty="0"/>
              <a:t>6. Logistic Regression: </a:t>
            </a:r>
            <a:r>
              <a:rPr lang="en-US" sz="1200" dirty="0"/>
              <a:t>The decision about class membership is made based on a threshold value, typically 0.5; if the predicted probability is higher than 0.5, the input is assigned to class 1, otherwise to class 0. Logistic Regression is favored for its simplicity and efficiency, and because it provides not only classification results but also the probabilities underlying those classifications, which can be crucial for decision-making where uncertainty needs to be quantified. The model is robust to small noise in the input data and is relatively easy to implement and interpret, making it a popular choice for many binary classification problems.</a:t>
            </a:r>
          </a:p>
          <a:p>
            <a:pPr marL="0" indent="0">
              <a:buNone/>
            </a:pPr>
            <a:r>
              <a:rPr lang="en-US" sz="1200" b="0" i="0" dirty="0">
                <a:solidFill>
                  <a:srgbClr val="D5D5D5"/>
                </a:solidFill>
                <a:effectLst/>
                <a:highlight>
                  <a:srgbClr val="383838"/>
                </a:highlight>
                <a:latin typeface="Courier New" panose="02070309020205020404" pitchFamily="49" charset="0"/>
              </a:rPr>
              <a:t>Accuracy Result: 97.00% Precision Result: 97.05% Recall Result: 96.50% F1-Score Result: 96.76%</a:t>
            </a:r>
            <a:endParaRPr lang="en-IN" sz="1200" dirty="0"/>
          </a:p>
        </p:txBody>
      </p:sp>
      <p:pic>
        <p:nvPicPr>
          <p:cNvPr id="5" name="Picture 4">
            <a:extLst>
              <a:ext uri="{FF2B5EF4-FFF2-40B4-BE49-F238E27FC236}">
                <a16:creationId xmlns:a16="http://schemas.microsoft.com/office/drawing/2014/main" id="{3305ABBC-BAED-B0AE-C9CB-C5334C07A7C0}"/>
              </a:ext>
            </a:extLst>
          </p:cNvPr>
          <p:cNvPicPr>
            <a:picLocks noChangeAspect="1"/>
          </p:cNvPicPr>
          <p:nvPr/>
        </p:nvPicPr>
        <p:blipFill>
          <a:blip r:embed="rId2"/>
          <a:stretch>
            <a:fillRect/>
          </a:stretch>
        </p:blipFill>
        <p:spPr>
          <a:xfrm>
            <a:off x="8020400" y="1973119"/>
            <a:ext cx="3656631" cy="1455881"/>
          </a:xfrm>
          <a:prstGeom prst="rect">
            <a:avLst/>
          </a:prstGeom>
        </p:spPr>
      </p:pic>
      <p:pic>
        <p:nvPicPr>
          <p:cNvPr id="7" name="Picture 6">
            <a:extLst>
              <a:ext uri="{FF2B5EF4-FFF2-40B4-BE49-F238E27FC236}">
                <a16:creationId xmlns:a16="http://schemas.microsoft.com/office/drawing/2014/main" id="{B23C64B8-FEC6-AC37-229E-4B28135A27AF}"/>
              </a:ext>
            </a:extLst>
          </p:cNvPr>
          <p:cNvPicPr>
            <a:picLocks noChangeAspect="1"/>
          </p:cNvPicPr>
          <p:nvPr/>
        </p:nvPicPr>
        <p:blipFill>
          <a:blip r:embed="rId3"/>
          <a:stretch>
            <a:fillRect/>
          </a:stretch>
        </p:blipFill>
        <p:spPr>
          <a:xfrm>
            <a:off x="8020399" y="4425196"/>
            <a:ext cx="3656631" cy="1429660"/>
          </a:xfrm>
          <a:prstGeom prst="rect">
            <a:avLst/>
          </a:prstGeom>
        </p:spPr>
      </p:pic>
    </p:spTree>
    <p:extLst>
      <p:ext uri="{BB962C8B-B14F-4D97-AF65-F5344CB8AC3E}">
        <p14:creationId xmlns:p14="http://schemas.microsoft.com/office/powerpoint/2010/main" val="102338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34B8-47CB-9ADB-4BA7-D9B29151A020}"/>
              </a:ext>
            </a:extLst>
          </p:cNvPr>
          <p:cNvSpPr>
            <a:spLocks noGrp="1"/>
          </p:cNvSpPr>
          <p:nvPr>
            <p:ph type="title"/>
          </p:nvPr>
        </p:nvSpPr>
        <p:spPr>
          <a:xfrm>
            <a:off x="685801" y="609600"/>
            <a:ext cx="10201030" cy="703385"/>
          </a:xfrm>
        </p:spPr>
        <p:txBody>
          <a:bodyPr/>
          <a:lstStyle/>
          <a:p>
            <a:r>
              <a:rPr lang="en-IN" dirty="0"/>
              <a:t>Models used:</a:t>
            </a:r>
          </a:p>
        </p:txBody>
      </p:sp>
      <p:sp>
        <p:nvSpPr>
          <p:cNvPr id="3" name="Content Placeholder 2">
            <a:extLst>
              <a:ext uri="{FF2B5EF4-FFF2-40B4-BE49-F238E27FC236}">
                <a16:creationId xmlns:a16="http://schemas.microsoft.com/office/drawing/2014/main" id="{6435BBDD-91CD-FDB2-088B-8780802E19D9}"/>
              </a:ext>
            </a:extLst>
          </p:cNvPr>
          <p:cNvSpPr>
            <a:spLocks noGrp="1"/>
          </p:cNvSpPr>
          <p:nvPr>
            <p:ph idx="1"/>
          </p:nvPr>
        </p:nvSpPr>
        <p:spPr>
          <a:xfrm>
            <a:off x="685802" y="1383323"/>
            <a:ext cx="6332414" cy="5150339"/>
          </a:xfrm>
        </p:spPr>
        <p:txBody>
          <a:bodyPr/>
          <a:lstStyle/>
          <a:p>
            <a:pPr marL="0" indent="0">
              <a:buNone/>
            </a:pPr>
            <a:r>
              <a:rPr lang="en-US" dirty="0"/>
              <a:t>7.MLP: </a:t>
            </a:r>
            <a:r>
              <a:rPr lang="en-US" sz="1200" dirty="0"/>
              <a:t>Multilayer Perceptron Classifier is a type of feedforward artificial neural network that models complex relationships in data through multiple layers of nodes or neurons, where each node is connected to all nodes in the previous and subsequent layers, except for the input nodes. MLP employs backpropagation for training, effectively adjusting the weights of the neurons through gradient descent to minimize the error in predictions. Each neuron in these layers applies a nonlinear activation function to the inputs it receives, which introduces nonlinearity to the model, allowing it to learn more complex patterns than a simple linear classifier could. MLPs are highly versatile and can be used for a range of tasks from simple binary classification to more complex function approximation tasks, making them powerful tools in the machine learning practitioner's toolkit.</a:t>
            </a:r>
          </a:p>
          <a:p>
            <a:pPr marL="0" indent="0">
              <a:buNone/>
            </a:pPr>
            <a:r>
              <a:rPr lang="en-US" sz="1200" b="0" i="0" dirty="0">
                <a:solidFill>
                  <a:srgbClr val="D5D5D5"/>
                </a:solidFill>
                <a:effectLst/>
                <a:highlight>
                  <a:srgbClr val="383838"/>
                </a:highlight>
                <a:latin typeface="Courier New" panose="02070309020205020404" pitchFamily="49" charset="0"/>
              </a:rPr>
              <a:t>Accuracy Result: 98.00% Precision Result: 97.44% Recall Result: 98.41% F1-Score Result: 97.88%</a:t>
            </a:r>
            <a:endParaRPr lang="en-IN" sz="1200" dirty="0"/>
          </a:p>
        </p:txBody>
      </p:sp>
      <p:pic>
        <p:nvPicPr>
          <p:cNvPr id="5" name="Picture 4">
            <a:extLst>
              <a:ext uri="{FF2B5EF4-FFF2-40B4-BE49-F238E27FC236}">
                <a16:creationId xmlns:a16="http://schemas.microsoft.com/office/drawing/2014/main" id="{BD5144E9-6781-530A-1B6D-CF8FC551BE44}"/>
              </a:ext>
            </a:extLst>
          </p:cNvPr>
          <p:cNvPicPr>
            <a:picLocks noChangeAspect="1"/>
          </p:cNvPicPr>
          <p:nvPr/>
        </p:nvPicPr>
        <p:blipFill>
          <a:blip r:embed="rId2"/>
          <a:stretch>
            <a:fillRect/>
          </a:stretch>
        </p:blipFill>
        <p:spPr>
          <a:xfrm>
            <a:off x="7847243" y="2664122"/>
            <a:ext cx="3904521" cy="1529756"/>
          </a:xfrm>
          <a:prstGeom prst="rect">
            <a:avLst/>
          </a:prstGeom>
        </p:spPr>
      </p:pic>
    </p:spTree>
    <p:extLst>
      <p:ext uri="{BB962C8B-B14F-4D97-AF65-F5344CB8AC3E}">
        <p14:creationId xmlns:p14="http://schemas.microsoft.com/office/powerpoint/2010/main" val="367744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858A-653F-0C8C-35D7-649271BE5839}"/>
              </a:ext>
            </a:extLst>
          </p:cNvPr>
          <p:cNvSpPr>
            <a:spLocks noGrp="1"/>
          </p:cNvSpPr>
          <p:nvPr>
            <p:ph type="title"/>
          </p:nvPr>
        </p:nvSpPr>
        <p:spPr/>
        <p:txBody>
          <a:bodyPr/>
          <a:lstStyle/>
          <a:p>
            <a:r>
              <a:rPr lang="en-IN" dirty="0"/>
              <a:t>Overall results of ensemble learning:</a:t>
            </a:r>
          </a:p>
        </p:txBody>
      </p:sp>
      <p:pic>
        <p:nvPicPr>
          <p:cNvPr id="27" name="Content Placeholder 26">
            <a:extLst>
              <a:ext uri="{FF2B5EF4-FFF2-40B4-BE49-F238E27FC236}">
                <a16:creationId xmlns:a16="http://schemas.microsoft.com/office/drawing/2014/main" id="{0670BA7F-A9C9-DA12-10CA-DD23CFB9EC48}"/>
              </a:ext>
            </a:extLst>
          </p:cNvPr>
          <p:cNvPicPr>
            <a:picLocks noGrp="1" noChangeAspect="1"/>
          </p:cNvPicPr>
          <p:nvPr>
            <p:ph idx="1"/>
          </p:nvPr>
        </p:nvPicPr>
        <p:blipFill rotWithShape="1">
          <a:blip r:embed="rId2"/>
          <a:srcRect l="1" r="3050" b="14782"/>
          <a:stretch/>
        </p:blipFill>
        <p:spPr>
          <a:xfrm>
            <a:off x="983597" y="2065867"/>
            <a:ext cx="3971357" cy="1169006"/>
          </a:xfrm>
        </p:spPr>
      </p:pic>
      <p:pic>
        <p:nvPicPr>
          <p:cNvPr id="29" name="Picture 28">
            <a:extLst>
              <a:ext uri="{FF2B5EF4-FFF2-40B4-BE49-F238E27FC236}">
                <a16:creationId xmlns:a16="http://schemas.microsoft.com/office/drawing/2014/main" id="{32D6D388-8610-C51C-B7B5-BC46B24DF466}"/>
              </a:ext>
            </a:extLst>
          </p:cNvPr>
          <p:cNvPicPr>
            <a:picLocks noChangeAspect="1"/>
          </p:cNvPicPr>
          <p:nvPr/>
        </p:nvPicPr>
        <p:blipFill>
          <a:blip r:embed="rId3"/>
          <a:stretch>
            <a:fillRect/>
          </a:stretch>
        </p:blipFill>
        <p:spPr>
          <a:xfrm>
            <a:off x="983597" y="3705874"/>
            <a:ext cx="7859222" cy="1181265"/>
          </a:xfrm>
          <a:prstGeom prst="rect">
            <a:avLst/>
          </a:prstGeom>
        </p:spPr>
      </p:pic>
      <p:sp>
        <p:nvSpPr>
          <p:cNvPr id="31" name="TextBox 30">
            <a:extLst>
              <a:ext uri="{FF2B5EF4-FFF2-40B4-BE49-F238E27FC236}">
                <a16:creationId xmlns:a16="http://schemas.microsoft.com/office/drawing/2014/main" id="{945C6B51-73AF-F96F-8DD1-B079BFE5F1F2}"/>
              </a:ext>
            </a:extLst>
          </p:cNvPr>
          <p:cNvSpPr txBox="1"/>
          <p:nvPr/>
        </p:nvSpPr>
        <p:spPr>
          <a:xfrm>
            <a:off x="983596" y="1734915"/>
            <a:ext cx="10676957" cy="3693319"/>
          </a:xfrm>
          <a:prstGeom prst="rect">
            <a:avLst/>
          </a:prstGeom>
          <a:noFill/>
        </p:spPr>
        <p:txBody>
          <a:bodyPr wrap="square">
            <a:spAutoFit/>
          </a:bodyPr>
          <a:lstStyle/>
          <a:p>
            <a:r>
              <a:rPr lang="en-IN" b="0" dirty="0">
                <a:solidFill>
                  <a:srgbClr val="D4D4D4"/>
                </a:solidFill>
                <a:effectLst/>
                <a:highlight>
                  <a:srgbClr val="1E1E1E"/>
                </a:highlight>
                <a:latin typeface="Courier New" panose="02070309020205020404" pitchFamily="49" charset="0"/>
              </a:rPr>
              <a:t>Ensemble learning results:</a:t>
            </a:r>
          </a:p>
          <a:p>
            <a:endParaRPr lang="en-IN" dirty="0">
              <a:solidFill>
                <a:srgbClr val="D4D4D4"/>
              </a:solidFill>
              <a:highlight>
                <a:srgbClr val="1E1E1E"/>
              </a:highlight>
              <a:latin typeface="Courier New" panose="02070309020205020404" pitchFamily="49" charset="0"/>
            </a:endParaRPr>
          </a:p>
          <a:p>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Mean score error:</a:t>
            </a:r>
          </a:p>
          <a:p>
            <a:endParaRPr lang="en-IN" dirty="0">
              <a:solidFill>
                <a:srgbClr val="D4D4D4"/>
              </a:solidFill>
              <a:highlight>
                <a:srgbClr val="1E1E1E"/>
              </a:highlight>
              <a:latin typeface="Courier New" panose="02070309020205020404" pitchFamily="49" charset="0"/>
            </a:endParaRPr>
          </a:p>
          <a:p>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p:txBody>
      </p:sp>
      <p:pic>
        <p:nvPicPr>
          <p:cNvPr id="33" name="Picture 32">
            <a:extLst>
              <a:ext uri="{FF2B5EF4-FFF2-40B4-BE49-F238E27FC236}">
                <a16:creationId xmlns:a16="http://schemas.microsoft.com/office/drawing/2014/main" id="{55D83DE7-B7AC-B2EE-BC33-90645094E99B}"/>
              </a:ext>
            </a:extLst>
          </p:cNvPr>
          <p:cNvPicPr>
            <a:picLocks noChangeAspect="1"/>
          </p:cNvPicPr>
          <p:nvPr/>
        </p:nvPicPr>
        <p:blipFill>
          <a:blip r:embed="rId4"/>
          <a:stretch>
            <a:fillRect/>
          </a:stretch>
        </p:blipFill>
        <p:spPr>
          <a:xfrm>
            <a:off x="983595" y="5068583"/>
            <a:ext cx="3406435" cy="1661304"/>
          </a:xfrm>
          <a:prstGeom prst="rect">
            <a:avLst/>
          </a:prstGeom>
        </p:spPr>
      </p:pic>
    </p:spTree>
    <p:extLst>
      <p:ext uri="{BB962C8B-B14F-4D97-AF65-F5344CB8AC3E}">
        <p14:creationId xmlns:p14="http://schemas.microsoft.com/office/powerpoint/2010/main" val="118838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78A4-B47B-3031-8DAB-FDB5A7BDA9E7}"/>
              </a:ext>
            </a:extLst>
          </p:cNvPr>
          <p:cNvSpPr>
            <a:spLocks noGrp="1"/>
          </p:cNvSpPr>
          <p:nvPr>
            <p:ph type="title"/>
          </p:nvPr>
        </p:nvSpPr>
        <p:spPr>
          <a:xfrm>
            <a:off x="685801" y="609601"/>
            <a:ext cx="9294445" cy="375138"/>
          </a:xfrm>
        </p:spPr>
        <p:txBody>
          <a:bodyPr>
            <a:normAutofit fontScale="90000"/>
          </a:bodyPr>
          <a:lstStyle/>
          <a:p>
            <a:r>
              <a:rPr lang="en-IN" dirty="0"/>
              <a:t>Key learnings:</a:t>
            </a:r>
          </a:p>
        </p:txBody>
      </p:sp>
      <p:sp>
        <p:nvSpPr>
          <p:cNvPr id="3" name="Content Placeholder 2">
            <a:extLst>
              <a:ext uri="{FF2B5EF4-FFF2-40B4-BE49-F238E27FC236}">
                <a16:creationId xmlns:a16="http://schemas.microsoft.com/office/drawing/2014/main" id="{9C1C8806-15A5-8C8A-88EE-1433473BCD12}"/>
              </a:ext>
            </a:extLst>
          </p:cNvPr>
          <p:cNvSpPr>
            <a:spLocks noGrp="1"/>
          </p:cNvSpPr>
          <p:nvPr>
            <p:ph idx="1"/>
          </p:nvPr>
        </p:nvSpPr>
        <p:spPr>
          <a:xfrm>
            <a:off x="685800" y="1172309"/>
            <a:ext cx="11256107" cy="5525476"/>
          </a:xfrm>
        </p:spPr>
        <p:txBody>
          <a:bodyPr>
            <a:normAutofit fontScale="92500"/>
          </a:bodyPr>
          <a:lstStyle/>
          <a:p>
            <a:r>
              <a:rPr lang="en-US" dirty="0"/>
              <a:t>Versatility of Machine Learning Models: The project utilized a variety of machine learning algorithms, including KNN, Naïve Bayes, LDA, </a:t>
            </a:r>
            <a:r>
              <a:rPr lang="en-US" dirty="0" err="1"/>
              <a:t>LightGBM</a:t>
            </a:r>
            <a:r>
              <a:rPr lang="en-US" dirty="0"/>
              <a:t>, AdaBoost, Decision Tree, Logistic Regression, and MLP. This diverse toolkit allowed for a comprehensive analysis of which models performed best under certain conditions and with specific types of data.</a:t>
            </a:r>
          </a:p>
          <a:p>
            <a:r>
              <a:rPr lang="en-US" dirty="0"/>
              <a:t>Effectiveness of Ensemble Techniques: Implementing ensemble techniques significantly enhanced the prediction accuracy, achieving about 99% accuracy in detecting CKD. This demonstrates the power of combining multiple machine learning models to improve predictive performance, particularly in complex tasks like medical diagnoses.</a:t>
            </a:r>
          </a:p>
          <a:p>
            <a:r>
              <a:rPr lang="en-US" dirty="0"/>
              <a:t>Importance of Data Pre-processing: The project emphasized the necessity of careful data collection and pre-processing to ensure the quality and reliability of the model's predictions. This involved handling real-world data complexities such as missing values and variance in data formats.</a:t>
            </a:r>
          </a:p>
          <a:p>
            <a:r>
              <a:rPr lang="en-US" dirty="0"/>
              <a:t>Application in Healthcare: Applying machine learning to healthcare, specifically in predicting CKD, showed potential for developing efficient tools that assist in early diagnosis and management, potentially improving patient outcomes.</a:t>
            </a:r>
          </a:p>
          <a:p>
            <a:r>
              <a:rPr lang="en-US" dirty="0"/>
              <a:t>User-Centric Design: The creation of a user-friendly web interface for healthcare professionals to input patient data highlighted the project's focus on practical application, making it accessible and usable in real-world settings.</a:t>
            </a:r>
          </a:p>
          <a:p>
            <a:r>
              <a:rPr lang="en-US" dirty="0"/>
              <a:t>Cross-Validation and Model Selection: The use of stratified K-fold cross-validation ensured that the model was robust and performed consistently across different subsets of the dataset. This was crucial in selecting the best-performing model, which was the LGBM, based on its superior accuracy and efficiency.</a:t>
            </a:r>
          </a:p>
          <a:p>
            <a:pPr marL="0" indent="0">
              <a:buNone/>
            </a:pPr>
            <a:r>
              <a:rPr lang="en-US" dirty="0"/>
              <a:t>These learnings not only highlight the technical achievements and challenges of the project but also underscore the transformative potential of machine learning in enhancing healthcare diagnostics.</a:t>
            </a:r>
            <a:endParaRPr lang="en-IN" dirty="0"/>
          </a:p>
        </p:txBody>
      </p:sp>
    </p:spTree>
    <p:extLst>
      <p:ext uri="{BB962C8B-B14F-4D97-AF65-F5344CB8AC3E}">
        <p14:creationId xmlns:p14="http://schemas.microsoft.com/office/powerpoint/2010/main" val="332560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2039-A8C8-D5AC-7311-5F865968839B}"/>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8138F3B7-31DC-A77B-152F-3053560EB851}"/>
              </a:ext>
            </a:extLst>
          </p:cNvPr>
          <p:cNvSpPr>
            <a:spLocks noGrp="1"/>
          </p:cNvSpPr>
          <p:nvPr>
            <p:ph idx="1"/>
          </p:nvPr>
        </p:nvSpPr>
        <p:spPr/>
        <p:txBody>
          <a:bodyPr/>
          <a:lstStyle/>
          <a:p>
            <a:r>
              <a:rPr lang="en-US" b="1" i="0" dirty="0">
                <a:effectLst/>
                <a:latin typeface="Söhne"/>
              </a:rPr>
              <a:t>Explainable AI</a:t>
            </a:r>
            <a:r>
              <a:rPr lang="en-US" b="0" i="0" dirty="0">
                <a:effectLst/>
                <a:latin typeface="Söhne"/>
              </a:rPr>
              <a:t>: Incorporating explainable AI components to help medical professionals understand how predictions are made, which features are most important, and why specific decisions are suggested. This transparency is crucial for trust and adoption in clinical settings.</a:t>
            </a:r>
          </a:p>
          <a:p>
            <a:r>
              <a:rPr lang="en-US" b="1" i="0" dirty="0">
                <a:effectLst/>
                <a:latin typeface="Söhne"/>
              </a:rPr>
              <a:t>Deployment and Scalability</a:t>
            </a:r>
            <a:r>
              <a:rPr lang="en-US" b="0" i="0" dirty="0">
                <a:effectLst/>
                <a:latin typeface="Söhne"/>
              </a:rPr>
              <a:t>: Testing the system's scalability and performance in a real-world clinical environment could be another focus. Addressing deployment challenges and ensuring the model performs well on a large scale across different populations and settings would be crucial.</a:t>
            </a:r>
          </a:p>
          <a:p>
            <a:r>
              <a:rPr lang="en-US" b="1" i="0" dirty="0">
                <a:effectLst/>
                <a:latin typeface="Söhne"/>
              </a:rPr>
              <a:t>Patient Engagement Tools</a:t>
            </a:r>
            <a:r>
              <a:rPr lang="en-US" b="0" i="0" dirty="0">
                <a:effectLst/>
                <a:latin typeface="Söhne"/>
              </a:rPr>
              <a:t>: Developing applications or tools that allow patients to input their health data and receive personalized risk assessments or health suggestions could empower patients and encourage proactive management of their health.</a:t>
            </a:r>
          </a:p>
          <a:p>
            <a:endParaRPr lang="en-IN" dirty="0"/>
          </a:p>
        </p:txBody>
      </p:sp>
    </p:spTree>
    <p:extLst>
      <p:ext uri="{BB962C8B-B14F-4D97-AF65-F5344CB8AC3E}">
        <p14:creationId xmlns:p14="http://schemas.microsoft.com/office/powerpoint/2010/main" val="244967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0972-7CC4-E4BB-4577-AD852EC78609}"/>
              </a:ext>
            </a:extLst>
          </p:cNvPr>
          <p:cNvSpPr>
            <a:spLocks noGrp="1"/>
          </p:cNvSpPr>
          <p:nvPr>
            <p:ph type="title"/>
          </p:nvPr>
        </p:nvSpPr>
        <p:spPr>
          <a:xfrm flipH="1" flipV="1">
            <a:off x="508000" y="509174"/>
            <a:ext cx="52755" cy="45719"/>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ECD6EEE1-6C50-F576-A97C-ACD8B84C2603}"/>
              </a:ext>
            </a:extLst>
          </p:cNvPr>
          <p:cNvSpPr>
            <a:spLocks noGrp="1"/>
          </p:cNvSpPr>
          <p:nvPr>
            <p:ph idx="1"/>
          </p:nvPr>
        </p:nvSpPr>
        <p:spPr>
          <a:xfrm>
            <a:off x="6096000" y="2065867"/>
            <a:ext cx="4956907" cy="3649133"/>
          </a:xfrm>
        </p:spPr>
        <p:txBody>
          <a:bodyPr/>
          <a:lstStyle/>
          <a:p>
            <a:pPr marL="0" indent="0">
              <a:buNone/>
            </a:pPr>
            <a:r>
              <a:rPr lang="en-US" dirty="0"/>
              <a:t> In conclusion, this project aimed to develop a predictive model for the occurrence of Chronic disease in patients using various features. A dataset consisting of 303 records and 14 features was utilized, including age, sex, chest pain type, blood pressure, cholesterol level, and more. Machine learning algorithms such as KNN, Naive Bayes, LDA, LGBM, AdaBoost, DT, LR, and MLP were employed for prediction. The performance of each algorithm was evaluated through K-fold cross validation, and the LGBM algorithm was selected based on its superior performance.</a:t>
            </a:r>
            <a:endParaRPr lang="en-IN" dirty="0"/>
          </a:p>
        </p:txBody>
      </p:sp>
      <p:pic>
        <p:nvPicPr>
          <p:cNvPr id="5122" name="Picture 2" descr="College Application Essay ...">
            <a:extLst>
              <a:ext uri="{FF2B5EF4-FFF2-40B4-BE49-F238E27FC236}">
                <a16:creationId xmlns:a16="http://schemas.microsoft.com/office/drawing/2014/main" id="{DEC43A0C-A347-3F38-05B2-995A22A3F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29" y="2245234"/>
            <a:ext cx="4944587" cy="329039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09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90EB-4F1C-A3F7-0FE0-58160E4AA3C2}"/>
              </a:ext>
            </a:extLst>
          </p:cNvPr>
          <p:cNvSpPr>
            <a:spLocks noGrp="1"/>
          </p:cNvSpPr>
          <p:nvPr>
            <p:ph type="title"/>
          </p:nvPr>
        </p:nvSpPr>
        <p:spPr>
          <a:xfrm rot="16200000" flipH="1">
            <a:off x="5905867" y="2657232"/>
            <a:ext cx="62523" cy="58616"/>
          </a:xfrm>
        </p:spPr>
        <p:txBody>
          <a:bodyPr>
            <a:noAutofit/>
          </a:bodyPr>
          <a:lstStyle/>
          <a:p>
            <a:r>
              <a:rPr lang="en-IN" dirty="0"/>
              <a:t>j</a:t>
            </a:r>
          </a:p>
        </p:txBody>
      </p:sp>
      <p:pic>
        <p:nvPicPr>
          <p:cNvPr id="6146" name="Picture 2" descr="Thank You Images – Browse 284,539 Stock ...">
            <a:extLst>
              <a:ext uri="{FF2B5EF4-FFF2-40B4-BE49-F238E27FC236}">
                <a16:creationId xmlns:a16="http://schemas.microsoft.com/office/drawing/2014/main" id="{4508872F-F4D7-73BC-8E68-D98AA2864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0790" y="1810730"/>
            <a:ext cx="4872675" cy="273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5DC5-CAF1-CA74-05E1-1DB3D64222F7}"/>
              </a:ext>
            </a:extLst>
          </p:cNvPr>
          <p:cNvSpPr>
            <a:spLocks noGrp="1"/>
          </p:cNvSpPr>
          <p:nvPr>
            <p:ph type="title"/>
          </p:nvPr>
        </p:nvSpPr>
        <p:spPr>
          <a:xfrm>
            <a:off x="1210407" y="915053"/>
            <a:ext cx="3479799" cy="1094154"/>
          </a:xfrm>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1146CCBC-7DB5-58A0-0BE1-F62E9746BEB4}"/>
              </a:ext>
            </a:extLst>
          </p:cNvPr>
          <p:cNvSpPr>
            <a:spLocks noGrp="1"/>
          </p:cNvSpPr>
          <p:nvPr>
            <p:ph idx="1"/>
          </p:nvPr>
        </p:nvSpPr>
        <p:spPr>
          <a:xfrm>
            <a:off x="6096000" y="1673144"/>
            <a:ext cx="5353538" cy="4805809"/>
          </a:xfrm>
        </p:spPr>
        <p:txBody>
          <a:bodyPr/>
          <a:lstStyle/>
          <a:p>
            <a:pPr marL="0" indent="0">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project, titled "Chronic Kidney Disease Detection Using Ensemble Learning," focuses on predicting Chronic Kidney Disease with high accuracy using machine learning. By employing algorithms such as K-Nearest Neighbor, Naïve Bayes, and others, alongside advanced ensemble techniques, the study achieves around 99% prediction accuracy. This work underscores the potential of applying machine learning to enhance healthcare diagnostics with a streamlined set of features.</a:t>
            </a:r>
          </a:p>
          <a:p>
            <a:endParaRPr lang="en-IN" dirty="0"/>
          </a:p>
        </p:txBody>
      </p:sp>
      <p:pic>
        <p:nvPicPr>
          <p:cNvPr id="2056" name="Picture 8" descr="10 Most Popular Red And Black Backgrounds FULL HD 1080p For, 48% OFF">
            <a:extLst>
              <a:ext uri="{FF2B5EF4-FFF2-40B4-BE49-F238E27FC236}">
                <a16:creationId xmlns:a16="http://schemas.microsoft.com/office/drawing/2014/main" id="{21DA6F9B-2234-DC73-B3C5-0B434D418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09422"/>
            <a:ext cx="5291015" cy="297619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55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EC6F-49A9-C4F6-CD56-E5415CF8166A}"/>
              </a:ext>
            </a:extLst>
          </p:cNvPr>
          <p:cNvSpPr>
            <a:spLocks noGrp="1"/>
          </p:cNvSpPr>
          <p:nvPr>
            <p:ph type="title"/>
          </p:nvPr>
        </p:nvSpPr>
        <p:spPr/>
        <p:txBody>
          <a:bodyPr/>
          <a:lstStyle/>
          <a:p>
            <a:r>
              <a:rPr lang="en-IN" sz="3600" b="1" dirty="0"/>
              <a:t>Reference Paper:</a:t>
            </a:r>
            <a:endParaRPr lang="en-IN" dirty="0"/>
          </a:p>
        </p:txBody>
      </p:sp>
      <p:sp>
        <p:nvSpPr>
          <p:cNvPr id="3" name="Content Placeholder 2">
            <a:extLst>
              <a:ext uri="{FF2B5EF4-FFF2-40B4-BE49-F238E27FC236}">
                <a16:creationId xmlns:a16="http://schemas.microsoft.com/office/drawing/2014/main" id="{CC751C78-9757-B989-256D-F57320F75932}"/>
              </a:ext>
            </a:extLst>
          </p:cNvPr>
          <p:cNvSpPr>
            <a:spLocks noGrp="1"/>
          </p:cNvSpPr>
          <p:nvPr>
            <p:ph idx="1"/>
          </p:nvPr>
        </p:nvSpPr>
        <p:spPr>
          <a:xfrm>
            <a:off x="685801" y="1938215"/>
            <a:ext cx="11302999" cy="4728308"/>
          </a:xfrm>
        </p:spPr>
        <p:txBody>
          <a:bodyPr/>
          <a:lstStyle/>
          <a:p>
            <a:pPr marL="114300" indent="0">
              <a:buNone/>
            </a:pPr>
            <a:r>
              <a:rPr lang="en-IN" u="sng" dirty="0">
                <a:latin typeface="Calibri" panose="020F0502020204030204" pitchFamily="34" charset="0"/>
                <a:ea typeface="Calibri" panose="020F0502020204030204" pitchFamily="34" charset="0"/>
                <a:cs typeface="Calibri" panose="020F0502020204030204" pitchFamily="34" charset="0"/>
              </a:rPr>
              <a:t>Title: </a:t>
            </a:r>
            <a:r>
              <a:rPr lang="en-US" dirty="0">
                <a:latin typeface="Calibri" panose="020F0502020204030204" pitchFamily="34" charset="0"/>
                <a:ea typeface="Calibri" panose="020F0502020204030204" pitchFamily="34" charset="0"/>
                <a:cs typeface="Calibri" panose="020F0502020204030204" pitchFamily="34" charset="0"/>
              </a:rPr>
              <a:t>Chronic Kidney Disease Detection using </a:t>
            </a:r>
            <a:r>
              <a:rPr lang="en-US" dirty="0" err="1">
                <a:latin typeface="Calibri" panose="020F0502020204030204" pitchFamily="34" charset="0"/>
                <a:ea typeface="Calibri" panose="020F0502020204030204" pitchFamily="34" charset="0"/>
                <a:cs typeface="Calibri" panose="020F0502020204030204" pitchFamily="34" charset="0"/>
              </a:rPr>
              <a:t>AdaBoosting</a:t>
            </a:r>
            <a:r>
              <a:rPr lang="en-US" dirty="0">
                <a:latin typeface="Calibri" panose="020F0502020204030204" pitchFamily="34" charset="0"/>
                <a:ea typeface="Calibri" panose="020F0502020204030204" pitchFamily="34" charset="0"/>
                <a:cs typeface="Calibri" panose="020F0502020204030204" pitchFamily="34" charset="0"/>
              </a:rPr>
              <a:t> Ensemble Method and K-Fold Cross Validation</a:t>
            </a:r>
          </a:p>
          <a:p>
            <a:pPr marL="114300" indent="0">
              <a:buNone/>
            </a:pPr>
            <a:r>
              <a:rPr lang="en-US" b="0" i="0" u="sng" dirty="0">
                <a:effectLst/>
                <a:latin typeface="Calibri" panose="020F0502020204030204" pitchFamily="34" charset="0"/>
                <a:ea typeface="Calibri" panose="020F0502020204030204" pitchFamily="34" charset="0"/>
                <a:cs typeface="Calibri" panose="020F0502020204030204" pitchFamily="34" charset="0"/>
              </a:rPr>
              <a:t>Author</a:t>
            </a:r>
            <a:r>
              <a:rPr lang="en-US" b="0" i="0" dirty="0">
                <a:effectLst/>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N.Mohana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Suganthi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Jemin</a:t>
            </a:r>
            <a:r>
              <a:rPr lang="en-IN" dirty="0">
                <a:latin typeface="Calibri" panose="020F0502020204030204" pitchFamily="34" charset="0"/>
                <a:ea typeface="Calibri" panose="020F0502020204030204" pitchFamily="34" charset="0"/>
                <a:cs typeface="Calibri" panose="020F0502020204030204" pitchFamily="34" charset="0"/>
              </a:rPr>
              <a:t> V.M, </a:t>
            </a:r>
            <a:r>
              <a:rPr lang="en-IN" dirty="0" err="1">
                <a:latin typeface="Calibri" panose="020F0502020204030204" pitchFamily="34" charset="0"/>
                <a:ea typeface="Calibri" panose="020F0502020204030204" pitchFamily="34" charset="0"/>
                <a:cs typeface="Calibri" panose="020F0502020204030204" pitchFamily="34" charset="0"/>
              </a:rPr>
              <a:t>P.Rama</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b="0" i="0" u="sng" dirty="0">
                <a:effectLst/>
                <a:latin typeface="Calibri" panose="020F0502020204030204" pitchFamily="34" charset="0"/>
                <a:ea typeface="Calibri" panose="020F0502020204030204" pitchFamily="34" charset="0"/>
                <a:cs typeface="Calibri" panose="020F0502020204030204" pitchFamily="34" charset="0"/>
              </a:rPr>
              <a:t>Year: </a:t>
            </a:r>
            <a:r>
              <a:rPr lang="en-IN" b="0" i="0" dirty="0">
                <a:effectLst/>
                <a:latin typeface="Calibri" panose="020F0502020204030204" pitchFamily="34" charset="0"/>
                <a:ea typeface="Calibri" panose="020F0502020204030204" pitchFamily="34" charset="0"/>
                <a:cs typeface="Calibri" panose="020F0502020204030204" pitchFamily="34" charset="0"/>
              </a:rPr>
              <a:t>07 February 2023</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114300" indent="0"/>
            <a:r>
              <a:rPr lang="en-US" b="0" i="0" u="sng" dirty="0">
                <a:effectLst/>
                <a:latin typeface="Calibri" panose="020F0502020204030204" pitchFamily="34" charset="0"/>
                <a:ea typeface="Calibri" panose="020F0502020204030204" pitchFamily="34" charset="0"/>
                <a:cs typeface="Calibri" panose="020F0502020204030204" pitchFamily="34" charset="0"/>
              </a:rPr>
              <a:t>Journal Name: </a:t>
            </a:r>
            <a:r>
              <a:rPr lang="en-IN" b="1" i="0" dirty="0">
                <a:effectLst/>
                <a:latin typeface="Calibri" panose="020F0502020204030204" pitchFamily="34" charset="0"/>
                <a:ea typeface="Calibri" panose="020F0502020204030204" pitchFamily="34" charset="0"/>
                <a:cs typeface="Calibri" panose="020F0502020204030204" pitchFamily="34" charset="0"/>
              </a:rPr>
              <a:t>IEEE </a:t>
            </a:r>
            <a:r>
              <a:rPr lang="en-IN" b="1" i="1" dirty="0">
                <a:effectLst/>
                <a:latin typeface="Calibri" panose="020F0502020204030204" pitchFamily="34" charset="0"/>
                <a:ea typeface="Calibri" panose="020F0502020204030204" pitchFamily="34" charset="0"/>
                <a:cs typeface="Calibri" panose="020F0502020204030204" pitchFamily="34" charset="0"/>
              </a:rPr>
              <a:t>Xplore </a:t>
            </a:r>
            <a:r>
              <a:rPr lang="en-IN" b="1" i="1" dirty="0">
                <a:latin typeface="Calibri" panose="020F0502020204030204" pitchFamily="34" charset="0"/>
                <a:ea typeface="Calibri" panose="020F0502020204030204" pitchFamily="34" charset="0"/>
                <a:cs typeface="Calibri" panose="020F0502020204030204" pitchFamily="34" charset="0"/>
              </a:rPr>
              <a:t> </a:t>
            </a:r>
            <a:r>
              <a:rPr lang="en-IN" b="1" i="1" dirty="0">
                <a:effectLst/>
                <a:latin typeface="Calibri" panose="020F0502020204030204" pitchFamily="34" charset="0"/>
                <a:ea typeface="Calibri" panose="020F0502020204030204" pitchFamily="34" charset="0"/>
                <a:cs typeface="Calibri" panose="020F0502020204030204" pitchFamily="34" charset="0"/>
              </a:rPr>
              <a:t>(</a:t>
            </a:r>
            <a:r>
              <a:rPr lang="en-US" u="sng"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Click here for Reference paper</a:t>
            </a:r>
            <a:r>
              <a:rPr lang="en-IN" b="1" i="1" dirty="0">
                <a:effectLst/>
                <a:latin typeface="Calibri" panose="020F0502020204030204" pitchFamily="34" charset="0"/>
                <a:ea typeface="Calibri" panose="020F0502020204030204" pitchFamily="34" charset="0"/>
                <a:cs typeface="Calibri" panose="020F0502020204030204" pitchFamily="34" charset="0"/>
              </a:rPr>
              <a:t>)  </a:t>
            </a:r>
          </a:p>
          <a:p>
            <a:pPr marL="114300" indent="0" algn="just"/>
            <a:r>
              <a:rPr lang="en-US" u="sng" dirty="0">
                <a:effectLst/>
                <a:latin typeface="Calibri" panose="020F0502020204030204" pitchFamily="34" charset="0"/>
                <a:ea typeface="Calibri" panose="020F0502020204030204" pitchFamily="34" charset="0"/>
                <a:cs typeface="Calibri" panose="020F0502020204030204" pitchFamily="34" charset="0"/>
              </a:rPr>
              <a:t>Why I choose this </a:t>
            </a:r>
            <a:r>
              <a:rPr lang="en-US" u="sng" dirty="0" err="1">
                <a:effectLst/>
                <a:latin typeface="Calibri" panose="020F0502020204030204" pitchFamily="34" charset="0"/>
                <a:ea typeface="Calibri" panose="020F0502020204030204" pitchFamily="34" charset="0"/>
                <a:cs typeface="Calibri" panose="020F0502020204030204" pitchFamily="34" charset="0"/>
              </a:rPr>
              <a:t>paper:</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selected this paper for its detailed exploration of AdaBoost ensemble learning and K-Fold Cross Validation in CKD detection, aligning with my project's aim for high predictive accuracy. It offers practical insights into enhancing machine learning models for healthcare, demonstrating significant success with a 99% accuracy rate using AdaBoost-Random Forest, which directly informs and supports the methodologies applied in my work.</a:t>
            </a:r>
          </a:p>
          <a:p>
            <a:pPr marL="114300" indent="0" algn="just"/>
            <a:r>
              <a:rPr lang="en-US" u="sng" dirty="0">
                <a:latin typeface="Calibri" panose="020F0502020204030204" pitchFamily="34" charset="0"/>
                <a:ea typeface="Calibri" panose="020F0502020204030204" pitchFamily="34" charset="0"/>
                <a:cs typeface="Calibri" panose="020F0502020204030204" pitchFamily="34" charset="0"/>
              </a:rPr>
              <a:t>Models used in this project: </a:t>
            </a:r>
            <a:r>
              <a:rPr lang="en-US" dirty="0">
                <a:latin typeface="Calibri" panose="020F0502020204030204" pitchFamily="34" charset="0"/>
                <a:ea typeface="Calibri" panose="020F0502020204030204" pitchFamily="34" charset="0"/>
                <a:cs typeface="Calibri" panose="020F0502020204030204" pitchFamily="34" charset="0"/>
              </a:rPr>
              <a:t>The paper utilizes AdaBoost with ensemble methods like Random Forest for Chronic Kidney Disease prediction, employing K-Fold Cross Validation for accuracy assessment.</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114300" indent="0"/>
            <a:r>
              <a:rPr lang="en-IN" u="sng" dirty="0">
                <a:latin typeface="Calibri" panose="020F0502020204030204" pitchFamily="34" charset="0"/>
                <a:ea typeface="Calibri" panose="020F0502020204030204" pitchFamily="34" charset="0"/>
                <a:cs typeface="Calibri" panose="020F0502020204030204" pitchFamily="34" charset="0"/>
              </a:rPr>
              <a:t>Other References:</a:t>
            </a:r>
          </a:p>
          <a:p>
            <a:endParaRPr lang="en-IN" dirty="0"/>
          </a:p>
        </p:txBody>
      </p:sp>
    </p:spTree>
    <p:extLst>
      <p:ext uri="{BB962C8B-B14F-4D97-AF65-F5344CB8AC3E}">
        <p14:creationId xmlns:p14="http://schemas.microsoft.com/office/powerpoint/2010/main" val="81763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34D1-6FCB-CFDE-E733-FA4853387F3B}"/>
              </a:ext>
            </a:extLst>
          </p:cNvPr>
          <p:cNvSpPr>
            <a:spLocks noGrp="1"/>
          </p:cNvSpPr>
          <p:nvPr>
            <p:ph type="title"/>
          </p:nvPr>
        </p:nvSpPr>
        <p:spPr>
          <a:xfrm>
            <a:off x="685802" y="609601"/>
            <a:ext cx="9771184" cy="457200"/>
          </a:xfrm>
        </p:spPr>
        <p:txBody>
          <a:bodyPr>
            <a:normAutofit fontScale="90000"/>
          </a:bodyPr>
          <a:lstStyle/>
          <a:p>
            <a:r>
              <a:rPr lang="en-IN" u="sng" dirty="0">
                <a:latin typeface="Calibri" panose="020F0502020204030204" pitchFamily="34" charset="0"/>
                <a:ea typeface="Calibri" panose="020F0502020204030204" pitchFamily="34" charset="0"/>
                <a:cs typeface="Calibri" panose="020F0502020204030204" pitchFamily="34" charset="0"/>
              </a:rPr>
              <a:t>RELATED WORKS:</a:t>
            </a:r>
            <a:br>
              <a:rPr lang="en-IN" u="sng"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DB777F4-5F63-72BD-EC14-7058A22B356A}"/>
              </a:ext>
            </a:extLst>
          </p:cNvPr>
          <p:cNvSpPr>
            <a:spLocks noGrp="1"/>
          </p:cNvSpPr>
          <p:nvPr>
            <p:ph idx="1"/>
          </p:nvPr>
        </p:nvSpPr>
        <p:spPr>
          <a:xfrm>
            <a:off x="773723" y="992554"/>
            <a:ext cx="10732475" cy="5580183"/>
          </a:xfrm>
        </p:spPr>
        <p:txBody>
          <a:bodyPr/>
          <a:lstStyle/>
          <a:p>
            <a:pPr marL="0" indent="0">
              <a:buNone/>
            </a:pPr>
            <a:r>
              <a:rPr lang="en-IN" b="1"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TITLE: </a:t>
            </a:r>
            <a:r>
              <a:rPr lang="en-US" dirty="0">
                <a:solidFill>
                  <a:schemeClr val="bg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Detection of chronic kidney disease by using ensemble </a:t>
            </a:r>
            <a:r>
              <a:rPr lang="en-US" dirty="0" err="1">
                <a:solidFill>
                  <a:schemeClr val="bg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classifiers|IEEE</a:t>
            </a:r>
            <a:endParaRPr lang="en-US" dirty="0">
              <a:solidFill>
                <a:schemeClr val="bg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Authors :</a:t>
            </a:r>
            <a:r>
              <a:rPr lang="en-IN" b="0" i="0" u="none" strike="noStrike" dirty="0">
                <a:effectLst/>
                <a:latin typeface="HelveticaNeue Regular"/>
              </a:rPr>
              <a:t>Merve </a:t>
            </a:r>
            <a:r>
              <a:rPr lang="en-IN" b="0" i="0" u="none" strike="noStrike" dirty="0" err="1">
                <a:effectLst/>
                <a:latin typeface="HelveticaNeue Regular"/>
              </a:rPr>
              <a:t>Dogruyol</a:t>
            </a:r>
            <a:r>
              <a:rPr lang="en-IN" b="0" i="0" u="none" strike="noStrike" dirty="0">
                <a:effectLst/>
                <a:latin typeface="HelveticaNeue Regular"/>
              </a:rPr>
              <a:t> </a:t>
            </a:r>
            <a:r>
              <a:rPr lang="en-IN" b="0" i="0" u="none" strike="noStrike" dirty="0" err="1">
                <a:effectLst/>
                <a:latin typeface="HelveticaNeue Regular"/>
              </a:rPr>
              <a:t>Basar</a:t>
            </a:r>
            <a:r>
              <a:rPr lang="en-IN" u="none" strike="noStrike" dirty="0">
                <a:latin typeface="HelveticaNeue Regular"/>
              </a:rPr>
              <a:t>,</a:t>
            </a:r>
            <a:r>
              <a:rPr lang="en-IN" b="0" i="0" dirty="0">
                <a:effectLst/>
                <a:latin typeface="HelveticaNeue Regular"/>
              </a:rPr>
              <a:t> </a:t>
            </a:r>
            <a:r>
              <a:rPr lang="en-IN" b="0" i="0" u="none" strike="noStrike" dirty="0">
                <a:effectLst/>
                <a:latin typeface="HelveticaNeue Regular"/>
              </a:rPr>
              <a:t>Aydin Akan</a:t>
            </a:r>
          </a:p>
          <a:p>
            <a:pPr marL="0" indent="0">
              <a:buNone/>
            </a:pPr>
            <a:r>
              <a:rPr lang="en-IN" b="1" i="0" u="none" strike="noStrike" dirty="0">
                <a:effectLst/>
                <a:latin typeface="HelveticaNeue Regular"/>
              </a:rPr>
              <a:t>year</a:t>
            </a:r>
            <a:r>
              <a:rPr lang="en-IN" b="0" i="0" u="none" strike="noStrike" dirty="0">
                <a:effectLst/>
                <a:latin typeface="HelveticaNeue Regular"/>
              </a:rPr>
              <a:t>: 2018</a:t>
            </a:r>
          </a:p>
          <a:p>
            <a:pPr marL="0" indent="0">
              <a:buNone/>
            </a:pPr>
            <a:r>
              <a:rPr lang="en-IN" b="1" dirty="0">
                <a:latin typeface="HelveticaNeue Regular"/>
              </a:rPr>
              <a:t>J</a:t>
            </a:r>
            <a:r>
              <a:rPr lang="en-IN" b="1" i="0" u="none" strike="noStrike" dirty="0">
                <a:effectLst/>
                <a:latin typeface="HelveticaNeue Regular"/>
              </a:rPr>
              <a:t>ournal name</a:t>
            </a:r>
            <a:r>
              <a:rPr lang="en-IN" b="0" i="0" u="none" strike="noStrike" dirty="0">
                <a:effectLst/>
                <a:latin typeface="HelveticaNeue Regular"/>
              </a:rPr>
              <a:t>: IEEE</a:t>
            </a:r>
          </a:p>
          <a:p>
            <a:pPr marL="0" indent="0">
              <a:buNone/>
            </a:pPr>
            <a:r>
              <a:rPr lang="en-US" b="1" u="none" strike="noStrike" dirty="0">
                <a:latin typeface="Calibri" panose="020F0502020204030204" pitchFamily="34" charset="0"/>
                <a:ea typeface="Calibri" panose="020F0502020204030204" pitchFamily="34" charset="0"/>
                <a:cs typeface="Calibri" panose="020F0502020204030204" pitchFamily="34" charset="0"/>
              </a:rPr>
              <a:t>Method:</a:t>
            </a:r>
          </a:p>
          <a:p>
            <a:pPr marL="0" indent="0">
              <a:buNone/>
            </a:pPr>
            <a:r>
              <a:rPr lang="en-US" b="0" i="0" dirty="0">
                <a:effectLst/>
              </a:rPr>
              <a:t>Several classification and feature selection methods are considered for the detection of CKDs in the literature. Generally, k-NN, SVM, decision trees (J48, </a:t>
            </a:r>
            <a:r>
              <a:rPr lang="en-US" b="0" i="0" dirty="0" err="1">
                <a:effectLst/>
              </a:rPr>
              <a:t>BFTree</a:t>
            </a:r>
            <a:r>
              <a:rPr lang="en-US" b="0" i="0" dirty="0">
                <a:effectLst/>
              </a:rPr>
              <a:t>, </a:t>
            </a:r>
            <a:r>
              <a:rPr lang="en-US" b="0" i="0" dirty="0" err="1">
                <a:effectLst/>
              </a:rPr>
              <a:t>REPTree</a:t>
            </a:r>
            <a:r>
              <a:rPr lang="en-US" b="0" i="0" dirty="0">
                <a:effectLst/>
              </a:rPr>
              <a:t>), Gauss algorithm based classifiers as well as Naïve Bayes classifiers are used . For example, Baby et al. showed that the best methods in terms of classification accuracy are </a:t>
            </a:r>
            <a:r>
              <a:rPr lang="en-US" b="0" i="0" dirty="0" err="1">
                <a:effectLst/>
              </a:rPr>
              <a:t>KStar</a:t>
            </a:r>
            <a:r>
              <a:rPr lang="en-US" b="0" i="0" dirty="0">
                <a:effectLst/>
              </a:rPr>
              <a:t>, </a:t>
            </a:r>
            <a:r>
              <a:rPr lang="en-US" b="0" i="0" dirty="0" err="1">
                <a:effectLst/>
              </a:rPr>
              <a:t>RandomForest</a:t>
            </a:r>
            <a:r>
              <a:rPr lang="en-US" b="0" i="0" dirty="0">
                <a:effectLst/>
              </a:rPr>
              <a:t> and J48 algorithms. </a:t>
            </a:r>
            <a:br>
              <a:rPr lang="en-US" b="1" u="none" strike="noStrike" dirty="0">
                <a:latin typeface="Calibri" panose="020F0502020204030204" pitchFamily="34" charset="0"/>
                <a:ea typeface="Calibri" panose="020F0502020204030204" pitchFamily="34" charset="0"/>
                <a:cs typeface="Calibri" panose="020F0502020204030204" pitchFamily="34" charset="0"/>
              </a:rPr>
            </a:br>
            <a:r>
              <a:rPr lang="en-US" b="0" i="0" dirty="0">
                <a:effectLst/>
              </a:rPr>
              <a:t>In this paper, chronic kidney diseases are classified by using various features and classifiers combination. Initially, four individual classifiers are applied to 24 features and best result are obtained using individual J48tree classifier as 99%. Then, ensemble classifiers are applied to the same features. Bagging and RSM J48tree classifiers resulted the best accuracy values as 100% for 24 features.</a:t>
            </a:r>
          </a:p>
          <a:p>
            <a:pPr marL="0" indent="0">
              <a:buNone/>
            </a:pPr>
            <a:endParaRPr lang="en-IN" dirty="0"/>
          </a:p>
        </p:txBody>
      </p:sp>
    </p:spTree>
    <p:extLst>
      <p:ext uri="{BB962C8B-B14F-4D97-AF65-F5344CB8AC3E}">
        <p14:creationId xmlns:p14="http://schemas.microsoft.com/office/powerpoint/2010/main" val="368543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872E-D399-9024-3575-212ABBF0E65C}"/>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1C8E7970-DD6D-5114-CD77-E8F0D95E2C02}"/>
              </a:ext>
            </a:extLst>
          </p:cNvPr>
          <p:cNvSpPr>
            <a:spLocks noGrp="1"/>
          </p:cNvSpPr>
          <p:nvPr>
            <p:ph idx="1"/>
          </p:nvPr>
        </p:nvSpPr>
        <p:spPr/>
        <p:txBody>
          <a:bodyPr>
            <a:normAutofit/>
          </a:bodyPr>
          <a:lstStyle/>
          <a:p>
            <a:pPr marL="0" indent="0">
              <a:buNone/>
            </a:pPr>
            <a:r>
              <a:rPr lang="en-US" b="1" dirty="0">
                <a:ea typeface="Calibri" panose="020F0502020204030204" pitchFamily="34" charset="0"/>
                <a:cs typeface="Calibri" panose="020F0502020204030204" pitchFamily="34" charset="0"/>
              </a:rPr>
              <a:t>Title:</a:t>
            </a:r>
            <a:r>
              <a:rPr lang="en-US" b="1" i="0" dirty="0">
                <a:solidFill>
                  <a:schemeClr val="bg2">
                    <a:lumMod val="60000"/>
                    <a:lumOff val="40000"/>
                  </a:schemeClr>
                </a:solidFill>
                <a:effectLst/>
              </a:rPr>
              <a:t> </a:t>
            </a:r>
            <a:r>
              <a:rPr lang="en-US" dirty="0">
                <a:solidFill>
                  <a:schemeClr val="bg2">
                    <a:lumMod val="60000"/>
                    <a:lumOff val="40000"/>
                  </a:schemeClr>
                </a:solidFill>
                <a:effectLs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Chronic kidney disease prediction using boosting techniques based on clinical </a:t>
            </a:r>
            <a:r>
              <a:rPr lang="en-US" dirty="0" err="1">
                <a:solidFill>
                  <a:schemeClr val="bg2">
                    <a:lumMod val="60000"/>
                    <a:lumOff val="40000"/>
                  </a:schemeClr>
                </a:solidFill>
                <a:effectLs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parameters|PLOS</a:t>
            </a:r>
            <a:r>
              <a:rPr lang="en-US" dirty="0">
                <a:solidFill>
                  <a:schemeClr val="bg2">
                    <a:lumMod val="60000"/>
                    <a:lumOff val="40000"/>
                  </a:schemeClr>
                </a:solidFill>
                <a:effectLs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ONE</a:t>
            </a:r>
            <a:endParaRPr lang="en-US" dirty="0">
              <a:solidFill>
                <a:schemeClr val="bg2">
                  <a:lumMod val="60000"/>
                  <a:lumOff val="40000"/>
                </a:schemeClr>
              </a:solidFill>
              <a:effectLst/>
              <a:ea typeface="Calibri" panose="020F0502020204030204" pitchFamily="34" charset="0"/>
              <a:cs typeface="Calibri" panose="020F0502020204030204" pitchFamily="34" charset="0"/>
            </a:endParaRPr>
          </a:p>
          <a:p>
            <a:pPr marL="0" indent="0" algn="l">
              <a:buNone/>
            </a:pPr>
            <a:r>
              <a:rPr lang="en-US" b="1" i="0" dirty="0">
                <a:ea typeface="Calibri" panose="020F0502020204030204" pitchFamily="34" charset="0"/>
                <a:cs typeface="Calibri" panose="020F0502020204030204" pitchFamily="34" charset="0"/>
              </a:rPr>
              <a:t>Authors</a:t>
            </a:r>
            <a:r>
              <a:rPr lang="en-US" b="0" i="0" dirty="0">
                <a:ea typeface="Calibri" panose="020F0502020204030204" pitchFamily="34" charset="0"/>
                <a:cs typeface="Calibri" panose="020F0502020204030204" pitchFamily="34" charset="0"/>
              </a:rPr>
              <a:t>: </a:t>
            </a:r>
            <a:r>
              <a:rPr lang="en-IN" i="0" u="none" strike="noStrike" dirty="0">
                <a:effectLst/>
                <a:latin typeface="Helvetica" panose="020B0604020202020204" pitchFamily="34" charset="0"/>
              </a:rPr>
              <a:t>Shahid Mohammad </a:t>
            </a:r>
            <a:r>
              <a:rPr lang="en-IN" i="0" u="none" strike="noStrike" dirty="0" err="1">
                <a:effectLst/>
                <a:latin typeface="Helvetica" panose="020B0604020202020204" pitchFamily="34" charset="0"/>
              </a:rPr>
              <a:t>Ganie,Pijush</a:t>
            </a:r>
            <a:r>
              <a:rPr lang="en-IN" i="0" u="none" strike="noStrike" dirty="0">
                <a:effectLst/>
                <a:latin typeface="Helvetica" panose="020B0604020202020204" pitchFamily="34" charset="0"/>
              </a:rPr>
              <a:t> Kanti Dutta </a:t>
            </a:r>
            <a:r>
              <a:rPr lang="en-IN" i="0" u="none" strike="noStrike" dirty="0" err="1">
                <a:effectLst/>
                <a:latin typeface="Helvetica" panose="020B0604020202020204" pitchFamily="34" charset="0"/>
              </a:rPr>
              <a:t>Pramanik,Saurav</a:t>
            </a:r>
            <a:r>
              <a:rPr lang="en-IN" i="0" u="none" strike="noStrike" dirty="0">
                <a:effectLst/>
                <a:latin typeface="Helvetica" panose="020B0604020202020204" pitchFamily="34" charset="0"/>
              </a:rPr>
              <a:t> </a:t>
            </a:r>
            <a:r>
              <a:rPr lang="en-IN" i="0" u="none" strike="noStrike" dirty="0" err="1">
                <a:effectLst/>
                <a:latin typeface="Helvetica" panose="020B0604020202020204" pitchFamily="34" charset="0"/>
              </a:rPr>
              <a:t>Mall,Zhongming</a:t>
            </a:r>
            <a:r>
              <a:rPr lang="en-IN" i="0" u="none" strike="noStrike" dirty="0">
                <a:effectLst/>
                <a:latin typeface="Helvetica" panose="020B0604020202020204" pitchFamily="34" charset="0"/>
              </a:rPr>
              <a:t> Zhao</a:t>
            </a:r>
            <a:endParaRPr lang="en-IN" i="0" dirty="0">
              <a:effectLst/>
              <a:latin typeface="Helvetica" panose="020B0604020202020204" pitchFamily="34" charset="0"/>
            </a:endParaRPr>
          </a:p>
          <a:p>
            <a:pPr marL="0" indent="0">
              <a:buNone/>
            </a:pPr>
            <a:r>
              <a:rPr lang="en-US" b="1" dirty="0">
                <a:solidFill>
                  <a:schemeClr val="tx1">
                    <a:lumMod val="95000"/>
                  </a:schemeClr>
                </a:solidFill>
              </a:rPr>
              <a:t>Year:</a:t>
            </a:r>
            <a:r>
              <a:rPr lang="en-US" dirty="0">
                <a:solidFill>
                  <a:schemeClr val="tx1">
                    <a:lumMod val="95000"/>
                  </a:schemeClr>
                </a:solidFill>
              </a:rPr>
              <a:t> 2023</a:t>
            </a:r>
          </a:p>
          <a:p>
            <a:pPr marL="0" indent="0">
              <a:buNone/>
            </a:pPr>
            <a:r>
              <a:rPr lang="en-US" b="1" dirty="0">
                <a:solidFill>
                  <a:schemeClr val="tx1">
                    <a:lumMod val="95000"/>
                  </a:schemeClr>
                </a:solidFill>
              </a:rPr>
              <a:t>Journal :</a:t>
            </a:r>
            <a:r>
              <a:rPr lang="en-US" dirty="0">
                <a:solidFill>
                  <a:schemeClr val="tx1">
                    <a:lumMod val="95000"/>
                  </a:schemeClr>
                </a:solidFill>
              </a:rPr>
              <a:t> </a:t>
            </a:r>
            <a:r>
              <a:rPr lang="en-US" dirty="0" err="1">
                <a:solidFill>
                  <a:schemeClr val="tx1">
                    <a:lumMod val="95000"/>
                  </a:schemeClr>
                </a:solidFill>
              </a:rPr>
              <a:t>Plos</a:t>
            </a:r>
            <a:r>
              <a:rPr lang="en-US" dirty="0">
                <a:solidFill>
                  <a:schemeClr val="tx1">
                    <a:lumMod val="95000"/>
                  </a:schemeClr>
                </a:solidFill>
              </a:rPr>
              <a:t> One</a:t>
            </a:r>
          </a:p>
          <a:p>
            <a:pPr marL="0" indent="0">
              <a:buNone/>
            </a:pPr>
            <a:r>
              <a:rPr lang="en-US" b="1" i="0" dirty="0" err="1">
                <a:solidFill>
                  <a:schemeClr val="tx1">
                    <a:lumMod val="95000"/>
                  </a:schemeClr>
                </a:solidFill>
                <a:effectLst/>
              </a:rPr>
              <a:t>Methodology:</a:t>
            </a:r>
            <a:r>
              <a:rPr lang="en-US" b="0" i="0" dirty="0" err="1">
                <a:effectLst/>
              </a:rPr>
              <a:t>Ensemble</a:t>
            </a:r>
            <a:r>
              <a:rPr lang="en-US" b="0" i="0" dirty="0">
                <a:effectLst/>
              </a:rPr>
              <a:t> learning is a method that combines different traditional machine learning approaches to enhance the performance of the prediction model .Various ensemble learning approaches are </a:t>
            </a:r>
            <a:r>
              <a:rPr lang="en-US" b="0" i="0" dirty="0" err="1">
                <a:effectLst/>
              </a:rPr>
              <a:t>proposed.Boosting</a:t>
            </a:r>
            <a:r>
              <a:rPr lang="en-US" b="0" i="0" dirty="0">
                <a:effectLst/>
              </a:rPr>
              <a:t> algorithm is one of the effective approaches in the ensemble learning family. In the literature, several boosting algorithms can be found .In this experiment, specifically for CKD prediction, we considered the following five ensemble learning based boosting algorithms</a:t>
            </a:r>
            <a:endParaRPr lang="en-IN" dirty="0"/>
          </a:p>
        </p:txBody>
      </p:sp>
    </p:spTree>
    <p:extLst>
      <p:ext uri="{BB962C8B-B14F-4D97-AF65-F5344CB8AC3E}">
        <p14:creationId xmlns:p14="http://schemas.microsoft.com/office/powerpoint/2010/main" val="44315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EBCE-00C6-4045-3F2D-8F01257450C2}"/>
              </a:ext>
            </a:extLst>
          </p:cNvPr>
          <p:cNvSpPr>
            <a:spLocks noGrp="1"/>
          </p:cNvSpPr>
          <p:nvPr>
            <p:ph type="title"/>
          </p:nvPr>
        </p:nvSpPr>
        <p:spPr>
          <a:xfrm>
            <a:off x="349740" y="312614"/>
            <a:ext cx="5386752" cy="6299201"/>
          </a:xfrm>
        </p:spPr>
        <p:txBody>
          <a:bodyPr>
            <a:normAutofit fontScale="90000"/>
          </a:bodyPr>
          <a:lstStyle/>
          <a:p>
            <a:br>
              <a:rPr lang="en-IN" dirty="0"/>
            </a:br>
            <a:br>
              <a:rPr lang="en-IN" dirty="0"/>
            </a:br>
            <a:r>
              <a:rPr lang="en-IN" dirty="0"/>
              <a:t>      Problem Statement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B325F8FE-F968-A418-5D83-74D83A7422D5}"/>
              </a:ext>
            </a:extLst>
          </p:cNvPr>
          <p:cNvSpPr>
            <a:spLocks noGrp="1"/>
          </p:cNvSpPr>
          <p:nvPr>
            <p:ph idx="1"/>
          </p:nvPr>
        </p:nvSpPr>
        <p:spPr>
          <a:xfrm>
            <a:off x="5751513" y="1477759"/>
            <a:ext cx="5574322" cy="4454118"/>
          </a:xfrm>
        </p:spPr>
        <p:txBody>
          <a:bodyPr/>
          <a:lstStyle/>
          <a:p>
            <a:pPr marL="114300" indent="0">
              <a:buNone/>
            </a:pPr>
            <a:endParaRPr lang="en-US" sz="1200" dirty="0"/>
          </a:p>
          <a:p>
            <a:pPr marL="114300" indent="0" algn="just">
              <a:buNone/>
            </a:pPr>
            <a:r>
              <a:rPr lang="en-US" sz="1800" dirty="0"/>
              <a:t>This initiative seeks to refine the prediction methods for Chronic Kidney Disease (CKD) by employing advanced ensemble learning methods. CKD is a critical health issue marked by a slow but steady decline in kidney functionality, which often escapes early detection due to the lack of pronounced symptoms. The project's ambition is to harness a combination of sophisticated machine learning techniques to construct a highly accurate predictive model. This model is expected to identify CKD with exceptional precision, utilizing a concise array of indicators, thereby contributing to improved early detection and management strategies in medical practice.</a:t>
            </a:r>
            <a:endParaRPr lang="en-IN" sz="1800" dirty="0"/>
          </a:p>
          <a:p>
            <a:endParaRPr lang="en-IN" dirty="0"/>
          </a:p>
        </p:txBody>
      </p:sp>
      <p:pic>
        <p:nvPicPr>
          <p:cNvPr id="1030" name="Picture 6" descr="100+ Light-Bulb Images | Download Free ...">
            <a:extLst>
              <a:ext uri="{FF2B5EF4-FFF2-40B4-BE49-F238E27FC236}">
                <a16:creationId xmlns:a16="http://schemas.microsoft.com/office/drawing/2014/main" id="{6C5D9CFC-AD25-2F10-B35E-DC2683FD2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3" y="2174021"/>
            <a:ext cx="1880748" cy="28262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67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A187-987E-83AE-2776-B4652CBF5F32}"/>
              </a:ext>
            </a:extLst>
          </p:cNvPr>
          <p:cNvSpPr>
            <a:spLocks noGrp="1"/>
          </p:cNvSpPr>
          <p:nvPr>
            <p:ph type="title"/>
          </p:nvPr>
        </p:nvSpPr>
        <p:spPr/>
        <p:txBody>
          <a:bodyPr/>
          <a:lstStyle/>
          <a:p>
            <a:r>
              <a:rPr lang="en-IN" sz="3600" b="1" dirty="0">
                <a:solidFill>
                  <a:schemeClr val="tx1"/>
                </a:solidFill>
              </a:rPr>
              <a:t>Dataset Overview:</a:t>
            </a:r>
            <a:endParaRPr lang="en-IN" dirty="0"/>
          </a:p>
        </p:txBody>
      </p:sp>
      <p:sp>
        <p:nvSpPr>
          <p:cNvPr id="3" name="Content Placeholder 2">
            <a:extLst>
              <a:ext uri="{FF2B5EF4-FFF2-40B4-BE49-F238E27FC236}">
                <a16:creationId xmlns:a16="http://schemas.microsoft.com/office/drawing/2014/main" id="{B53BB406-1F52-7E86-D9F4-8D65003B1F17}"/>
              </a:ext>
            </a:extLst>
          </p:cNvPr>
          <p:cNvSpPr>
            <a:spLocks noGrp="1"/>
          </p:cNvSpPr>
          <p:nvPr>
            <p:ph idx="1"/>
          </p:nvPr>
        </p:nvSpPr>
        <p:spPr/>
        <p:txBody>
          <a:bodyPr>
            <a:normAutofit fontScale="77500" lnSpcReduction="20000"/>
          </a:bodyPr>
          <a:lstStyle/>
          <a:p>
            <a:pPr marL="285750" indent="-285750" algn="just">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on kidney disease comprises 400 entries with 26 attributes each, blending clinical, demographic, and laboratory data pertinent to kidney function and disorders. Attributes include patient age, blood pressure, specific gravity of urine, levels of albumin, sugar, red and pus cells, hemoglobin, and more, alongside the presence of conditions like hypertension, diabetes, and anemia. It features both numerical and categorical data, with some missing values across various columns. Primarily, it categorizes patients into those with chronic kidney disease (CKD) and those without, serving as a valuable resource for analyzing kidney health indicators and potentially developing predictive models for CKD.</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Features include: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Age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Blood pressure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Specific gravity of urine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Albumin levels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Sugar levels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Red and pus cells in the urine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Hemoglobin count </a:t>
            </a:r>
            <a:b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it notes the presence of conditions such as: Hypertension Diabetes Anemia</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Click here for Dataset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7198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B174-4AD3-4C57-A8AE-3BFC05BCF370}"/>
              </a:ext>
            </a:extLst>
          </p:cNvPr>
          <p:cNvSpPr>
            <a:spLocks noGrp="1"/>
          </p:cNvSpPr>
          <p:nvPr>
            <p:ph type="title"/>
          </p:nvPr>
        </p:nvSpPr>
        <p:spPr/>
        <p:txBody>
          <a:bodyPr/>
          <a:lstStyle/>
          <a:p>
            <a:r>
              <a:rPr lang="en-IN" sz="3600" dirty="0">
                <a:solidFill>
                  <a:schemeClr val="tx1"/>
                </a:solidFill>
              </a:rPr>
              <a:t>Motivation</a:t>
            </a:r>
            <a:endParaRPr lang="en-IN" dirty="0"/>
          </a:p>
        </p:txBody>
      </p:sp>
      <p:sp>
        <p:nvSpPr>
          <p:cNvPr id="3" name="Content Placeholder 2">
            <a:extLst>
              <a:ext uri="{FF2B5EF4-FFF2-40B4-BE49-F238E27FC236}">
                <a16:creationId xmlns:a16="http://schemas.microsoft.com/office/drawing/2014/main" id="{8FAD14FE-B36E-C706-8763-411E45DEB708}"/>
              </a:ext>
            </a:extLst>
          </p:cNvPr>
          <p:cNvSpPr>
            <a:spLocks noGrp="1"/>
          </p:cNvSpPr>
          <p:nvPr>
            <p:ph idx="1"/>
          </p:nvPr>
        </p:nvSpPr>
        <p:spPr>
          <a:xfrm>
            <a:off x="6096001" y="1828800"/>
            <a:ext cx="4721226" cy="4681415"/>
          </a:xfrm>
        </p:spPr>
        <p:txBody>
          <a:bodyPr/>
          <a:lstStyle/>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is driven by the objective to enhance the precision in diagnosing Chronic Kidney Disease (CKD) through sophisticated ensemble machine learning models. The focus is on early and reliable detection due to CKD's subtle onset, aiming to prevent its progression to critical stages. By targeting a near-perfect accuracy with fewer diagnostic indicators, the initiative aspires to equip medical professionals with a powerful tool for better patient care, promoting timely interventions and improving health outcomes for those at risk of CKD.</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3074" name="Picture 2" descr="Astronaut Standing in Water the Sea ...">
            <a:extLst>
              <a:ext uri="{FF2B5EF4-FFF2-40B4-BE49-F238E27FC236}">
                <a16:creationId xmlns:a16="http://schemas.microsoft.com/office/drawing/2014/main" id="{37FB6598-DF31-8D74-62E2-97A209FFB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82" y="2424602"/>
            <a:ext cx="4824208" cy="321029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6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A0A3-AF93-63D3-8C71-C48C0A3D0FC7}"/>
              </a:ext>
            </a:extLst>
          </p:cNvPr>
          <p:cNvSpPr>
            <a:spLocks noGrp="1"/>
          </p:cNvSpPr>
          <p:nvPr>
            <p:ph type="title"/>
          </p:nvPr>
        </p:nvSpPr>
        <p:spPr>
          <a:xfrm>
            <a:off x="584202" y="338666"/>
            <a:ext cx="9591430" cy="591365"/>
          </a:xfrm>
        </p:spPr>
        <p:txBody>
          <a:bodyPr>
            <a:normAutofit fontScale="90000"/>
          </a:bodyPr>
          <a:lstStyle/>
          <a:p>
            <a:r>
              <a:rPr lang="en-IN" dirty="0"/>
              <a:t>Models used:</a:t>
            </a:r>
          </a:p>
        </p:txBody>
      </p:sp>
      <p:sp>
        <p:nvSpPr>
          <p:cNvPr id="3" name="Content Placeholder 2">
            <a:extLst>
              <a:ext uri="{FF2B5EF4-FFF2-40B4-BE49-F238E27FC236}">
                <a16:creationId xmlns:a16="http://schemas.microsoft.com/office/drawing/2014/main" id="{7646663B-32D1-4756-B7B3-A5DB585C2D34}"/>
              </a:ext>
            </a:extLst>
          </p:cNvPr>
          <p:cNvSpPr>
            <a:spLocks noGrp="1"/>
          </p:cNvSpPr>
          <p:nvPr>
            <p:ph idx="1"/>
          </p:nvPr>
        </p:nvSpPr>
        <p:spPr>
          <a:xfrm>
            <a:off x="685801" y="844063"/>
            <a:ext cx="7215553" cy="5675272"/>
          </a:xfrm>
        </p:spPr>
        <p:txBody>
          <a:bodyPr>
            <a:normAutofit/>
          </a:bodyPr>
          <a:lstStyle/>
          <a:p>
            <a:pPr marL="0" indent="0">
              <a:buNone/>
            </a:pPr>
            <a:r>
              <a:rPr lang="en-IN" dirty="0"/>
              <a:t>1.</a:t>
            </a:r>
            <a:r>
              <a:rPr lang="en-IN" b="0" i="0" dirty="0">
                <a:solidFill>
                  <a:srgbClr val="ECECEC"/>
                </a:solidFill>
                <a:effectLst/>
                <a:latin typeface="Söhne"/>
              </a:rPr>
              <a:t>K-Nearest </a:t>
            </a:r>
            <a:r>
              <a:rPr lang="en-IN" b="0" i="0" dirty="0" err="1">
                <a:solidFill>
                  <a:srgbClr val="ECECEC"/>
                </a:solidFill>
                <a:effectLst/>
                <a:latin typeface="Söhne"/>
              </a:rPr>
              <a:t>Neighbors</a:t>
            </a:r>
            <a:r>
              <a:rPr lang="en-IN" b="0" i="0" dirty="0">
                <a:solidFill>
                  <a:srgbClr val="ECECEC"/>
                </a:solidFill>
                <a:effectLst/>
                <a:latin typeface="Söhne"/>
              </a:rPr>
              <a:t> (KNN) classifier:</a:t>
            </a:r>
            <a:r>
              <a:rPr lang="en-US" b="0" i="0" dirty="0">
                <a:solidFill>
                  <a:srgbClr val="ECECEC"/>
                </a:solidFill>
                <a:effectLst/>
                <a:latin typeface="Söhne"/>
              </a:rPr>
              <a:t>  </a:t>
            </a:r>
            <a:r>
              <a:rPr lang="en-US" sz="1200" b="0" i="0" dirty="0">
                <a:solidFill>
                  <a:srgbClr val="ECECEC"/>
                </a:solidFill>
                <a:effectLst/>
                <a:latin typeface="Söhne"/>
              </a:rPr>
              <a:t>The KNN model is created and trained on the `</a:t>
            </a:r>
            <a:r>
              <a:rPr lang="en-US" sz="1200" b="0" i="0" dirty="0" err="1">
                <a:solidFill>
                  <a:srgbClr val="ECECEC"/>
                </a:solidFill>
                <a:effectLst/>
                <a:latin typeface="Söhne"/>
              </a:rPr>
              <a:t>x_train</a:t>
            </a:r>
            <a:r>
              <a:rPr lang="en-US" sz="1200" b="0" i="0" dirty="0">
                <a:solidFill>
                  <a:srgbClr val="ECECEC"/>
                </a:solidFill>
                <a:effectLst/>
                <a:latin typeface="Söhne"/>
              </a:rPr>
              <a:t>` and `</a:t>
            </a:r>
            <a:r>
              <a:rPr lang="en-US" sz="1200" b="0" i="0" dirty="0" err="1">
                <a:solidFill>
                  <a:srgbClr val="ECECEC"/>
                </a:solidFill>
                <a:effectLst/>
                <a:latin typeface="Söhne"/>
              </a:rPr>
              <a:t>y_train</a:t>
            </a:r>
            <a:r>
              <a:rPr lang="en-US" sz="1200" b="0" i="0" dirty="0">
                <a:solidFill>
                  <a:srgbClr val="ECECEC"/>
                </a:solidFill>
                <a:effectLst/>
                <a:latin typeface="Söhne"/>
              </a:rPr>
              <a:t>` datasets. It then predicts class labels for the `</a:t>
            </a:r>
            <a:r>
              <a:rPr lang="en-US" sz="1200" b="0" i="0" dirty="0" err="1">
                <a:solidFill>
                  <a:srgbClr val="ECECEC"/>
                </a:solidFill>
                <a:effectLst/>
                <a:latin typeface="Söhne"/>
              </a:rPr>
              <a:t>x_test</a:t>
            </a:r>
            <a:r>
              <a:rPr lang="en-US" sz="1200" b="0" i="0" dirty="0">
                <a:solidFill>
                  <a:srgbClr val="ECECEC"/>
                </a:solidFill>
                <a:effectLst/>
                <a:latin typeface="Söhne"/>
              </a:rPr>
              <a:t>` dataset. The performance of the model is evaluated by computing a classification report, which includes precision, recall, and F1-score for each class, as well as the overall accuracy. Additionally, a confusion matrix (`</a:t>
            </a:r>
            <a:r>
              <a:rPr lang="en-US" sz="1200" b="0" i="0" dirty="0" err="1">
                <a:solidFill>
                  <a:srgbClr val="ECECEC"/>
                </a:solidFill>
                <a:effectLst/>
                <a:latin typeface="Söhne"/>
              </a:rPr>
              <a:t>cmknn</a:t>
            </a:r>
            <a:r>
              <a:rPr lang="en-US" sz="1200" b="0" i="0" dirty="0">
                <a:solidFill>
                  <a:srgbClr val="ECECEC"/>
                </a:solidFill>
                <a:effectLst/>
                <a:latin typeface="Söhne"/>
              </a:rPr>
              <a:t>`) is generated to visualize the classification accuracy for each class. Detailed performance metrics, including precision, recall, F1-score, and support (the number of actual occurrences of each class in `</a:t>
            </a:r>
            <a:r>
              <a:rPr lang="en-US" sz="1200" b="0" i="0" dirty="0" err="1">
                <a:solidFill>
                  <a:srgbClr val="ECECEC"/>
                </a:solidFill>
                <a:effectLst/>
                <a:latin typeface="Söhne"/>
              </a:rPr>
              <a:t>y_test</a:t>
            </a:r>
            <a:r>
              <a:rPr lang="en-US" sz="1200" b="0" i="0" dirty="0">
                <a:solidFill>
                  <a:srgbClr val="ECECEC"/>
                </a:solidFill>
                <a:effectLst/>
                <a:latin typeface="Söhne"/>
              </a:rPr>
              <a:t>`), are calculated for each class and the total average. These metrics are compiled into a </a:t>
            </a:r>
            <a:r>
              <a:rPr lang="en-US" sz="1200" b="0" i="0" dirty="0" err="1">
                <a:solidFill>
                  <a:srgbClr val="ECECEC"/>
                </a:solidFill>
                <a:effectLst/>
                <a:latin typeface="Söhne"/>
              </a:rPr>
              <a:t>DataFrame</a:t>
            </a:r>
            <a:r>
              <a:rPr lang="en-US" sz="1200" b="0" i="0" dirty="0">
                <a:solidFill>
                  <a:srgbClr val="ECECEC"/>
                </a:solidFill>
                <a:effectLst/>
                <a:latin typeface="Söhne"/>
              </a:rPr>
              <a:t> `</a:t>
            </a:r>
            <a:r>
              <a:rPr lang="en-US" sz="1200" b="0" i="0" dirty="0" err="1">
                <a:solidFill>
                  <a:srgbClr val="ECECEC"/>
                </a:solidFill>
                <a:effectLst/>
                <a:latin typeface="Söhne"/>
              </a:rPr>
              <a:t>all_df</a:t>
            </a:r>
            <a:r>
              <a:rPr lang="en-US" sz="1200" b="0" i="0" dirty="0">
                <a:solidFill>
                  <a:srgbClr val="ECECEC"/>
                </a:solidFill>
                <a:effectLst/>
                <a:latin typeface="Söhne"/>
              </a:rPr>
              <a:t>`, which is then used to plot the precision, recall, and F1-score for each class using the `</a:t>
            </a:r>
            <a:r>
              <a:rPr lang="en-US" sz="1200" b="0" i="0" dirty="0" err="1">
                <a:solidFill>
                  <a:srgbClr val="ECECEC"/>
                </a:solidFill>
                <a:effectLst/>
                <a:latin typeface="Söhne"/>
              </a:rPr>
              <a:t>metrics_plot</a:t>
            </a:r>
            <a:r>
              <a:rPr lang="en-US" sz="1200" b="0" i="0" dirty="0">
                <a:solidFill>
                  <a:srgbClr val="ECECEC"/>
                </a:solidFill>
                <a:effectLst/>
                <a:latin typeface="Söhne"/>
              </a:rPr>
              <a:t>` function, which displays these metrics in a bar plot format. Finally, overall accuracy, precision, recall, and F1-score for the entire dataset are printed, providing a comprehensive view of the classifier's performance.</a:t>
            </a:r>
          </a:p>
          <a:p>
            <a:pPr marL="0" indent="0">
              <a:buNone/>
            </a:pPr>
            <a:r>
              <a:rPr lang="en-US" sz="1200" b="0" i="0" dirty="0">
                <a:solidFill>
                  <a:srgbClr val="D5D5D5"/>
                </a:solidFill>
                <a:effectLst/>
                <a:highlight>
                  <a:srgbClr val="383838"/>
                </a:highlight>
                <a:latin typeface="Courier New" panose="02070309020205020404" pitchFamily="49" charset="0"/>
              </a:rPr>
              <a:t>Accuracy Result: 97.00% Precision Result: 96.25% Recall Result: 97.62% F1-Score Result: 96.83%</a:t>
            </a:r>
            <a:endParaRPr lang="en-US" sz="1200" b="0" i="0" dirty="0">
              <a:solidFill>
                <a:srgbClr val="ECECEC"/>
              </a:solidFill>
              <a:effectLst/>
              <a:latin typeface="Söhne"/>
            </a:endParaRPr>
          </a:p>
          <a:p>
            <a:pPr marL="0" indent="0">
              <a:buNone/>
            </a:pPr>
            <a:r>
              <a:rPr lang="en-US" dirty="0">
                <a:solidFill>
                  <a:srgbClr val="ECECEC"/>
                </a:solidFill>
                <a:latin typeface="Söhne"/>
              </a:rPr>
              <a:t>2. Gaussian Naive Bayes model: </a:t>
            </a:r>
            <a:r>
              <a:rPr lang="en-US" sz="1200" dirty="0">
                <a:solidFill>
                  <a:srgbClr val="ECECEC"/>
                </a:solidFill>
                <a:latin typeface="Söhne"/>
              </a:rPr>
              <a:t>The process starts by initializing the Gaussian Naive Bayes classifier (`NB`) and training it with training data (`</a:t>
            </a:r>
            <a:r>
              <a:rPr lang="en-US" sz="1200" dirty="0" err="1">
                <a:solidFill>
                  <a:srgbClr val="ECECEC"/>
                </a:solidFill>
                <a:latin typeface="Söhne"/>
              </a:rPr>
              <a:t>x_train</a:t>
            </a:r>
            <a:r>
              <a:rPr lang="en-US" sz="1200" dirty="0">
                <a:solidFill>
                  <a:srgbClr val="ECECEC"/>
                </a:solidFill>
                <a:latin typeface="Söhne"/>
              </a:rPr>
              <a:t>` and `</a:t>
            </a:r>
            <a:r>
              <a:rPr lang="en-US" sz="1200" dirty="0" err="1">
                <a:solidFill>
                  <a:srgbClr val="ECECEC"/>
                </a:solidFill>
                <a:latin typeface="Söhne"/>
              </a:rPr>
              <a:t>y_train</a:t>
            </a:r>
            <a:r>
              <a:rPr lang="en-US" sz="1200" dirty="0">
                <a:solidFill>
                  <a:srgbClr val="ECECEC"/>
                </a:solidFill>
                <a:latin typeface="Söhne"/>
              </a:rPr>
              <a:t>`). After training, the model predicts the class labels for the test dataset (`</a:t>
            </a:r>
            <a:r>
              <a:rPr lang="en-US" sz="1200" dirty="0" err="1">
                <a:solidFill>
                  <a:srgbClr val="ECECEC"/>
                </a:solidFill>
                <a:latin typeface="Söhne"/>
              </a:rPr>
              <a:t>x_test</a:t>
            </a:r>
            <a:r>
              <a:rPr lang="en-US" sz="1200" dirty="0">
                <a:solidFill>
                  <a:srgbClr val="ECECEC"/>
                </a:solidFill>
                <a:latin typeface="Söhne"/>
              </a:rPr>
              <a:t>`), and these predictions are used to evaluate the model's </a:t>
            </a:r>
            <a:r>
              <a:rPr lang="en-US" sz="1200" dirty="0" err="1">
                <a:solidFill>
                  <a:srgbClr val="ECECEC"/>
                </a:solidFill>
                <a:latin typeface="Söhne"/>
              </a:rPr>
              <a:t>performance.The</a:t>
            </a:r>
            <a:r>
              <a:rPr lang="en-US" sz="1200" dirty="0">
                <a:solidFill>
                  <a:srgbClr val="ECECEC"/>
                </a:solidFill>
                <a:latin typeface="Söhne"/>
              </a:rPr>
              <a:t> evaluation includes printing the classification report, which provides key metrics such as precision, recall, and F1-score for each class, as well as the overall accuracy calculated through the `</a:t>
            </a:r>
            <a:r>
              <a:rPr lang="en-US" sz="1200" dirty="0" err="1">
                <a:solidFill>
                  <a:srgbClr val="ECECEC"/>
                </a:solidFill>
                <a:latin typeface="Söhne"/>
              </a:rPr>
              <a:t>accuracy_score</a:t>
            </a:r>
            <a:r>
              <a:rPr lang="en-US" sz="1200" dirty="0">
                <a:solidFill>
                  <a:srgbClr val="ECECEC"/>
                </a:solidFill>
                <a:latin typeface="Söhne"/>
              </a:rPr>
              <a:t>` function. Detailed metrics for each class and the average across all classes are also computed using the `</a:t>
            </a:r>
            <a:r>
              <a:rPr lang="en-US" sz="1200" dirty="0" err="1">
                <a:solidFill>
                  <a:srgbClr val="ECECEC"/>
                </a:solidFill>
                <a:latin typeface="Söhne"/>
              </a:rPr>
              <a:t>precision_recall_fscore_support</a:t>
            </a:r>
            <a:r>
              <a:rPr lang="en-US" sz="1200" dirty="0">
                <a:solidFill>
                  <a:srgbClr val="ECECEC"/>
                </a:solidFill>
                <a:latin typeface="Söhne"/>
              </a:rPr>
              <a:t>` function, which provides flexibility to handle cases where a class is not predicted (handled by `</a:t>
            </a:r>
            <a:r>
              <a:rPr lang="en-US" sz="1200" dirty="0" err="1">
                <a:solidFill>
                  <a:srgbClr val="ECECEC"/>
                </a:solidFill>
                <a:latin typeface="Söhne"/>
              </a:rPr>
              <a:t>zero_division</a:t>
            </a:r>
            <a:r>
              <a:rPr lang="en-US" sz="1200" dirty="0">
                <a:solidFill>
                  <a:srgbClr val="ECECEC"/>
                </a:solidFill>
                <a:latin typeface="Söhne"/>
              </a:rPr>
              <a:t>=1`).</a:t>
            </a:r>
          </a:p>
          <a:p>
            <a:pPr marL="0" indent="0">
              <a:buNone/>
            </a:pPr>
            <a:r>
              <a:rPr lang="en-US" sz="1200" b="0" i="0" dirty="0">
                <a:solidFill>
                  <a:srgbClr val="D5D5D5"/>
                </a:solidFill>
                <a:effectLst/>
                <a:highlight>
                  <a:srgbClr val="383838"/>
                </a:highlight>
                <a:latin typeface="Courier New" panose="02070309020205020404" pitchFamily="49" charset="0"/>
              </a:rPr>
              <a:t>Accuracy Result: 95.00% Precision Result: 94.05% Recall Result: 96.03% F1-Score Result: 94.77%</a:t>
            </a:r>
            <a:endParaRPr lang="en-US" sz="1200" dirty="0">
              <a:solidFill>
                <a:srgbClr val="ECECEC"/>
              </a:solidFill>
              <a:latin typeface="Söhne"/>
            </a:endParaRPr>
          </a:p>
          <a:p>
            <a:pPr marL="0" indent="0">
              <a:buNone/>
            </a:pPr>
            <a:endParaRPr lang="en-US" dirty="0">
              <a:solidFill>
                <a:srgbClr val="ECECEC"/>
              </a:solidFill>
              <a:latin typeface="Söhne"/>
            </a:endParaRPr>
          </a:p>
          <a:p>
            <a:pPr marL="0" indent="0">
              <a:buNone/>
            </a:pPr>
            <a:endParaRPr lang="en-US" dirty="0">
              <a:solidFill>
                <a:srgbClr val="ECECEC"/>
              </a:solidFill>
              <a:latin typeface="Söhne"/>
            </a:endParaRPr>
          </a:p>
        </p:txBody>
      </p:sp>
      <p:pic>
        <p:nvPicPr>
          <p:cNvPr id="5" name="Picture 4">
            <a:extLst>
              <a:ext uri="{FF2B5EF4-FFF2-40B4-BE49-F238E27FC236}">
                <a16:creationId xmlns:a16="http://schemas.microsoft.com/office/drawing/2014/main" id="{9B63147C-C0B5-C2B6-C8D1-EF8A07BD480A}"/>
              </a:ext>
            </a:extLst>
          </p:cNvPr>
          <p:cNvPicPr>
            <a:picLocks noChangeAspect="1"/>
          </p:cNvPicPr>
          <p:nvPr/>
        </p:nvPicPr>
        <p:blipFill rotWithShape="1">
          <a:blip r:embed="rId2"/>
          <a:srcRect l="6812" t="2971"/>
          <a:stretch/>
        </p:blipFill>
        <p:spPr>
          <a:xfrm>
            <a:off x="8292124" y="1160544"/>
            <a:ext cx="3314359" cy="1565766"/>
          </a:xfrm>
          <a:prstGeom prst="rect">
            <a:avLst/>
          </a:prstGeom>
        </p:spPr>
      </p:pic>
      <p:pic>
        <p:nvPicPr>
          <p:cNvPr id="7" name="Picture 6">
            <a:extLst>
              <a:ext uri="{FF2B5EF4-FFF2-40B4-BE49-F238E27FC236}">
                <a16:creationId xmlns:a16="http://schemas.microsoft.com/office/drawing/2014/main" id="{046D0A6B-FA98-ED7B-EDED-595FCBA7291A}"/>
              </a:ext>
            </a:extLst>
          </p:cNvPr>
          <p:cNvPicPr>
            <a:picLocks noChangeAspect="1"/>
          </p:cNvPicPr>
          <p:nvPr/>
        </p:nvPicPr>
        <p:blipFill>
          <a:blip r:embed="rId3"/>
          <a:stretch>
            <a:fillRect/>
          </a:stretch>
        </p:blipFill>
        <p:spPr>
          <a:xfrm>
            <a:off x="8292124" y="3658254"/>
            <a:ext cx="3314359" cy="1393258"/>
          </a:xfrm>
          <a:prstGeom prst="rect">
            <a:avLst/>
          </a:prstGeom>
        </p:spPr>
      </p:pic>
    </p:spTree>
    <p:extLst>
      <p:ext uri="{BB962C8B-B14F-4D97-AF65-F5344CB8AC3E}">
        <p14:creationId xmlns:p14="http://schemas.microsoft.com/office/powerpoint/2010/main" val="2901589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306</TotalTime>
  <Words>2660</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Helvetica</vt:lpstr>
      <vt:lpstr>HelveticaNeue Regular</vt:lpstr>
      <vt:lpstr>Söhne</vt:lpstr>
      <vt:lpstr>Celestial</vt:lpstr>
      <vt:lpstr>CHRONIC KIDNEY DISEASE DETECTION USING ENSEMBLE LEARNING</vt:lpstr>
      <vt:lpstr>Introduction:</vt:lpstr>
      <vt:lpstr>Reference Paper:</vt:lpstr>
      <vt:lpstr>RELATED WORKS: </vt:lpstr>
      <vt:lpstr>Related works:</vt:lpstr>
      <vt:lpstr>        Problem Statement          </vt:lpstr>
      <vt:lpstr>Dataset Overview:</vt:lpstr>
      <vt:lpstr>Motivation</vt:lpstr>
      <vt:lpstr>Models used:</vt:lpstr>
      <vt:lpstr>Models used:</vt:lpstr>
      <vt:lpstr>Models used:</vt:lpstr>
      <vt:lpstr>Models used:</vt:lpstr>
      <vt:lpstr>Overall results of ensemble learning:</vt:lpstr>
      <vt:lpstr>Key learnings:</vt:lpstr>
      <vt:lpstr>Future works:</vt:lpstr>
      <vt:lpstr>:</vt:lpstr>
      <vt:lpstr>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DETECTION USING ENSEMBLE LEARNING</dc:title>
  <dc:creator>uppalapati dhanush</dc:creator>
  <cp:lastModifiedBy>uppalapati dhanush</cp:lastModifiedBy>
  <cp:revision>2</cp:revision>
  <dcterms:created xsi:type="dcterms:W3CDTF">2024-04-19T19:30:40Z</dcterms:created>
  <dcterms:modified xsi:type="dcterms:W3CDTF">2024-04-20T00:37:04Z</dcterms:modified>
</cp:coreProperties>
</file>