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31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7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6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1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0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0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6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2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0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9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4045-074E-4339-A0B6-EAC3267DB017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101656-8E4E-407A-A0C4-99F7723582B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FA246-3845-6EA1-3DF9-4CBAB492D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200" y="967167"/>
            <a:ext cx="4151306" cy="2374516"/>
          </a:xfrm>
        </p:spPr>
        <p:txBody>
          <a:bodyPr>
            <a:normAutofit/>
          </a:bodyPr>
          <a:lstStyle/>
          <a:p>
            <a:r>
              <a:rPr lang="en-US" sz="4800" dirty="0"/>
              <a:t>APPLIED STATISTICS</a:t>
            </a:r>
            <a:br>
              <a:rPr lang="en-US" sz="4800" dirty="0"/>
            </a:br>
            <a:r>
              <a:rPr lang="en-US" sz="4800" dirty="0"/>
              <a:t>PROJECT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D74CF-7B33-D737-5A98-683F5E3C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647" y="3529159"/>
            <a:ext cx="4162489" cy="1606576"/>
          </a:xfrm>
        </p:spPr>
        <p:txBody>
          <a:bodyPr>
            <a:normAutofit/>
          </a:bodyPr>
          <a:lstStyle/>
          <a:p>
            <a:r>
              <a:rPr lang="en-US" sz="1600" dirty="0"/>
              <a:t>PULI DINESH –  AI23BTECH11019</a:t>
            </a:r>
          </a:p>
          <a:p>
            <a:r>
              <a:rPr lang="en-US" sz="1600" dirty="0"/>
              <a:t>RATHOD SAI DHANUSH – AI23BTECH11021</a:t>
            </a:r>
          </a:p>
          <a:p>
            <a:r>
              <a:rPr lang="en-US" sz="1600" dirty="0"/>
              <a:t>JATAVATH AJAY – AI23BTECH11011</a:t>
            </a:r>
            <a:endParaRPr lang="en-IN" sz="160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CFCC81A2-899B-41E2-3104-7645F7A9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869" y="805583"/>
            <a:ext cx="4660762" cy="466076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79647" y="3526496"/>
            <a:ext cx="414993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13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34762B-2DE1-A586-2D2E-82570D65C00F}"/>
              </a:ext>
            </a:extLst>
          </p:cNvPr>
          <p:cNvSpPr txBox="1"/>
          <p:nvPr/>
        </p:nvSpPr>
        <p:spPr>
          <a:xfrm>
            <a:off x="674703" y="337351"/>
            <a:ext cx="1120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95% Confidence Interval for Variance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3476F-AED0-AB69-27D1-99FBF41FFC80}"/>
              </a:ext>
            </a:extLst>
          </p:cNvPr>
          <p:cNvSpPr txBox="1"/>
          <p:nvPr/>
        </p:nvSpPr>
        <p:spPr>
          <a:xfrm>
            <a:off x="523783" y="1083076"/>
            <a:ext cx="11070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Estimating Variance of Global Sales (Assuming Normal Distribution)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-up of a math problem&#10;&#10;AI-generated content may be incorrect.">
            <a:extLst>
              <a:ext uri="{FF2B5EF4-FFF2-40B4-BE49-F238E27FC236}">
                <a16:creationId xmlns:a16="http://schemas.microsoft.com/office/drawing/2014/main" id="{582E5395-73A0-F879-A7C9-6C3A7EBF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3" y="1544741"/>
            <a:ext cx="5992427" cy="3329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032B0-B5D1-A099-069A-B1E021B8461A}"/>
              </a:ext>
            </a:extLst>
          </p:cNvPr>
          <p:cNvSpPr txBox="1"/>
          <p:nvPr/>
        </p:nvSpPr>
        <p:spPr>
          <a:xfrm>
            <a:off x="523783" y="4944862"/>
            <a:ext cx="10244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the calculation we get:</a:t>
            </a:r>
          </a:p>
          <a:p>
            <a:r>
              <a:rPr lang="en-IN" dirty="0"/>
              <a:t>95% Confidence Interval  (76.37,134.07)</a:t>
            </a:r>
          </a:p>
          <a:p>
            <a:endParaRPr lang="en-IN" dirty="0"/>
          </a:p>
          <a:p>
            <a:r>
              <a:rPr lang="en-IN" dirty="0"/>
              <a:t>We can conclude that </a:t>
            </a:r>
            <a:r>
              <a:rPr lang="en-US" dirty="0"/>
              <a:t>95% confident that the true variance of global sales lies within ($76.37m,$134.07m)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71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BDC678-0409-60BB-C156-600D59648CB1}"/>
              </a:ext>
            </a:extLst>
          </p:cNvPr>
          <p:cNvSpPr txBox="1"/>
          <p:nvPr/>
        </p:nvSpPr>
        <p:spPr>
          <a:xfrm>
            <a:off x="488272" y="257452"/>
            <a:ext cx="10937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Confidence Interval for Mean Difference (Non-overlapping Genres)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A1BEF-C654-275E-2D59-ECF0B7FDC0D7}"/>
              </a:ext>
            </a:extLst>
          </p:cNvPr>
          <p:cNvSpPr txBox="1"/>
          <p:nvPr/>
        </p:nvSpPr>
        <p:spPr>
          <a:xfrm>
            <a:off x="630315" y="1526959"/>
            <a:ext cx="1093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/>
              <a:t>Genres Compared: </a:t>
            </a:r>
            <a:r>
              <a:rPr lang="en-IN" b="1" dirty="0"/>
              <a:t>Sports vs Platform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endParaRPr lang="en-IN" b="1" dirty="0"/>
          </a:p>
          <a:p>
            <a:endParaRPr lang="en-IN" dirty="0"/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F1DFEE8B-946E-9F87-1944-EB34D869A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72" y="1908698"/>
            <a:ext cx="5444291" cy="4106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184A3-58D9-A625-2F04-4579E3C3DF37}"/>
              </a:ext>
            </a:extLst>
          </p:cNvPr>
          <p:cNvSpPr txBox="1"/>
          <p:nvPr/>
        </p:nvSpPr>
        <p:spPr>
          <a:xfrm>
            <a:off x="6551720" y="2659783"/>
            <a:ext cx="51520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interval includes 0 → </a:t>
            </a:r>
            <a:r>
              <a:rPr lang="en-US" b="1" dirty="0"/>
              <a:t>no significant difference</a:t>
            </a:r>
            <a:r>
              <a:rPr lang="en-US" dirty="0"/>
              <a:t> at 95% confidence level.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Cannot conclude that Sports sells more than Platform on average.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43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8C44F-B074-7DF8-20F9-AF21158ABCCC}"/>
              </a:ext>
            </a:extLst>
          </p:cNvPr>
          <p:cNvSpPr txBox="1"/>
          <p:nvPr/>
        </p:nvSpPr>
        <p:spPr>
          <a:xfrm>
            <a:off x="585926" y="275208"/>
            <a:ext cx="1107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Proportion of High-Selling Games – Hypothesis Testing</a:t>
            </a:r>
            <a:endParaRPr lang="en-IN" sz="2800" b="1" dirty="0"/>
          </a:p>
        </p:txBody>
      </p:sp>
      <p:pic>
        <p:nvPicPr>
          <p:cNvPr id="4" name="Picture 3" descr="A paper with text and images&#10;&#10;AI-generated content may be incorrect.">
            <a:extLst>
              <a:ext uri="{FF2B5EF4-FFF2-40B4-BE49-F238E27FC236}">
                <a16:creationId xmlns:a16="http://schemas.microsoft.com/office/drawing/2014/main" id="{B09B12AB-5C40-D917-1160-28749C85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854528"/>
            <a:ext cx="5187532" cy="5148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FA7F5-8EA6-C2E2-1860-C98ADC6D9121}"/>
              </a:ext>
            </a:extLst>
          </p:cNvPr>
          <p:cNvSpPr txBox="1"/>
          <p:nvPr/>
        </p:nvSpPr>
        <p:spPr>
          <a:xfrm>
            <a:off x="6338656" y="2299317"/>
            <a:ext cx="5566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p-value &lt; 0.05, </a:t>
            </a:r>
            <a:r>
              <a:rPr lang="en-US" b="1" dirty="0"/>
              <a:t>reject H₀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Statistically significant evidence that </a:t>
            </a:r>
            <a:r>
              <a:rPr lang="en-US" b="1" dirty="0"/>
              <a:t>more than 50% of games</a:t>
            </a:r>
            <a:r>
              <a:rPr lang="en-US" dirty="0"/>
              <a:t> are high sellers </a:t>
            </a:r>
            <a:r>
              <a:rPr lang="en-US" dirty="0" err="1"/>
              <a:t>i.e</a:t>
            </a:r>
            <a:r>
              <a:rPr lang="en-US" dirty="0"/>
              <a:t>(global sales &gt;$10m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0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DA8BBE-E7BA-60AF-1487-AEAC0B8623D1}"/>
              </a:ext>
            </a:extLst>
          </p:cNvPr>
          <p:cNvSpPr txBox="1"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 you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cap="all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ECE085-43F7-5873-4FE6-80CA4FFB8D3B}"/>
              </a:ext>
            </a:extLst>
          </p:cNvPr>
          <p:cNvSpPr txBox="1"/>
          <p:nvPr/>
        </p:nvSpPr>
        <p:spPr>
          <a:xfrm>
            <a:off x="834501" y="443884"/>
            <a:ext cx="10733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masis MT Pro Medium" panose="02040604050005020304" pitchFamily="18" charset="0"/>
              </a:rPr>
              <a:t>PROJECT 1 </a:t>
            </a:r>
            <a:endParaRPr lang="en-IN" sz="3200" b="1" dirty="0">
              <a:latin typeface="Amasis MT Pro Medium" panose="020406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DCD38-01E3-B3C9-1999-C27FA76C787A}"/>
              </a:ext>
            </a:extLst>
          </p:cNvPr>
          <p:cNvSpPr txBox="1"/>
          <p:nvPr/>
        </p:nvSpPr>
        <p:spPr>
          <a:xfrm>
            <a:off x="834501" y="1233996"/>
            <a:ext cx="1064432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THIS PROJECT  WE HAVE TAKEN  THE DATA AS  MATCH SCORE OF  VIRAT KOHLI IN IPL FROM</a:t>
            </a:r>
          </a:p>
          <a:p>
            <a:r>
              <a:rPr lang="en-US" dirty="0"/>
              <a:t>    (2020-2024)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DESCRIPTIVE SUMMARY: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MEAN OF THE DATA : 33.76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MEDIAN OF THE DATA : 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STANDARD DEVIATION : 28.64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VARIANCE : 820.29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RANGE :(0,113)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Q1</a:t>
            </a:r>
            <a:r>
              <a:rPr lang="en-IN" dirty="0"/>
              <a:t>(First Quartile)</a:t>
            </a:r>
            <a:r>
              <a:rPr lang="en-IN" dirty="0">
                <a:sym typeface="Wingdings" panose="05000000000000000000" pitchFamily="2" charset="2"/>
              </a:rPr>
              <a:t>:8.5 ; Q3</a:t>
            </a:r>
            <a:r>
              <a:rPr lang="en-IN" dirty="0"/>
              <a:t>(Third Quartile)</a:t>
            </a:r>
            <a:r>
              <a:rPr lang="en-IN" dirty="0">
                <a:sym typeface="Wingdings" panose="05000000000000000000" pitchFamily="2" charset="2"/>
              </a:rPr>
              <a:t>:50.5  ;  IQR</a:t>
            </a:r>
            <a:r>
              <a:rPr lang="en-IN" dirty="0"/>
              <a:t>(Interquartile Range)</a:t>
            </a:r>
            <a:r>
              <a:rPr lang="en-IN" dirty="0">
                <a:sym typeface="Wingdings" panose="05000000000000000000" pitchFamily="2" charset="2"/>
              </a:rPr>
              <a:t>:42.0</a:t>
            </a:r>
          </a:p>
          <a:p>
            <a:r>
              <a:rPr lang="en-IN" dirty="0">
                <a:sym typeface="Wingdings" panose="05000000000000000000" pitchFamily="2" charset="2"/>
              </a:rPr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AA990C79-1095-1CAD-2078-88372587D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877" y="1522762"/>
            <a:ext cx="5977383" cy="4086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D3E68-C1E3-F4ED-E49F-B69748F11810}"/>
              </a:ext>
            </a:extLst>
          </p:cNvPr>
          <p:cNvSpPr txBox="1"/>
          <p:nvPr/>
        </p:nvSpPr>
        <p:spPr>
          <a:xfrm>
            <a:off x="354330" y="285750"/>
            <a:ext cx="962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BAR DIAGRAM</a:t>
            </a:r>
            <a:endParaRPr lang="en-IN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C89E5-12BD-418B-98CB-3883E5F45B92}"/>
              </a:ext>
            </a:extLst>
          </p:cNvPr>
          <p:cNvSpPr txBox="1"/>
          <p:nvPr/>
        </p:nvSpPr>
        <p:spPr>
          <a:xfrm>
            <a:off x="251460" y="1348740"/>
            <a:ext cx="5337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graph shows Virat Kohli’s Average runs from year  2020-2024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is a rise in Virat Kohli’s average runs from 2020 to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 Performance was very low in year 2022 and high in year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dip is observed in 2021 and 2022, followed by an increase in 2023 and 2024.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a performance improvement after a decline.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8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D18043-E84C-D0E9-5948-E5A31644BD8B}"/>
              </a:ext>
            </a:extLst>
          </p:cNvPr>
          <p:cNvSpPr txBox="1"/>
          <p:nvPr/>
        </p:nvSpPr>
        <p:spPr>
          <a:xfrm>
            <a:off x="417099" y="496956"/>
            <a:ext cx="11463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OGIVE CURVE</a:t>
            </a:r>
            <a:endParaRPr lang="en-IN" sz="3600" b="1" dirty="0"/>
          </a:p>
        </p:txBody>
      </p:sp>
      <p:pic>
        <p:nvPicPr>
          <p:cNvPr id="6" name="Picture 5" descr="A graph with blue dotted line">
            <a:extLst>
              <a:ext uri="{FF2B5EF4-FFF2-40B4-BE49-F238E27FC236}">
                <a16:creationId xmlns:a16="http://schemas.microsoft.com/office/drawing/2014/main" id="{B31FB878-E416-755A-5FDC-A544DCCB5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07" y="1657716"/>
            <a:ext cx="5618875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D9097E-03BE-4BF1-0389-A9D9427DC08B}"/>
              </a:ext>
            </a:extLst>
          </p:cNvPr>
          <p:cNvSpPr txBox="1"/>
          <p:nvPr/>
        </p:nvSpPr>
        <p:spPr>
          <a:xfrm>
            <a:off x="304018" y="1411357"/>
            <a:ext cx="59650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graph shows cumulative frequency of runs of Kohli from year 2020-2024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the graph, we can say  that a majority of the scores are under 50.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The steep rise in the lower score range suggests most scores are concentrated there.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curve flattens out at higher values, showing fewer large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3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B05EC-E211-FBB1-6966-335C60651DE2}"/>
              </a:ext>
            </a:extLst>
          </p:cNvPr>
          <p:cNvSpPr txBox="1"/>
          <p:nvPr/>
        </p:nvSpPr>
        <p:spPr>
          <a:xfrm>
            <a:off x="462169" y="397565"/>
            <a:ext cx="1076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</a:t>
            </a:r>
            <a:r>
              <a:rPr lang="en-IN" sz="3600" b="1" dirty="0"/>
              <a:t>ISTOGRAM</a:t>
            </a:r>
          </a:p>
        </p:txBody>
      </p:sp>
      <p:pic>
        <p:nvPicPr>
          <p:cNvPr id="4" name="Picture 3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7055DD55-146C-FC19-0EC7-1069A7C7C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52509"/>
            <a:ext cx="5715798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F9BBF-98BF-46CF-EA47-AF60177FA82B}"/>
              </a:ext>
            </a:extLst>
          </p:cNvPr>
          <p:cNvSpPr txBox="1"/>
          <p:nvPr/>
        </p:nvSpPr>
        <p:spPr>
          <a:xfrm>
            <a:off x="387626" y="1172817"/>
            <a:ext cx="54565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Histogram shows runs vs frequency of Virat from year 2020-2024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histogram is </a:t>
            </a:r>
            <a:r>
              <a:rPr lang="en-US" b="1" dirty="0"/>
              <a:t>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highest frequency is in the </a:t>
            </a:r>
            <a:r>
              <a:rPr lang="en-US" b="1" dirty="0"/>
              <a:t>0–10 </a:t>
            </a:r>
            <a:r>
              <a:rPr lang="en-US" dirty="0"/>
              <a:t>run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Runs above 60 are relatively rare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Tail Towards Higher Scores (like big scores exist, but they are not typical)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46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BB1D12-CDBF-D2CA-1186-2C0D44E1E456}"/>
              </a:ext>
            </a:extLst>
          </p:cNvPr>
          <p:cNvSpPr txBox="1"/>
          <p:nvPr/>
        </p:nvSpPr>
        <p:spPr>
          <a:xfrm>
            <a:off x="536713" y="337930"/>
            <a:ext cx="1096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PIE CHART</a:t>
            </a:r>
            <a:endParaRPr lang="en-IN" sz="3600" b="1" dirty="0"/>
          </a:p>
        </p:txBody>
      </p:sp>
      <p:pic>
        <p:nvPicPr>
          <p:cNvPr id="4" name="Picture 3" descr="A pie chart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00F1C78A-B088-CFC2-A2F7-D06EEAE8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1255028"/>
            <a:ext cx="5205930" cy="43713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42F682-0B74-86B7-41A9-1274330CD699}"/>
              </a:ext>
            </a:extLst>
          </p:cNvPr>
          <p:cNvSpPr txBox="1"/>
          <p:nvPr/>
        </p:nvSpPr>
        <p:spPr>
          <a:xfrm>
            <a:off x="397565" y="1341783"/>
            <a:ext cx="58442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pie chart show distribution of </a:t>
            </a:r>
            <a:r>
              <a:rPr lang="en-US" dirty="0" err="1"/>
              <a:t>kohli’s</a:t>
            </a:r>
            <a:r>
              <a:rPr lang="en-US" dirty="0"/>
              <a:t> runs from 2020-2024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scores fall in the 0-20 and 21-40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Fewer innings with scores above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Indicates consistent scoring but fewer exceptionally high innings.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89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9BA332-2C01-2548-B2FF-5B2C41196D76}"/>
              </a:ext>
            </a:extLst>
          </p:cNvPr>
          <p:cNvSpPr txBox="1"/>
          <p:nvPr/>
        </p:nvSpPr>
        <p:spPr>
          <a:xfrm>
            <a:off x="586409" y="308113"/>
            <a:ext cx="1093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BOX PLOT</a:t>
            </a:r>
          </a:p>
        </p:txBody>
      </p:sp>
      <p:pic>
        <p:nvPicPr>
          <p:cNvPr id="8" name="Picture 7" descr="A green box plot of runs&#10;&#10;AI-generated content may be incorrect.">
            <a:extLst>
              <a:ext uri="{FF2B5EF4-FFF2-40B4-BE49-F238E27FC236}">
                <a16:creationId xmlns:a16="http://schemas.microsoft.com/office/drawing/2014/main" id="{C994BD54-22D9-DF99-35E0-7BA2779C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98784"/>
            <a:ext cx="5821146" cy="2940992"/>
          </a:xfrm>
          <a:prstGeom prst="rect">
            <a:avLst/>
          </a:prstGeom>
        </p:spPr>
      </p:pic>
      <p:pic>
        <p:nvPicPr>
          <p:cNvPr id="12" name="Picture 11" descr="A graph of a number of boxes&#10;&#10;AI-generated content may be incorrect.">
            <a:extLst>
              <a:ext uri="{FF2B5EF4-FFF2-40B4-BE49-F238E27FC236}">
                <a16:creationId xmlns:a16="http://schemas.microsoft.com/office/drawing/2014/main" id="{2CB037F5-9B0B-248F-1C14-F99F71EDA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460" y="3039776"/>
            <a:ext cx="5821146" cy="301509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E21254-B17E-6A0D-9F17-F43893AD734A}"/>
              </a:ext>
            </a:extLst>
          </p:cNvPr>
          <p:cNvSpPr txBox="1"/>
          <p:nvPr/>
        </p:nvSpPr>
        <p:spPr>
          <a:xfrm>
            <a:off x="445770" y="1154430"/>
            <a:ext cx="53149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Box Plots show year wise and overall performance of Kohli.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spread of runs is wide, with some matches showing high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is relatively low, which suggests it is  a skewed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2023 and 2024 have wider interquartile ranges, indicating greater variation in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 scores have increased in recent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Upper whiskers show more high-scoring matches in 2023-24.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1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6AF2A1-5256-ECD5-2900-58A52754D816}"/>
              </a:ext>
            </a:extLst>
          </p:cNvPr>
          <p:cNvSpPr txBox="1"/>
          <p:nvPr/>
        </p:nvSpPr>
        <p:spPr>
          <a:xfrm>
            <a:off x="546652" y="337930"/>
            <a:ext cx="1117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Central Limit Theorem</a:t>
            </a:r>
          </a:p>
        </p:txBody>
      </p:sp>
      <p:pic>
        <p:nvPicPr>
          <p:cNvPr id="4" name="Picture 3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EFDF85B9-AFF9-9F91-A33E-2C96E6522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17" y="1782619"/>
            <a:ext cx="5176763" cy="32927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CBCFF-4DA2-C517-0770-E6DBA186D8AF}"/>
              </a:ext>
            </a:extLst>
          </p:cNvPr>
          <p:cNvSpPr txBox="1"/>
          <p:nvPr/>
        </p:nvSpPr>
        <p:spPr>
          <a:xfrm>
            <a:off x="427383" y="1282148"/>
            <a:ext cx="61026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shows </a:t>
            </a:r>
            <a:r>
              <a:rPr lang="en-US" b="1" dirty="0"/>
              <a:t>sample means</a:t>
            </a:r>
            <a:r>
              <a:rPr lang="en-US" dirty="0"/>
              <a:t> from Virat Kohli’s IPL scores (2020–2024).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variability in the original scores, the distribution of sample means is:  </a:t>
            </a:r>
            <a:r>
              <a:rPr lang="en-US" b="1" dirty="0"/>
              <a:t>Symmetrical and Bell-shaped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red curve</a:t>
            </a:r>
            <a:r>
              <a:rPr lang="en-US" dirty="0"/>
              <a:t> represents the </a:t>
            </a:r>
            <a:r>
              <a:rPr lang="en-US" b="1" dirty="0"/>
              <a:t>ideal normal distribution</a:t>
            </a:r>
            <a:r>
              <a:rPr lang="en-US" dirty="0"/>
              <a:t>, closely matching the histogram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CLT allows us to use </a:t>
            </a:r>
            <a:r>
              <a:rPr lang="en-US" b="1" dirty="0"/>
              <a:t>normal distribution-based statistical techniques</a:t>
            </a:r>
            <a:r>
              <a:rPr lang="en-US" dirty="0"/>
              <a:t> even when the original data (like match scores) is not normally distributed.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5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DFCDF6-3BC8-190A-43B4-BF84943382F9}"/>
              </a:ext>
            </a:extLst>
          </p:cNvPr>
          <p:cNvSpPr txBox="1"/>
          <p:nvPr/>
        </p:nvSpPr>
        <p:spPr>
          <a:xfrm>
            <a:off x="372863" y="195309"/>
            <a:ext cx="10706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masis MT Pro Medium" panose="02040604050005020304" pitchFamily="18" charset="0"/>
              </a:rPr>
              <a:t>PROJECT</a:t>
            </a:r>
            <a:r>
              <a:rPr lang="en-US" b="1" dirty="0">
                <a:latin typeface="Amasis MT Pro Medium" panose="02040604050005020304" pitchFamily="18" charset="0"/>
              </a:rPr>
              <a:t> </a:t>
            </a:r>
            <a:r>
              <a:rPr lang="en-US" sz="3600" b="1" dirty="0">
                <a:latin typeface="Amasis MT Pro Medium" panose="02040604050005020304" pitchFamily="18" charset="0"/>
              </a:rPr>
              <a:t>2</a:t>
            </a:r>
            <a:endParaRPr lang="en-IN" sz="3600" b="1" dirty="0">
              <a:latin typeface="Amasis MT Pro Medium" panose="020406040500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0DE83-22E9-BDA5-6F5C-1CED0BA153FF}"/>
              </a:ext>
            </a:extLst>
          </p:cNvPr>
          <p:cNvSpPr txBox="1"/>
          <p:nvPr/>
        </p:nvSpPr>
        <p:spPr>
          <a:xfrm>
            <a:off x="372861" y="841640"/>
            <a:ext cx="1098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project , we have taken the Dataset as Global Sales from Video Game Sales Data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818F1-B208-F619-04EE-DDCDECEE1650}"/>
              </a:ext>
            </a:extLst>
          </p:cNvPr>
          <p:cNvSpPr txBox="1"/>
          <p:nvPr/>
        </p:nvSpPr>
        <p:spPr>
          <a:xfrm>
            <a:off x="372863" y="1210972"/>
            <a:ext cx="114462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Gamma Distribution – Estimation of Parameters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Method of Moments (MoM):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 a=2.1766 ;  Scale b=6.7504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sample </a:t>
            </a:r>
            <a:r>
              <a:rPr lang="en-US" b="1" dirty="0"/>
              <a:t>mean</a:t>
            </a:r>
            <a:r>
              <a:rPr lang="en-US" dirty="0"/>
              <a:t> and </a:t>
            </a:r>
            <a:r>
              <a:rPr lang="en-US" b="1" dirty="0"/>
              <a:t>variance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b="1" dirty="0"/>
              <a:t>Maximum Likelihood Estimation (MLE):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Estimates: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 a=</a:t>
            </a:r>
            <a:r>
              <a:rPr lang="en-IN" dirty="0"/>
              <a:t>3.9330</a:t>
            </a:r>
            <a:r>
              <a:rPr lang="en-US" dirty="0"/>
              <a:t> ;  Scale b=</a:t>
            </a:r>
            <a:r>
              <a:rPr lang="en-IN" dirty="0"/>
              <a:t>3.7359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Fitted using </a:t>
            </a:r>
            <a:r>
              <a:rPr lang="en-US" dirty="0" err="1"/>
              <a:t>gamma.fit</a:t>
            </a:r>
            <a:r>
              <a:rPr lang="en-US" dirty="0"/>
              <a:t>() with loc=0</a:t>
            </a:r>
          </a:p>
          <a:p>
            <a:endParaRPr lang="en-US" dirty="0"/>
          </a:p>
          <a:p>
            <a:r>
              <a:rPr lang="en-US" b="1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positive and right-skewed, making gamma as suitable choice.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MLE is more accurate than MoM as it uses the full data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Gamma distribution provides a good statistical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13" name="Picture 12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91DF4B3F-E867-EEE5-FBAC-76F2BDFCC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64" y="1802361"/>
            <a:ext cx="258598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54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477</TotalTime>
  <Words>687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Amasis MT Pro Medium</vt:lpstr>
      <vt:lpstr>Arial</vt:lpstr>
      <vt:lpstr>Gill Sans MT</vt:lpstr>
      <vt:lpstr>Wingdings</vt:lpstr>
      <vt:lpstr>Gallery</vt:lpstr>
      <vt:lpstr>APPLIED STATISTICS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Puli</dc:creator>
  <cp:lastModifiedBy>Dinesh Puli</cp:lastModifiedBy>
  <cp:revision>1</cp:revision>
  <dcterms:created xsi:type="dcterms:W3CDTF">2025-04-18T08:09:13Z</dcterms:created>
  <dcterms:modified xsi:type="dcterms:W3CDTF">2025-04-18T16:06:46Z</dcterms:modified>
</cp:coreProperties>
</file>