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3" r:id="rId3"/>
    <p:sldId id="256" r:id="rId4"/>
    <p:sldId id="257" r:id="rId6"/>
    <p:sldId id="258" r:id="rId7"/>
    <p:sldId id="259"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hyperlink" Target="https://gamma.app" TargetMode="Externa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5" name="Table 4"/>
          <p:cNvGraphicFramePr/>
          <p:nvPr/>
        </p:nvGraphicFramePr>
        <p:xfrm>
          <a:off x="635" y="635"/>
          <a:ext cx="14629765" cy="8228965"/>
        </p:xfrm>
        <a:graphic>
          <a:graphicData uri="http://schemas.openxmlformats.org/drawingml/2006/table">
            <a:tbl>
              <a:tblPr firstRow="1" bandRow="1">
                <a:tableStyleId>{5C22544A-7EE6-4342-B048-85BDC9FD1C3A}</a:tableStyleId>
              </a:tblPr>
              <a:tblGrid>
                <a:gridCol w="14629765"/>
              </a:tblGrid>
              <a:tr h="8228965">
                <a:tc>
                  <a:txBody>
                    <a:bodyPr/>
                    <a:p>
                      <a:pPr>
                        <a:buNone/>
                      </a:pPr>
                      <a:r>
                        <a:rPr lang="en-US"/>
                        <a:t>         </a:t>
                      </a:r>
                      <a:endParaRPr lang="en-US"/>
                    </a:p>
                    <a:p>
                      <a:pPr algn="ctr">
                        <a:buNone/>
                      </a:pPr>
                      <a:r>
                        <a:rPr lang="en-US"/>
                        <a:t>       </a:t>
                      </a:r>
                      <a:r>
                        <a:rPr lang="en-US" sz="3200" b="1">
                          <a:latin typeface="Comic Sans MS" panose="030F0702030302020204" charset="0"/>
                          <a:cs typeface="Comic Sans MS" panose="030F0702030302020204" charset="0"/>
                        </a:rPr>
                        <a:t> </a:t>
                      </a:r>
                      <a:r>
                        <a:rPr lang="en-US" sz="5400" b="1">
                          <a:latin typeface="Comic Sans MS" panose="030F0702030302020204" charset="0"/>
                          <a:cs typeface="Comic Sans MS" panose="030F0702030302020204" charset="0"/>
                        </a:rPr>
                        <a:t>eBPL -  </a:t>
                      </a:r>
                      <a:r>
                        <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rPr>
                        <a:t>Artificial Intelligenc</a:t>
                      </a: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r>
                        <a:rPr lang="en-US" sz="5400" b="1">
                          <a:latin typeface="Comic Sans MS" panose="030F0702030302020204" charset="0"/>
                          <a:cs typeface="Comic Sans MS" panose="030F0702030302020204" charset="0"/>
                        </a:rPr>
                        <a:t> Team - 03</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422221104008</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DHANUSH A</a:t>
                      </a:r>
                      <a:endParaRPr lang="en-US" sz="5400" b="1">
                        <a:latin typeface="Comic Sans MS" panose="030F0702030302020204" charset="0"/>
                        <a:cs typeface="Comic Sans MS" panose="030F0702030302020204" charset="0"/>
                      </a:endParaRPr>
                    </a:p>
                    <a:p>
                      <a:pPr>
                        <a:buNone/>
                      </a:pPr>
                      <a:endParaRPr lang="en-US" sz="5400" b="1">
                        <a:latin typeface="Comic Sans MS" panose="030F0702030302020204" charset="0"/>
                        <a:cs typeface="Comic Sans MS" panose="030F0702030302020204" charset="0"/>
                      </a:endParaRPr>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p:spPr>
      </p:sp>
      <p:sp>
        <p:nvSpPr>
          <p:cNvPr id="6" name="Text 3"/>
          <p:cNvSpPr/>
          <p:nvPr/>
        </p:nvSpPr>
        <p:spPr>
          <a:xfrm>
            <a:off x="2037993" y="2820710"/>
            <a:ext cx="8204954" cy="833199"/>
          </a:xfrm>
          <a:prstGeom prst="rect">
            <a:avLst/>
          </a:prstGeom>
          <a:noFill/>
        </p:spPr>
        <p:txBody>
          <a:bodyPr wrap="non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Create a Chatbot in Python</a:t>
            </a:r>
            <a:endParaRPr lang="en-US" sz="5250" dirty="0"/>
          </a:p>
        </p:txBody>
      </p:sp>
      <p:sp>
        <p:nvSpPr>
          <p:cNvPr id="7" name="Text 4"/>
          <p:cNvSpPr/>
          <p:nvPr/>
        </p:nvSpPr>
        <p:spPr>
          <a:xfrm>
            <a:off x="2037993" y="3987165"/>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Building a chatbot in Python can be a rewarding and exciting project. In this guide, we will go through the steps to create a chatbot from scratch using the Python programming language. Chatbots are widely used in various industries, from customer service to virtual assistants. They provide a convenient way for users to interact with a computer system through text or speech.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5678924"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A Step-by-Step Guide</a:t>
            </a:r>
            <a:endParaRPr lang="en-US" sz="4375" dirty="0"/>
          </a:p>
        </p:txBody>
      </p:sp>
      <p:sp>
        <p:nvSpPr>
          <p:cNvPr id="5" name="Text 3"/>
          <p:cNvSpPr/>
          <p:nvPr/>
        </p:nvSpPr>
        <p:spPr>
          <a:xfrm>
            <a:off x="2037993"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1: Plan and Design</a:t>
            </a:r>
            <a:endParaRPr lang="en-US" sz="2625" dirty="0"/>
          </a:p>
        </p:txBody>
      </p:sp>
      <p:sp>
        <p:nvSpPr>
          <p:cNvPr id="6" name="Text 4"/>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diving into coding, it's important to plan and design your chatbot. Define the purpose of your chatbot and the specific tasks it will perform. Consider the target audience and the platform on which the chatbot will be deployed.</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2: Gather Requirements</a:t>
            </a:r>
            <a:endParaRPr lang="en-US" sz="2625" dirty="0"/>
          </a:p>
        </p:txBody>
      </p:sp>
      <p:sp>
        <p:nvSpPr>
          <p:cNvPr id="8" name="Text 6"/>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Once you have a clear plan, gather all the requirements for your chatbot. This includes defining the conversation flow, identifying the necessary APIs or databases for data retrieval, and deciding on the user interface design.</a:t>
            </a:r>
            <a:endParaRPr lang="en-US" sz="1750" dirty="0"/>
          </a:p>
        </p:txBody>
      </p:sp>
      <p:sp>
        <p:nvSpPr>
          <p:cNvPr id="9" name="Text 7"/>
          <p:cNvSpPr/>
          <p:nvPr/>
        </p:nvSpPr>
        <p:spPr>
          <a:xfrm>
            <a:off x="9449872"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3: Set Up Development Environment</a:t>
            </a:r>
            <a:endParaRPr lang="en-US" sz="2625" dirty="0"/>
          </a:p>
        </p:txBody>
      </p:sp>
      <p:sp>
        <p:nvSpPr>
          <p:cNvPr id="10" name="Text 8"/>
          <p:cNvSpPr/>
          <p:nvPr/>
        </p:nvSpPr>
        <p:spPr>
          <a:xfrm>
            <a:off x="9449872"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writing code, set up your development environment. Install Python and any necessary libraries or frameworks. Choose an integrated development environment (IDE) that suits your preferences and start a new project.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31267"/>
          </a:xfrm>
          <a:prstGeom prst="rect">
            <a:avLst/>
          </a:prstGeom>
          <a:solidFill>
            <a:srgbClr val="272525"/>
          </a:solidFill>
          <a:ln w="13335">
            <a:solidFill>
              <a:srgbClr val="565151"/>
            </a:solidFill>
            <a:prstDash val="solid"/>
          </a:ln>
        </p:spPr>
      </p:sp>
      <p:sp>
        <p:nvSpPr>
          <p:cNvPr id="4" name="Text 2"/>
          <p:cNvSpPr/>
          <p:nvPr/>
        </p:nvSpPr>
        <p:spPr>
          <a:xfrm>
            <a:off x="2226469" y="589121"/>
            <a:ext cx="8219123" cy="669488"/>
          </a:xfrm>
          <a:prstGeom prst="rect">
            <a:avLst/>
          </a:prstGeom>
          <a:noFill/>
        </p:spPr>
        <p:txBody>
          <a:bodyPr wrap="none" rtlCol="0" anchor="t"/>
          <a:lstStyle/>
          <a:p>
            <a:pPr marL="0" indent="0">
              <a:lnSpc>
                <a:spcPts val="5270"/>
              </a:lnSpc>
              <a:buNone/>
            </a:pPr>
            <a:r>
              <a:rPr lang="en-US" sz="4220" b="1" kern="0" spc="-127" dirty="0">
                <a:solidFill>
                  <a:srgbClr val="FFFFFF"/>
                </a:solidFill>
                <a:latin typeface="Inter" pitchFamily="34" charset="0"/>
                <a:ea typeface="Inter" pitchFamily="34" charset="-122"/>
                <a:cs typeface="Inter" pitchFamily="34" charset="-120"/>
              </a:rPr>
              <a:t>Designing the Conversation Flow</a:t>
            </a:r>
            <a:endParaRPr lang="en-US" sz="4220" dirty="0"/>
          </a:p>
        </p:txBody>
      </p:sp>
      <p:sp>
        <p:nvSpPr>
          <p:cNvPr id="5" name="Shape 3"/>
          <p:cNvSpPr/>
          <p:nvPr/>
        </p:nvSpPr>
        <p:spPr>
          <a:xfrm>
            <a:off x="2226469" y="1687116"/>
            <a:ext cx="10177462" cy="5955030"/>
          </a:xfrm>
          <a:prstGeom prst="roundRect">
            <a:avLst>
              <a:gd name="adj" fmla="val 1619"/>
            </a:avLst>
          </a:prstGeom>
          <a:noFill/>
          <a:ln w="13335">
            <a:solidFill>
              <a:srgbClr val="FFFFFF">
                <a:alpha val="24000"/>
              </a:srgbClr>
            </a:solidFill>
            <a:prstDash val="solid"/>
          </a:ln>
        </p:spPr>
      </p:sp>
      <p:sp>
        <p:nvSpPr>
          <p:cNvPr id="6" name="Shape 4"/>
          <p:cNvSpPr/>
          <p:nvPr/>
        </p:nvSpPr>
        <p:spPr>
          <a:xfrm>
            <a:off x="2239804" y="1700451"/>
            <a:ext cx="10150793" cy="2964180"/>
          </a:xfrm>
          <a:prstGeom prst="rect">
            <a:avLst/>
          </a:prstGeom>
          <a:solidFill>
            <a:srgbClr val="FFFFFF">
              <a:alpha val="4000"/>
            </a:srgbClr>
          </a:solidFill>
        </p:spPr>
      </p:sp>
      <p:sp>
        <p:nvSpPr>
          <p:cNvPr id="7" name="Text 5"/>
          <p:cNvSpPr/>
          <p:nvPr/>
        </p:nvSpPr>
        <p:spPr>
          <a:xfrm>
            <a:off x="2453997" y="1922264"/>
            <a:ext cx="2142530"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User Input</a:t>
            </a:r>
            <a:endParaRPr lang="en-US" sz="2110" dirty="0"/>
          </a:p>
        </p:txBody>
      </p:sp>
      <p:sp>
        <p:nvSpPr>
          <p:cNvPr id="8" name="Text 6"/>
          <p:cNvSpPr/>
          <p:nvPr/>
        </p:nvSpPr>
        <p:spPr>
          <a:xfrm>
            <a:off x="2453997" y="247114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At the core of any chatbot is its ability to understand and respond to user input. Design a conversation flow that allows the chatbot to handle different types of user queries and provide appropriate responses.</a:t>
            </a:r>
            <a:endParaRPr lang="en-US" sz="1685" dirty="0"/>
          </a:p>
        </p:txBody>
      </p:sp>
      <p:sp>
        <p:nvSpPr>
          <p:cNvPr id="9" name="Text 7"/>
          <p:cNvSpPr/>
          <p:nvPr/>
        </p:nvSpPr>
        <p:spPr>
          <a:xfrm>
            <a:off x="7533203" y="1922264"/>
            <a:ext cx="224813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Intent Recognition</a:t>
            </a:r>
            <a:endParaRPr lang="en-US" sz="2110" dirty="0"/>
          </a:p>
        </p:txBody>
      </p:sp>
      <p:sp>
        <p:nvSpPr>
          <p:cNvPr id="10" name="Text 8"/>
          <p:cNvSpPr/>
          <p:nvPr/>
        </p:nvSpPr>
        <p:spPr>
          <a:xfrm>
            <a:off x="7533203" y="247114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To accurately understand user queries, implement intent recognition. Use natural language processing (NLP) techniques and machine learning algorithms to classify user intents. This will help the chatbot determine the user's goal and provide relevant responses.</a:t>
            </a:r>
            <a:endParaRPr lang="en-US" sz="1685" dirty="0"/>
          </a:p>
        </p:txBody>
      </p:sp>
      <p:sp>
        <p:nvSpPr>
          <p:cNvPr id="11" name="Shape 9"/>
          <p:cNvSpPr/>
          <p:nvPr/>
        </p:nvSpPr>
        <p:spPr>
          <a:xfrm>
            <a:off x="2239804" y="4664631"/>
            <a:ext cx="10150793" cy="2964180"/>
          </a:xfrm>
          <a:prstGeom prst="rect">
            <a:avLst/>
          </a:prstGeom>
          <a:solidFill>
            <a:srgbClr val="000000">
              <a:alpha val="4000"/>
            </a:srgbClr>
          </a:solidFill>
        </p:spPr>
      </p:sp>
      <p:sp>
        <p:nvSpPr>
          <p:cNvPr id="12" name="Text 10"/>
          <p:cNvSpPr/>
          <p:nvPr/>
        </p:nvSpPr>
        <p:spPr>
          <a:xfrm>
            <a:off x="2453997" y="4886444"/>
            <a:ext cx="2651522"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Response Generation</a:t>
            </a:r>
            <a:endParaRPr lang="en-US" sz="2110" dirty="0"/>
          </a:p>
        </p:txBody>
      </p:sp>
      <p:sp>
        <p:nvSpPr>
          <p:cNvPr id="13" name="Text 11"/>
          <p:cNvSpPr/>
          <p:nvPr/>
        </p:nvSpPr>
        <p:spPr>
          <a:xfrm>
            <a:off x="2453997" y="543532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When formulating responses, keep them informative, concise, and user-friendly. Use pre-defined templates or generate responses dynamically based on the user's query. Make sure the responses are contextually relevant and provide value to the user.</a:t>
            </a:r>
            <a:endParaRPr lang="en-US" sz="1685" dirty="0"/>
          </a:p>
        </p:txBody>
      </p:sp>
      <p:sp>
        <p:nvSpPr>
          <p:cNvPr id="14" name="Text 12"/>
          <p:cNvSpPr/>
          <p:nvPr/>
        </p:nvSpPr>
        <p:spPr>
          <a:xfrm>
            <a:off x="7533203" y="4886444"/>
            <a:ext cx="254400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Integration with APIs</a:t>
            </a:r>
            <a:endParaRPr lang="en-US" sz="2110" dirty="0"/>
          </a:p>
        </p:txBody>
      </p:sp>
      <p:sp>
        <p:nvSpPr>
          <p:cNvPr id="15" name="Text 13"/>
          <p:cNvSpPr/>
          <p:nvPr/>
        </p:nvSpPr>
        <p:spPr>
          <a:xfrm>
            <a:off x="7533203" y="543532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If your chatbot requires data from external sources, integrate relevant APIs into your chatbot. This could include retrieving weather information, querying a database, or connecting to third-party services.</a:t>
            </a:r>
            <a:endParaRPr lang="en-US" sz="16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097">
            <a:solidFill>
              <a:srgbClr val="565151"/>
            </a:solidFill>
            <a:prstDash val="solid"/>
          </a:ln>
        </p:spPr>
      </p:sp>
      <p:sp>
        <p:nvSpPr>
          <p:cNvPr id="4" name="Text 2"/>
          <p:cNvSpPr/>
          <p:nvPr/>
        </p:nvSpPr>
        <p:spPr>
          <a:xfrm>
            <a:off x="787241" y="747474"/>
            <a:ext cx="6548199" cy="656034"/>
          </a:xfrm>
          <a:prstGeom prst="rect">
            <a:avLst/>
          </a:prstGeom>
          <a:noFill/>
        </p:spPr>
        <p:txBody>
          <a:bodyPr wrap="none" rtlCol="0" anchor="t"/>
          <a:lstStyle/>
          <a:p>
            <a:pPr marL="0" indent="0">
              <a:lnSpc>
                <a:spcPts val="5165"/>
              </a:lnSpc>
              <a:buNone/>
            </a:pPr>
            <a:r>
              <a:rPr lang="en-US" sz="4135" b="1" kern="0" spc="-124" dirty="0">
                <a:solidFill>
                  <a:srgbClr val="FFFFFF"/>
                </a:solidFill>
                <a:latin typeface="Inter" pitchFamily="34" charset="0"/>
                <a:ea typeface="Inter" pitchFamily="34" charset="-122"/>
                <a:cs typeface="Inter" pitchFamily="34" charset="-120"/>
              </a:rPr>
              <a:t>Improving User Experience</a:t>
            </a:r>
            <a:endParaRPr lang="en-US" sz="4135" dirty="0"/>
          </a:p>
        </p:txBody>
      </p:sp>
      <p:sp>
        <p:nvSpPr>
          <p:cNvPr id="5" name="Shape 3"/>
          <p:cNvSpPr/>
          <p:nvPr/>
        </p:nvSpPr>
        <p:spPr>
          <a:xfrm>
            <a:off x="787241" y="1882378"/>
            <a:ext cx="472321" cy="472321"/>
          </a:xfrm>
          <a:prstGeom prst="roundRect">
            <a:avLst>
              <a:gd name="adj" fmla="val 20003"/>
            </a:avLst>
          </a:prstGeom>
          <a:solidFill>
            <a:srgbClr val="110080"/>
          </a:solidFill>
          <a:ln w="13097">
            <a:solidFill>
              <a:srgbClr val="140099"/>
            </a:solidFill>
            <a:prstDash val="solid"/>
          </a:ln>
        </p:spPr>
      </p:sp>
      <p:sp>
        <p:nvSpPr>
          <p:cNvPr id="6" name="Text 4"/>
          <p:cNvSpPr/>
          <p:nvPr/>
        </p:nvSpPr>
        <p:spPr>
          <a:xfrm>
            <a:off x="951905" y="1921669"/>
            <a:ext cx="14299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1</a:t>
            </a:r>
            <a:endParaRPr lang="en-US" sz="2480" dirty="0"/>
          </a:p>
        </p:txBody>
      </p:sp>
      <p:sp>
        <p:nvSpPr>
          <p:cNvPr id="7" name="Text 5"/>
          <p:cNvSpPr/>
          <p:nvPr/>
        </p:nvSpPr>
        <p:spPr>
          <a:xfrm>
            <a:off x="1469469" y="1954530"/>
            <a:ext cx="3209330"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Personalize Conversations</a:t>
            </a:r>
            <a:endParaRPr lang="en-US" sz="2065" dirty="0"/>
          </a:p>
        </p:txBody>
      </p:sp>
      <p:sp>
        <p:nvSpPr>
          <p:cNvPr id="8" name="Text 6"/>
          <p:cNvSpPr/>
          <p:nvPr/>
        </p:nvSpPr>
        <p:spPr>
          <a:xfrm>
            <a:off x="1469469" y="2492454"/>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Add a personal touch to your chatbot by customizing responses based on user preferences. Use data such as user history, location, and preferences to make the chatbot's interactions more relevant and engaging.</a:t>
            </a:r>
            <a:endParaRPr lang="en-US" sz="1655" dirty="0"/>
          </a:p>
        </p:txBody>
      </p:sp>
      <p:sp>
        <p:nvSpPr>
          <p:cNvPr id="9" name="Shape 7"/>
          <p:cNvSpPr/>
          <p:nvPr/>
        </p:nvSpPr>
        <p:spPr>
          <a:xfrm>
            <a:off x="787241" y="3873579"/>
            <a:ext cx="472321" cy="472321"/>
          </a:xfrm>
          <a:prstGeom prst="roundRect">
            <a:avLst>
              <a:gd name="adj" fmla="val 20003"/>
            </a:avLst>
          </a:prstGeom>
          <a:solidFill>
            <a:srgbClr val="110080"/>
          </a:solidFill>
          <a:ln w="13097">
            <a:solidFill>
              <a:srgbClr val="140099"/>
            </a:solidFill>
            <a:prstDash val="solid"/>
          </a:ln>
        </p:spPr>
      </p:sp>
      <p:sp>
        <p:nvSpPr>
          <p:cNvPr id="10" name="Text 8"/>
          <p:cNvSpPr/>
          <p:nvPr/>
        </p:nvSpPr>
        <p:spPr>
          <a:xfrm>
            <a:off x="929045" y="3912870"/>
            <a:ext cx="18871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2</a:t>
            </a:r>
            <a:endParaRPr lang="en-US" sz="2480" dirty="0"/>
          </a:p>
        </p:txBody>
      </p:sp>
      <p:sp>
        <p:nvSpPr>
          <p:cNvPr id="11" name="Text 9"/>
          <p:cNvSpPr/>
          <p:nvPr/>
        </p:nvSpPr>
        <p:spPr>
          <a:xfrm>
            <a:off x="1469469" y="3945731"/>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Error Handling</a:t>
            </a:r>
            <a:endParaRPr lang="en-US" sz="2065" dirty="0"/>
          </a:p>
        </p:txBody>
      </p:sp>
      <p:sp>
        <p:nvSpPr>
          <p:cNvPr id="12" name="Text 10"/>
          <p:cNvSpPr/>
          <p:nvPr/>
        </p:nvSpPr>
        <p:spPr>
          <a:xfrm>
            <a:off x="1469469" y="4483656"/>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Handle errors gracefully by providing clear error messages and suggestions for the user. Anticipate common errors and guide the user towards resolving them. This will help improve the overall user experience and reduce frustration.</a:t>
            </a:r>
            <a:endParaRPr lang="en-US" sz="1655" dirty="0"/>
          </a:p>
        </p:txBody>
      </p:sp>
      <p:sp>
        <p:nvSpPr>
          <p:cNvPr id="13" name="Shape 11"/>
          <p:cNvSpPr/>
          <p:nvPr/>
        </p:nvSpPr>
        <p:spPr>
          <a:xfrm>
            <a:off x="787241" y="5864781"/>
            <a:ext cx="472321" cy="472321"/>
          </a:xfrm>
          <a:prstGeom prst="roundRect">
            <a:avLst>
              <a:gd name="adj" fmla="val 20003"/>
            </a:avLst>
          </a:prstGeom>
          <a:solidFill>
            <a:srgbClr val="110080"/>
          </a:solidFill>
          <a:ln w="13097">
            <a:solidFill>
              <a:srgbClr val="140099"/>
            </a:solidFill>
            <a:prstDash val="solid"/>
          </a:ln>
        </p:spPr>
      </p:sp>
      <p:sp>
        <p:nvSpPr>
          <p:cNvPr id="14" name="Text 12"/>
          <p:cNvSpPr/>
          <p:nvPr/>
        </p:nvSpPr>
        <p:spPr>
          <a:xfrm>
            <a:off x="925235" y="5904071"/>
            <a:ext cx="19633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3</a:t>
            </a:r>
            <a:endParaRPr lang="en-US" sz="2480" dirty="0"/>
          </a:p>
        </p:txBody>
      </p:sp>
      <p:sp>
        <p:nvSpPr>
          <p:cNvPr id="15" name="Text 13"/>
          <p:cNvSpPr/>
          <p:nvPr/>
        </p:nvSpPr>
        <p:spPr>
          <a:xfrm>
            <a:off x="1469469" y="5936933"/>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User Feedback</a:t>
            </a:r>
            <a:endParaRPr lang="en-US" sz="2065" dirty="0"/>
          </a:p>
        </p:txBody>
      </p:sp>
      <p:sp>
        <p:nvSpPr>
          <p:cNvPr id="16" name="Text 14"/>
          <p:cNvSpPr/>
          <p:nvPr/>
        </p:nvSpPr>
        <p:spPr>
          <a:xfrm>
            <a:off x="1469469" y="6474857"/>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Collect user feedback to continuously improve your chatbot. Implement a feedback mechanism that allows users to provide suggestions, report issues, or rate the chatbot's performance. Regularly analyze and consider user feedback for future enhancements.</a:t>
            </a:r>
            <a:endParaRPr lang="en-US" sz="1655" dirty="0"/>
          </a:p>
        </p:txBody>
      </p:sp>
      <p:pic>
        <p:nvPicPr>
          <p:cNvPr id="17" name="Image 0" descr="preencoded.png"/>
          <p:cNvPicPr>
            <a:picLocks noChangeAspect="1"/>
          </p:cNvPicPr>
          <p:nvPr/>
        </p:nvPicPr>
        <p:blipFill>
          <a:blip r:embed="rId1"/>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6541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Challenges and Solutions</a:t>
            </a:r>
            <a:endParaRPr lang="en-US" sz="4375" dirty="0"/>
          </a:p>
        </p:txBody>
      </p:sp>
      <p:sp>
        <p:nvSpPr>
          <p:cNvPr id="5" name="Text 3"/>
          <p:cNvSpPr/>
          <p:nvPr/>
        </p:nvSpPr>
        <p:spPr>
          <a:xfrm>
            <a:off x="2037993"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Natural Language Understanding</a:t>
            </a:r>
            <a:endParaRPr lang="en-US" sz="2625" dirty="0"/>
          </a:p>
        </p:txBody>
      </p:sp>
      <p:sp>
        <p:nvSpPr>
          <p:cNvPr id="6" name="Text 4"/>
          <p:cNvSpPr/>
          <p:nvPr/>
        </p:nvSpPr>
        <p:spPr>
          <a:xfrm>
            <a:off x="2037993"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One of the main challenges in chatbot development is accurately understanding and interpreting user queries. Implementing robust natural language understanding (NLU) models and leveraging machine learning algorithms can help overcome this challenge.</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Scalability</a:t>
            </a:r>
            <a:endParaRPr lang="en-US" sz="2625" dirty="0"/>
          </a:p>
        </p:txBody>
      </p:sp>
      <p:sp>
        <p:nvSpPr>
          <p:cNvPr id="8" name="Text 6"/>
          <p:cNvSpPr/>
          <p:nvPr/>
        </p:nvSpPr>
        <p:spPr>
          <a:xfrm>
            <a:off x="574393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As your chatbot gains popularity, it's essential to ensure its scalability. Design your chatbot to handle increased user traffic without compromising performance. Utilize cloud-based infrastructure and load balancing techniques to meet scalability requirements.</a:t>
            </a:r>
            <a:endParaRPr lang="en-US" sz="1750" dirty="0"/>
          </a:p>
        </p:txBody>
      </p:sp>
      <p:sp>
        <p:nvSpPr>
          <p:cNvPr id="9" name="Text 7"/>
          <p:cNvSpPr/>
          <p:nvPr/>
        </p:nvSpPr>
        <p:spPr>
          <a:xfrm>
            <a:off x="944987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Solution: Continuous Training</a:t>
            </a:r>
            <a:endParaRPr lang="en-US" sz="2625" dirty="0"/>
          </a:p>
        </p:txBody>
      </p:sp>
      <p:sp>
        <p:nvSpPr>
          <p:cNvPr id="10" name="Text 8"/>
          <p:cNvSpPr/>
          <p:nvPr/>
        </p:nvSpPr>
        <p:spPr>
          <a:xfrm>
            <a:off x="944987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Regularly update and retrain your chatbot to improve its performance. Use user feedback, conversations, and data analytics to identify areas for improvement. Continuously fine-tune the chatbot's algorithms and models to enhance its accuracy and effectiveness.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635675"/>
            <a:ext cx="5921335"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Use Cases of Chatbots</a:t>
            </a:r>
            <a:endParaRPr lang="en-US" sz="4375" dirty="0"/>
          </a:p>
        </p:txBody>
      </p:sp>
      <p:sp>
        <p:nvSpPr>
          <p:cNvPr id="5" name="Text 3"/>
          <p:cNvSpPr/>
          <p:nvPr/>
        </p:nvSpPr>
        <p:spPr>
          <a:xfrm>
            <a:off x="1166455" y="1913215"/>
            <a:ext cx="7144345"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Chatbots have a wide range of applications across various industries:</a:t>
            </a:r>
            <a:endParaRPr lang="en-US" sz="1750" dirty="0"/>
          </a:p>
        </p:txBody>
      </p:sp>
      <p:sp>
        <p:nvSpPr>
          <p:cNvPr id="6" name="Text 4"/>
          <p:cNvSpPr/>
          <p:nvPr/>
        </p:nvSpPr>
        <p:spPr>
          <a:xfrm>
            <a:off x="1521857" y="2518529"/>
            <a:ext cx="6788944" cy="1199436"/>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Customer Support: Chatbots can provide instant support and answer common customer queries, freeing up human agents for more complex issues.</a:t>
            </a:r>
            <a:endParaRPr lang="en-US" sz="1750" dirty="0"/>
          </a:p>
        </p:txBody>
      </p:sp>
      <p:sp>
        <p:nvSpPr>
          <p:cNvPr id="7" name="Text 5"/>
          <p:cNvSpPr/>
          <p:nvPr/>
        </p:nvSpPr>
        <p:spPr>
          <a:xfrm>
            <a:off x="1521857" y="3806785"/>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E-commerce: Chatbots can help users browse products, provide recommendations, and assist with the purchasing process.</a:t>
            </a:r>
            <a:endParaRPr lang="en-US" sz="1750" dirty="0"/>
          </a:p>
        </p:txBody>
      </p:sp>
      <p:sp>
        <p:nvSpPr>
          <p:cNvPr id="8" name="Text 6"/>
          <p:cNvSpPr/>
          <p:nvPr/>
        </p:nvSpPr>
        <p:spPr>
          <a:xfrm>
            <a:off x="1521857" y="4695230"/>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Virtual Assistants: Chatbots can act as personal assistants, helping users manage their schedules, set reminders, and perform tasks.</a:t>
            </a:r>
            <a:endParaRPr lang="en-US" sz="1750" dirty="0"/>
          </a:p>
        </p:txBody>
      </p:sp>
      <p:sp>
        <p:nvSpPr>
          <p:cNvPr id="9" name="Text 7"/>
          <p:cNvSpPr/>
          <p:nvPr/>
        </p:nvSpPr>
        <p:spPr>
          <a:xfrm>
            <a:off x="1521857" y="5583674"/>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Information Retrieval: Chatbots can retrieve information from databases or external APIs, providing users with real-time data.</a:t>
            </a:r>
            <a:endParaRPr lang="en-US" sz="1750" dirty="0"/>
          </a:p>
        </p:txBody>
      </p:sp>
      <p:sp>
        <p:nvSpPr>
          <p:cNvPr id="10" name="Text 8"/>
          <p:cNvSpPr/>
          <p:nvPr/>
        </p:nvSpPr>
        <p:spPr>
          <a:xfrm>
            <a:off x="1166455" y="6633210"/>
            <a:ext cx="7144345"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These are just a few examples of how chatbots are revolutionizing various industries and improving user experiences.</a:t>
            </a:r>
            <a:endParaRPr lang="en-US" sz="1750" dirty="0"/>
          </a:p>
        </p:txBody>
      </p:sp>
      <p:sp>
        <p:nvSpPr>
          <p:cNvPr id="11" name="Shape 9"/>
          <p:cNvSpPr/>
          <p:nvPr/>
        </p:nvSpPr>
        <p:spPr>
          <a:xfrm>
            <a:off x="833199" y="1663303"/>
            <a:ext cx="44410" cy="5930622"/>
          </a:xfrm>
          <a:prstGeom prst="rect">
            <a:avLst/>
          </a:prstGeom>
          <a:solidFill>
            <a:srgbClr val="2B0AFF"/>
          </a:solidFill>
        </p:spPr>
      </p:sp>
      <p:pic>
        <p:nvPicPr>
          <p:cNvPr id="1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13"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Creating a chatbot in Python is an exciting and challenging endeavor. By following this guide and leveraging the power of Python, you can develop intelligent chatbots that enhance user experiences and automate various tasks. Remember to continuously improve your chatbot based on user feedback and evolving requirements. Get started today and unlock the potential of chatbot technology!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5061</Words>
  <Application>WPS Presentation</Application>
  <PresentationFormat>On-screen Show (16:9)</PresentationFormat>
  <Paragraphs>98</Paragraphs>
  <Slides>8</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Segoe Print</vt:lpstr>
      <vt:lpstr>Inter</vt:lpstr>
      <vt:lpstr>Inter</vt:lpstr>
      <vt:lpstr>Microsoft YaHei</vt:lpstr>
      <vt:lpstr>Arial Unicode MS</vt:lpstr>
      <vt:lpstr>Calibri</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5</cp:revision>
  <dcterms:created xsi:type="dcterms:W3CDTF">2023-10-26T17:36:00Z</dcterms:created>
  <dcterms:modified xsi:type="dcterms:W3CDTF">2023-10-27T05:00:56Z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E3971AD422ED493EA06ADF930F569243</vt:lpwstr>
  </property>
  <property fmtid="{D5CDD505-2E9C-101B-9397-08002B2CF9AE}" pid="3" name="KSOProductBuildVer">
    <vt:lpwstr>1033-11.2.0.11225</vt:lpwstr>
  </property>
</Properties>
</file>