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6" r:id="rId7"/>
    <p:sldId id="267" r:id="rId8"/>
    <p:sldId id="268" r:id="rId9"/>
    <p:sldId id="269" r:id="rId10"/>
    <p:sldId id="270" r:id="rId11"/>
    <p:sldId id="271" r:id="rId12"/>
    <p:sldId id="272" r:id="rId13"/>
    <p:sldId id="273"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 id="287" r:id="rId27"/>
    <p:sldId id="288" r:id="rId28"/>
    <p:sldId id="289" r:id="rId29"/>
    <p:sldId id="261" r:id="rId30"/>
    <p:sldId id="262" r:id="rId31"/>
    <p:sldId id="263"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7CA91-458E-41CC-9B54-89D1E766CBE9}" v="3" dt="2022-06-21T16:04:0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Subramani" userId="72fce95c-8a19-497c-bf18-ab852c23ab88" providerId="ADAL" clId="{BF47CA91-458E-41CC-9B54-89D1E766CBE9}"/>
    <pc:docChg chg="custSel delSld modSld">
      <pc:chgData name="Anusha Subramani" userId="72fce95c-8a19-497c-bf18-ab852c23ab88" providerId="ADAL" clId="{BF47CA91-458E-41CC-9B54-89D1E766CBE9}" dt="2022-06-21T18:01:12.827" v="35" actId="47"/>
      <pc:docMkLst>
        <pc:docMk/>
      </pc:docMkLst>
      <pc:sldChg chg="addSp modSp mod">
        <pc:chgData name="Anusha Subramani" userId="72fce95c-8a19-497c-bf18-ab852c23ab88" providerId="ADAL" clId="{BF47CA91-458E-41CC-9B54-89D1E766CBE9}" dt="2022-06-21T16:26:59.236" v="22" actId="1076"/>
        <pc:sldMkLst>
          <pc:docMk/>
          <pc:sldMk cId="4000219355" sldId="268"/>
        </pc:sldMkLst>
        <pc:spChg chg="mod">
          <ac:chgData name="Anusha Subramani" userId="72fce95c-8a19-497c-bf18-ab852c23ab88" providerId="ADAL" clId="{BF47CA91-458E-41CC-9B54-89D1E766CBE9}" dt="2022-06-21T16:26:51.090" v="21" actId="20577"/>
          <ac:spMkLst>
            <pc:docMk/>
            <pc:sldMk cId="4000219355" sldId="268"/>
            <ac:spMk id="3" creationId="{7D9C7591-088D-8D77-8964-DA86FE74A59B}"/>
          </ac:spMkLst>
        </pc:spChg>
        <pc:picChg chg="add mod">
          <ac:chgData name="Anusha Subramani" userId="72fce95c-8a19-497c-bf18-ab852c23ab88" providerId="ADAL" clId="{BF47CA91-458E-41CC-9B54-89D1E766CBE9}" dt="2022-06-21T16:26:59.236" v="22" actId="1076"/>
          <ac:picMkLst>
            <pc:docMk/>
            <pc:sldMk cId="4000219355" sldId="268"/>
            <ac:picMk id="5" creationId="{1C4C74AC-19F4-5384-BF74-66C5DEA24514}"/>
          </ac:picMkLst>
        </pc:picChg>
      </pc:sldChg>
      <pc:sldChg chg="addSp modSp mod">
        <pc:chgData name="Anusha Subramani" userId="72fce95c-8a19-497c-bf18-ab852c23ab88" providerId="ADAL" clId="{BF47CA91-458E-41CC-9B54-89D1E766CBE9}" dt="2022-06-21T16:40:01.852" v="28" actId="1076"/>
        <pc:sldMkLst>
          <pc:docMk/>
          <pc:sldMk cId="4283278819" sldId="269"/>
        </pc:sldMkLst>
        <pc:picChg chg="add mod">
          <ac:chgData name="Anusha Subramani" userId="72fce95c-8a19-497c-bf18-ab852c23ab88" providerId="ADAL" clId="{BF47CA91-458E-41CC-9B54-89D1E766CBE9}" dt="2022-06-21T16:40:01.852" v="28" actId="1076"/>
          <ac:picMkLst>
            <pc:docMk/>
            <pc:sldMk cId="4283278819" sldId="269"/>
            <ac:picMk id="5" creationId="{B4A471FA-5587-9313-9C32-6C89BCE0C448}"/>
          </ac:picMkLst>
        </pc:picChg>
      </pc:sldChg>
      <pc:sldChg chg="addSp modSp mod">
        <pc:chgData name="Anusha Subramani" userId="72fce95c-8a19-497c-bf18-ab852c23ab88" providerId="ADAL" clId="{BF47CA91-458E-41CC-9B54-89D1E766CBE9}" dt="2022-06-21T16:48:36.410" v="34" actId="14100"/>
        <pc:sldMkLst>
          <pc:docMk/>
          <pc:sldMk cId="2033948535" sldId="270"/>
        </pc:sldMkLst>
        <pc:picChg chg="add mod">
          <ac:chgData name="Anusha Subramani" userId="72fce95c-8a19-497c-bf18-ab852c23ab88" providerId="ADAL" clId="{BF47CA91-458E-41CC-9B54-89D1E766CBE9}" dt="2022-06-21T16:48:36.410" v="34" actId="14100"/>
          <ac:picMkLst>
            <pc:docMk/>
            <pc:sldMk cId="2033948535" sldId="270"/>
            <ac:picMk id="5" creationId="{40BD8D66-03F2-F78C-B54E-6545C0C4515E}"/>
          </ac:picMkLst>
        </pc:picChg>
      </pc:sldChg>
      <pc:sldChg chg="del">
        <pc:chgData name="Anusha Subramani" userId="72fce95c-8a19-497c-bf18-ab852c23ab88" providerId="ADAL" clId="{BF47CA91-458E-41CC-9B54-89D1E766CBE9}" dt="2022-06-21T18:01:12.827" v="35" actId="47"/>
        <pc:sldMkLst>
          <pc:docMk/>
          <pc:sldMk cId="3396676799" sldId="274"/>
        </pc:sldMkLst>
      </pc:sldChg>
      <pc:sldChg chg="addSp delSp modSp mod">
        <pc:chgData name="Anusha Subramani" userId="72fce95c-8a19-497c-bf18-ab852c23ab88" providerId="ADAL" clId="{BF47CA91-458E-41CC-9B54-89D1E766CBE9}" dt="2022-06-21T16:04:10.793" v="5" actId="478"/>
        <pc:sldMkLst>
          <pc:docMk/>
          <pc:sldMk cId="3611643175" sldId="289"/>
        </pc:sldMkLst>
        <pc:spChg chg="del">
          <ac:chgData name="Anusha Subramani" userId="72fce95c-8a19-497c-bf18-ab852c23ab88" providerId="ADAL" clId="{BF47CA91-458E-41CC-9B54-89D1E766CBE9}" dt="2022-06-21T16:03:30.878" v="0" actId="931"/>
          <ac:spMkLst>
            <pc:docMk/>
            <pc:sldMk cId="3611643175" sldId="289"/>
            <ac:spMk id="3" creationId="{BC7C39CF-98FD-AD72-7910-25912354529B}"/>
          </ac:spMkLst>
        </pc:spChg>
        <pc:spChg chg="add del mod">
          <ac:chgData name="Anusha Subramani" userId="72fce95c-8a19-497c-bf18-ab852c23ab88" providerId="ADAL" clId="{BF47CA91-458E-41CC-9B54-89D1E766CBE9}" dt="2022-06-21T16:03:48.560" v="2" actId="1032"/>
          <ac:spMkLst>
            <pc:docMk/>
            <pc:sldMk cId="3611643175" sldId="289"/>
            <ac:spMk id="7" creationId="{CFA36D7B-A227-A274-2460-3E3CA76FAE81}"/>
          </ac:spMkLst>
        </pc:spChg>
        <pc:spChg chg="add mod">
          <ac:chgData name="Anusha Subramani" userId="72fce95c-8a19-497c-bf18-ab852c23ab88" providerId="ADAL" clId="{BF47CA91-458E-41CC-9B54-89D1E766CBE9}" dt="2022-06-21T16:04:10.793" v="5" actId="478"/>
          <ac:spMkLst>
            <pc:docMk/>
            <pc:sldMk cId="3611643175" sldId="289"/>
            <ac:spMk id="10" creationId="{89F4AC09-842C-511F-63A4-FAB59066EEB2}"/>
          </ac:spMkLst>
        </pc:spChg>
        <pc:graphicFrameChg chg="add del mod modGraphic">
          <ac:chgData name="Anusha Subramani" userId="72fce95c-8a19-497c-bf18-ab852c23ab88" providerId="ADAL" clId="{BF47CA91-458E-41CC-9B54-89D1E766CBE9}" dt="2022-06-21T16:04:10.793" v="5" actId="478"/>
          <ac:graphicFrameMkLst>
            <pc:docMk/>
            <pc:sldMk cId="3611643175" sldId="289"/>
            <ac:graphicFrameMk id="8" creationId="{94ADF5B4-3EF8-7C18-A256-2CF056019446}"/>
          </ac:graphicFrameMkLst>
        </pc:graphicFrameChg>
        <pc:picChg chg="add del mod">
          <ac:chgData name="Anusha Subramani" userId="72fce95c-8a19-497c-bf18-ab852c23ab88" providerId="ADAL" clId="{BF47CA91-458E-41CC-9B54-89D1E766CBE9}" dt="2022-06-21T16:03:34.881" v="1" actId="478"/>
          <ac:picMkLst>
            <pc:docMk/>
            <pc:sldMk cId="3611643175" sldId="289"/>
            <ac:picMk id="5" creationId="{C419075C-088B-1C9B-6B1A-95CCDC72DD2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D8C6-BB82-B342-62F3-FE9E1BE71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22FF4C-8320-C4B9-9A81-6252F0841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29B283-2B85-10FA-D1D9-819170A73B16}"/>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6EEB90C1-8D81-36B7-F3E6-665FD053E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3605B-3AC7-1DF1-7976-8A097518EDCA}"/>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39255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1AD5-C984-E8AD-A085-3BB4500B3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E594E-AECA-D3BC-637E-5350AD9BE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342FD-5D68-4C56-1FDE-19BE52522A30}"/>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97FEEF72-016A-4AEB-8FEC-33F5CA3F2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BC102-9F69-7CE5-79E0-3903EA543AC3}"/>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398046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1D901-8A5D-9204-DCA6-A7FECD11CD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B60BD-F410-0348-4858-849BCE32A4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F80BA-4BA3-3365-192F-2A6FA9B26DBF}"/>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008313CA-2FF6-6CCA-C9A2-714D4E2A9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CB483-B984-E818-2C85-015CB4F39E1A}"/>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116795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A14-D03F-1F89-9E79-DDD1565E1C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4349DA-500B-76E6-E562-A956235336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18E22-FADA-DA6A-BE36-9C81E793FA86}"/>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C678D8E4-41A5-60E5-6216-00C1744CD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6E984-9919-634A-01CB-B1A9208281A4}"/>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230093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44BA-107F-0F6B-8D47-6285FD427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3B1551-D1CD-29DF-E12D-5D71DE46D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E2666-3105-6244-28E8-81B5C1357548}"/>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DBEBDE2F-7773-8C02-87C0-FDA02467A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79DAC-F0E3-5967-72E8-16A04DD59AF1}"/>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113904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2742-DBEE-0BC9-A603-06348F2E5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8CB98-3AA0-50F6-B03D-746964EEE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61022-EE84-1CF4-3FC6-B88437A677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D6C271-B75F-1B30-FD29-A9105166BC6E}"/>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6" name="Footer Placeholder 5">
            <a:extLst>
              <a:ext uri="{FF2B5EF4-FFF2-40B4-BE49-F238E27FC236}">
                <a16:creationId xmlns:a16="http://schemas.microsoft.com/office/drawing/2014/main" id="{829C4951-64CF-654B-417D-DB48C69BD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FF96E-7B17-EFD7-2FF9-193B13DF3CF8}"/>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287862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1E20-EB74-864D-5A5C-6A81F7AAE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FB965-AA7D-2A95-235B-28EE57C76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32D76-4CDE-D8E9-E5C6-EE81DA032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337F4A-E550-7702-9E2F-9E4DBE829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1A303-853E-B485-5AE9-E06EAAFE2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D5EF8F-41ED-16D2-ECB0-AA4D677E369F}"/>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8" name="Footer Placeholder 7">
            <a:extLst>
              <a:ext uri="{FF2B5EF4-FFF2-40B4-BE49-F238E27FC236}">
                <a16:creationId xmlns:a16="http://schemas.microsoft.com/office/drawing/2014/main" id="{75ABF3F3-7A34-EECE-FD10-B8A3F66B47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A62243-0644-A350-3584-FFD6BA5402D8}"/>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5063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6AD-E7A5-B433-7182-00B593052B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1BABC1-0C51-6D68-E033-922EC6C6944D}"/>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4" name="Footer Placeholder 3">
            <a:extLst>
              <a:ext uri="{FF2B5EF4-FFF2-40B4-BE49-F238E27FC236}">
                <a16:creationId xmlns:a16="http://schemas.microsoft.com/office/drawing/2014/main" id="{32CBB20B-92C2-E8DF-D453-1E24B9FCE9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2A18C4-4A59-F374-A434-65E5C2B6AF7F}"/>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270080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49129-AA7E-91D4-A2FA-1D1D3F114F7C}"/>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3" name="Footer Placeholder 2">
            <a:extLst>
              <a:ext uri="{FF2B5EF4-FFF2-40B4-BE49-F238E27FC236}">
                <a16:creationId xmlns:a16="http://schemas.microsoft.com/office/drawing/2014/main" id="{BFE45541-A8E3-B94D-6643-536EC42EAF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82AFCD-36DA-06F4-C3CF-ED06B73AD537}"/>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207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889B-B3B0-5A28-3511-2F2E51DB2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9AA429-BFCB-D38E-451E-8524808F8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E59399-8E16-8571-6342-72437FA49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4CCC0-AD3B-B5B4-68C6-ED1688C8F8F0}"/>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6" name="Footer Placeholder 5">
            <a:extLst>
              <a:ext uri="{FF2B5EF4-FFF2-40B4-BE49-F238E27FC236}">
                <a16:creationId xmlns:a16="http://schemas.microsoft.com/office/drawing/2014/main" id="{51B5816F-8DD7-85AA-6A0F-FF30783E8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D11B0-DAAE-2ED7-224D-56A7425E83A7}"/>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139986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A2F1-5567-E2EE-D7C1-4D2F9A4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9AA58B-67AB-CD6E-4AFC-3E42C7CF7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4FD57-5EA9-9830-FC28-FDB5A04A6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5C811-5A0A-ADF7-E516-85FF9AF9A9E6}"/>
              </a:ext>
            </a:extLst>
          </p:cNvPr>
          <p:cNvSpPr>
            <a:spLocks noGrp="1"/>
          </p:cNvSpPr>
          <p:nvPr>
            <p:ph type="dt" sz="half" idx="10"/>
          </p:nvPr>
        </p:nvSpPr>
        <p:spPr/>
        <p:txBody>
          <a:bodyPr/>
          <a:lstStyle/>
          <a:p>
            <a:fld id="{A388BC01-D19D-41D9-BF9D-C321D6390B22}" type="datetimeFigureOut">
              <a:rPr lang="en-IN" smtClean="0"/>
              <a:t>21-06-2022</a:t>
            </a:fld>
            <a:endParaRPr lang="en-IN"/>
          </a:p>
        </p:txBody>
      </p:sp>
      <p:sp>
        <p:nvSpPr>
          <p:cNvPr id="6" name="Footer Placeholder 5">
            <a:extLst>
              <a:ext uri="{FF2B5EF4-FFF2-40B4-BE49-F238E27FC236}">
                <a16:creationId xmlns:a16="http://schemas.microsoft.com/office/drawing/2014/main" id="{0D88CE46-D4D0-B1B3-FDCC-208484BEC8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3DCB1-C29C-D970-6E19-6DC508B5917E}"/>
              </a:ext>
            </a:extLst>
          </p:cNvPr>
          <p:cNvSpPr>
            <a:spLocks noGrp="1"/>
          </p:cNvSpPr>
          <p:nvPr>
            <p:ph type="sldNum" sz="quarter" idx="12"/>
          </p:nvPr>
        </p:nvSpPr>
        <p:spPr/>
        <p:txBody>
          <a:bodyPr/>
          <a:lstStyle/>
          <a:p>
            <a:fld id="{BC0821C7-D1E2-42AA-929D-F791A2D8EA62}" type="slidenum">
              <a:rPr lang="en-IN" smtClean="0"/>
              <a:t>‹#›</a:t>
            </a:fld>
            <a:endParaRPr lang="en-IN"/>
          </a:p>
        </p:txBody>
      </p:sp>
    </p:spTree>
    <p:extLst>
      <p:ext uri="{BB962C8B-B14F-4D97-AF65-F5344CB8AC3E}">
        <p14:creationId xmlns:p14="http://schemas.microsoft.com/office/powerpoint/2010/main" val="374195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10E19-EF18-C7B0-5308-92F3B7810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6C0FBD-234B-E492-F752-74D0BD970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EAC94-276A-DAB2-D183-93A20FA2C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8BC01-D19D-41D9-BF9D-C321D6390B22}" type="datetimeFigureOut">
              <a:rPr lang="en-IN" smtClean="0"/>
              <a:t>21-06-2022</a:t>
            </a:fld>
            <a:endParaRPr lang="en-IN"/>
          </a:p>
        </p:txBody>
      </p:sp>
      <p:sp>
        <p:nvSpPr>
          <p:cNvPr id="5" name="Footer Placeholder 4">
            <a:extLst>
              <a:ext uri="{FF2B5EF4-FFF2-40B4-BE49-F238E27FC236}">
                <a16:creationId xmlns:a16="http://schemas.microsoft.com/office/drawing/2014/main" id="{55B36CFB-DD25-8A8C-2734-3B6F6655B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D0C710-7BDD-7047-ACF3-7BD195EC2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821C7-D1E2-42AA-929D-F791A2D8EA62}" type="slidenum">
              <a:rPr lang="en-IN" smtClean="0"/>
              <a:t>‹#›</a:t>
            </a:fld>
            <a:endParaRPr lang="en-IN"/>
          </a:p>
        </p:txBody>
      </p:sp>
    </p:spTree>
    <p:extLst>
      <p:ext uri="{BB962C8B-B14F-4D97-AF65-F5344CB8AC3E}">
        <p14:creationId xmlns:p14="http://schemas.microsoft.com/office/powerpoint/2010/main" val="38920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C8DE-2480-AE74-6F35-9753552E6D4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0C96FFC-EA91-B196-C4BF-52F28C43A9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4770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04D4E-DA3E-313A-F547-A9F33B4DF072}"/>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3. Transparency </a:t>
            </a:r>
          </a:p>
          <a:p>
            <a:pPr marL="0" indent="0">
              <a:buNone/>
            </a:pPr>
            <a:r>
              <a:rPr lang="en-US" dirty="0">
                <a:latin typeface="Times New Roman" panose="02020603050405020304" pitchFamily="18" charset="0"/>
                <a:cs typeface="Times New Roman" panose="02020603050405020304" pitchFamily="18" charset="0"/>
              </a:rPr>
              <a:t>Every transaction and its associated value are visible to anyone with access to the system. Each node, or user, on a blockchain has a unique 30-plus-character alphanumeric address that identifies it. Users can choose to remain anonymous or provide proof of their identity to others. Transactions occur between blockchain addresses.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BD8D66-03F2-F78C-B54E-6545C0C4515E}"/>
              </a:ext>
            </a:extLst>
          </p:cNvPr>
          <p:cNvPicPr>
            <a:picLocks noChangeAspect="1"/>
          </p:cNvPicPr>
          <p:nvPr/>
        </p:nvPicPr>
        <p:blipFill>
          <a:blip r:embed="rId2"/>
          <a:stretch>
            <a:fillRect/>
          </a:stretch>
        </p:blipFill>
        <p:spPr>
          <a:xfrm>
            <a:off x="8579796" y="4150089"/>
            <a:ext cx="2393004" cy="2026873"/>
          </a:xfrm>
          <a:prstGeom prst="rect">
            <a:avLst/>
          </a:prstGeom>
        </p:spPr>
      </p:pic>
    </p:spTree>
    <p:extLst>
      <p:ext uri="{BB962C8B-B14F-4D97-AF65-F5344CB8AC3E}">
        <p14:creationId xmlns:p14="http://schemas.microsoft.com/office/powerpoint/2010/main" val="20339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FB6F-3369-90C7-D0D8-61CBE2A76544}"/>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4. Irreversibility of Records </a:t>
            </a:r>
          </a:p>
          <a:p>
            <a:pPr marL="0" indent="0">
              <a:buNone/>
            </a:pPr>
            <a:r>
              <a:rPr lang="en-US" dirty="0">
                <a:latin typeface="Times New Roman" panose="02020603050405020304" pitchFamily="18" charset="0"/>
                <a:cs typeface="Times New Roman" panose="02020603050405020304" pitchFamily="18" charset="0"/>
              </a:rPr>
              <a:t>Once a transaction is entered in the database and the accounts are updated, the records cannot be altered, because they’re linked to every transaction record that came before them (hence the term “chain”). Various computational algorithms and approaches are deployed to ensure that the recording on the database is permanent, chronologically ordered, and available to all others on the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43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45A79-91CF-E53A-B677-0BF36CA33530}"/>
              </a:ext>
            </a:extLst>
          </p:cNvPr>
          <p:cNvSpPr>
            <a:spLocks noGrp="1"/>
          </p:cNvSpPr>
          <p:nvPr>
            <p:ph idx="1"/>
          </p:nvPr>
        </p:nvSpPr>
        <p:spPr/>
        <p:txBody>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5. Computational Logic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digital nature of the ledger means that blockchain transactions can be tied to computational logic and in essence programmed. So users can set up algorithms and rules that automatically trigger transactions between nodes.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25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FF3D-3EA2-A282-4F18-6BBFB080D97C}"/>
              </a:ext>
            </a:extLst>
          </p:cNvPr>
          <p:cNvSpPr>
            <a:spLocks noGrp="1"/>
          </p:cNvSpPr>
          <p:nvPr>
            <p:ph type="title"/>
          </p:nvPr>
        </p:nvSpPr>
        <p:spPr/>
        <p:txBody>
          <a:bodyPr/>
          <a:lstStyle/>
          <a:p>
            <a:r>
              <a:rPr lang="en-IN" b="0" i="0" dirty="0">
                <a:solidFill>
                  <a:srgbClr val="3B3835"/>
                </a:solidFill>
                <a:effectLst/>
                <a:latin typeface="Times New Roman" panose="02020603050405020304" pitchFamily="18" charset="0"/>
                <a:cs typeface="Times New Roman" panose="02020603050405020304" pitchFamily="18" charset="0"/>
              </a:rPr>
              <a:t>Public vs. Private Blockchain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59A010-17C1-3F6A-2AC8-2558B7EC9369}"/>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Blockchain technology implementation can be public or private with clear differences, for example the benefits offered by a private blockchain are: faster transaction verification and network communication, the ability to fix errors and reverse transactions, and the ability to restrict access and reduce the likelihood of outsider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29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D9C66-0BA4-3349-3BAA-2E463ED6FFF3}"/>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While developers who work to maintain public blockchain systems like bitcoin still rely on individual users to adopt any changes they propose, which serves to ensure that changes are only adopted if they are in the interest of the entire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4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A19EA-147D-E174-A759-AAAA4969D284}"/>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Just as a business will decide which of its systems are better hosted on a more secure private intranet or on the internet, but will likely use both, systems requiring fast transactions, the possibility of transaction reversal, and central control over transaction verification will be better suited for private blockchains, while those that benefit from widespread participation, transparency, and third-party verification will flourish on a public blockchain.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16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8200DA-1E7D-EA5D-23F6-93BA11D2D85E}"/>
              </a:ext>
            </a:extLst>
          </p:cNvPr>
          <p:cNvPicPr>
            <a:picLocks noGrp="1" noChangeAspect="1"/>
          </p:cNvPicPr>
          <p:nvPr>
            <p:ph idx="1"/>
          </p:nvPr>
        </p:nvPicPr>
        <p:blipFill>
          <a:blip r:embed="rId2"/>
          <a:stretch>
            <a:fillRect/>
          </a:stretch>
        </p:blipFill>
        <p:spPr>
          <a:xfrm>
            <a:off x="3026923" y="544750"/>
            <a:ext cx="6138153" cy="5486400"/>
          </a:xfrm>
        </p:spPr>
      </p:pic>
    </p:spTree>
    <p:extLst>
      <p:ext uri="{BB962C8B-B14F-4D97-AF65-F5344CB8AC3E}">
        <p14:creationId xmlns:p14="http://schemas.microsoft.com/office/powerpoint/2010/main" val="228138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D65D-7D26-8416-6617-5F666035E617}"/>
              </a:ext>
            </a:extLst>
          </p:cNvPr>
          <p:cNvSpPr>
            <a:spLocks noGrp="1"/>
          </p:cNvSpPr>
          <p:nvPr>
            <p:ph type="title"/>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Challenges of Blockchain in IoT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55CDAF-84A7-41EE-417D-C44E842F7EC0}"/>
              </a:ext>
            </a:extLst>
          </p:cNvPr>
          <p:cNvSpPr>
            <a:spLocks noGrp="1"/>
          </p:cNvSpPr>
          <p:nvPr>
            <p:ph idx="1"/>
          </p:nvPr>
        </p:nvSpPr>
        <p:spPr/>
        <p:txBody>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In spite of all its benefits, the Blockchain model is not without its flaws and shortcomings: </a:t>
            </a:r>
          </a:p>
          <a:p>
            <a:pPr marL="0" indent="0">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1" i="1" dirty="0">
                <a:solidFill>
                  <a:srgbClr val="3B3835"/>
                </a:solidFill>
                <a:effectLst/>
                <a:latin typeface="Times New Roman" panose="02020603050405020304" pitchFamily="18" charset="0"/>
                <a:cs typeface="Times New Roman" panose="02020603050405020304" pitchFamily="18" charset="0"/>
              </a:rPr>
              <a:t>Scalability</a:t>
            </a:r>
            <a:r>
              <a:rPr lang="en-US" b="0" i="0" dirty="0">
                <a:solidFill>
                  <a:srgbClr val="3B3835"/>
                </a:solidFill>
                <a:effectLst/>
                <a:latin typeface="Times New Roman" panose="02020603050405020304" pitchFamily="18" charset="0"/>
                <a:cs typeface="Times New Roman" panose="02020603050405020304" pitchFamily="18" charset="0"/>
              </a:rPr>
              <a:t> issues: </a:t>
            </a:r>
          </a:p>
          <a:p>
            <a:pPr marL="0" indent="0">
              <a:buNone/>
            </a:pPr>
            <a:r>
              <a:rPr lang="en-US" dirty="0">
                <a:solidFill>
                  <a:srgbClr val="3B3835"/>
                </a:solidFill>
                <a:latin typeface="Times New Roman" panose="02020603050405020304" pitchFamily="18" charset="0"/>
                <a:cs typeface="Times New Roman" panose="02020603050405020304" pitchFamily="18" charset="0"/>
              </a:rPr>
              <a:t>R</a:t>
            </a:r>
            <a:r>
              <a:rPr lang="en-US" b="0" i="0" dirty="0">
                <a:solidFill>
                  <a:srgbClr val="3B3835"/>
                </a:solidFill>
                <a:effectLst/>
                <a:latin typeface="Times New Roman" panose="02020603050405020304" pitchFamily="18" charset="0"/>
                <a:cs typeface="Times New Roman" panose="02020603050405020304" pitchFamily="18" charset="0"/>
              </a:rPr>
              <a:t>elating to the size of Blockchain ledger that might lead to centralization as it's grown over time and required some kind of record management which is casting a shadow over the future of the Blockchain technology.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97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BAAD5-18C8-BBA3-4D0A-CAF57DF7DE26}"/>
              </a:ext>
            </a:extLst>
          </p:cNvPr>
          <p:cNvSpPr>
            <a:spLocks noGrp="1"/>
          </p:cNvSpPr>
          <p:nvPr>
            <p:ph idx="1"/>
          </p:nvPr>
        </p:nvSpPr>
        <p:spPr/>
        <p:txBody>
          <a:bodyPr/>
          <a:lstStyle/>
          <a:p>
            <a:r>
              <a:rPr lang="en-US" b="1" i="1" dirty="0">
                <a:solidFill>
                  <a:srgbClr val="3B3835"/>
                </a:solidFill>
                <a:effectLst/>
                <a:latin typeface="Times New Roman" panose="02020603050405020304" pitchFamily="18" charset="0"/>
                <a:cs typeface="Times New Roman" panose="02020603050405020304" pitchFamily="18" charset="0"/>
              </a:rPr>
              <a:t>Processing power and time:</a:t>
            </a:r>
          </a:p>
          <a:p>
            <a:pPr marL="0" indent="0">
              <a:buNone/>
            </a:pPr>
            <a:r>
              <a:rPr lang="en-US" dirty="0">
                <a:solidFill>
                  <a:srgbClr val="3B3835"/>
                </a:solidFill>
                <a:latin typeface="Times New Roman" panose="02020603050405020304" pitchFamily="18" charset="0"/>
                <a:cs typeface="Times New Roman" panose="02020603050405020304" pitchFamily="18" charset="0"/>
              </a:rPr>
              <a:t>R</a:t>
            </a:r>
            <a:r>
              <a:rPr lang="en-US" b="0" i="0" dirty="0">
                <a:solidFill>
                  <a:srgbClr val="3B3835"/>
                </a:solidFill>
                <a:effectLst/>
                <a:latin typeface="Times New Roman" panose="02020603050405020304" pitchFamily="18" charset="0"/>
                <a:cs typeface="Times New Roman" panose="02020603050405020304" pitchFamily="18" charset="0"/>
              </a:rPr>
              <a:t>equired to perform encryption algorithms for all the objects involved in Blockchain -based IoT ecosystem given the fact that IoT ecosystems are very diverse and comprised of devices that have very different computing capabilities, and not all of them will be capable of running the same encryption algorithms at the desired speed.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05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916B4-9065-88DF-0095-BF4CD67A6BFA}"/>
              </a:ext>
            </a:extLst>
          </p:cNvPr>
          <p:cNvSpPr>
            <a:spLocks noGrp="1"/>
          </p:cNvSpPr>
          <p:nvPr>
            <p:ph idx="1"/>
          </p:nvPr>
        </p:nvSpPr>
        <p:spPr/>
        <p:txBody>
          <a:bodyPr/>
          <a:lstStyle/>
          <a:p>
            <a:r>
              <a:rPr lang="en-US" b="1" i="1" dirty="0">
                <a:solidFill>
                  <a:srgbClr val="3B3835"/>
                </a:solidFill>
                <a:effectLst/>
                <a:latin typeface="Times New Roman" panose="02020603050405020304" pitchFamily="18" charset="0"/>
                <a:cs typeface="Times New Roman" panose="02020603050405020304" pitchFamily="18" charset="0"/>
              </a:rPr>
              <a:t>Storage will be a hurdle:</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Blockchain eliminates the need for a central server to store transactions and device IDs, but the ledger must be stored on the nodes themselves, and the ledger will increase in size as time passes. That is beyond the capabilities of a wide range of smart devices such as sensors, which have very low storage capacity.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34F7-6C9C-9166-FA13-6A010FDEE4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E2AC864-1894-00D1-8FB3-AD3EB2394A4C}"/>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Blockchain technology is becoming increasingly attractive to the next generation, as it is uniquely suited to the information era. Blockchain technology can also be applied to the Internet of Things (IoT). The advancement of IoT technology in various domains has led to substantial progress in distributed systems. Blockchain concept requires a decentralized data management system for storing and sharing the data and transactions in the network. This paper discusses the blockchain concept and relevant factors that provide a detailed analysis of potential security attacks and presents existing solutions that can be deployed as countermeasures to such attacks. This paper also includes blockchain security enhancement solutions by summarizing key points that can be exploited to develop various blockchain systems and security tools that counter security vulnerabilities. Finally, the paper discusses open issues relating to and future research directions of blockchain-IoT systems.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30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027A6D-3DD8-F077-40E7-FADFB03D1425}"/>
              </a:ext>
            </a:extLst>
          </p:cNvPr>
          <p:cNvPicPr>
            <a:picLocks noGrp="1" noChangeAspect="1"/>
          </p:cNvPicPr>
          <p:nvPr>
            <p:ph idx="1"/>
          </p:nvPr>
        </p:nvPicPr>
        <p:blipFill>
          <a:blip r:embed="rId2"/>
          <a:stretch>
            <a:fillRect/>
          </a:stretch>
        </p:blipFill>
        <p:spPr>
          <a:xfrm>
            <a:off x="2375170" y="549613"/>
            <a:ext cx="7441659" cy="5758774"/>
          </a:xfrm>
        </p:spPr>
      </p:pic>
    </p:spTree>
    <p:extLst>
      <p:ext uri="{BB962C8B-B14F-4D97-AF65-F5344CB8AC3E}">
        <p14:creationId xmlns:p14="http://schemas.microsoft.com/office/powerpoint/2010/main" val="93399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008-2FD1-E84F-5399-DE296C136FAC}"/>
              </a:ext>
            </a:extLst>
          </p:cNvPr>
          <p:cNvSpPr>
            <a:spLocks noGrp="1"/>
          </p:cNvSpPr>
          <p:nvPr>
            <p:ph type="title"/>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Risks of Using Blockchain in IoT</a:t>
            </a:r>
            <a:endParaRPr lang="en-IN" dirty="0"/>
          </a:p>
        </p:txBody>
      </p:sp>
      <p:sp>
        <p:nvSpPr>
          <p:cNvPr id="3" name="Content Placeholder 2">
            <a:extLst>
              <a:ext uri="{FF2B5EF4-FFF2-40B4-BE49-F238E27FC236}">
                <a16:creationId xmlns:a16="http://schemas.microsoft.com/office/drawing/2014/main" id="{6CB59C8B-6778-4641-FEB1-70202E5AA98A}"/>
              </a:ext>
            </a:extLst>
          </p:cNvPr>
          <p:cNvSpPr>
            <a:spLocks noGrp="1"/>
          </p:cNvSpPr>
          <p:nvPr>
            <p:ph idx="1"/>
          </p:nvPr>
        </p:nvSpPr>
        <p:spPr/>
        <p:txBody>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It goes without saying that any new technology comes with new risks. An organization’s risk management team should analyze, assess and design mitigation plans for risks expected to emerge from implementation of blockchain based frameworks.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77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68951-CEEE-52B8-A285-DCC8035326A8}"/>
              </a:ext>
            </a:extLst>
          </p:cNvPr>
          <p:cNvSpPr>
            <a:spLocks noGrp="1"/>
          </p:cNvSpPr>
          <p:nvPr>
            <p:ph idx="1"/>
          </p:nvPr>
        </p:nvSpPr>
        <p:spPr/>
        <p:txBody>
          <a:bodyPr/>
          <a:lstStyle/>
          <a:p>
            <a:r>
              <a:rPr lang="en-US" b="1" i="1" dirty="0">
                <a:solidFill>
                  <a:srgbClr val="3B3835"/>
                </a:solidFill>
                <a:effectLst/>
                <a:latin typeface="Times New Roman" panose="02020603050405020304" pitchFamily="18" charset="0"/>
                <a:cs typeface="Times New Roman" panose="02020603050405020304" pitchFamily="18" charset="0"/>
              </a:rPr>
              <a:t>Vendor Risks: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Practically speaking, most present organizations, looking to deploy blockchain based applications, lack the required technical skills and expertise to design and deploy a blockchain based system and implement smart contracts completely in- house, i.e. without reaching out for vendors of blockchain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01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C28CAD-1EC5-9298-DB50-7CE3E3B46793}"/>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The value of these applications is only as strong as the credibility of the vendors providing them. Given the fact that the Blockchain-as-a-Service (BaaS) market is still a developing market, a business should meticulously select a vendor that can perfectly sculpture applications that appropriately address the risks that are associated with the blockchain.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9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7F4C7-A34D-FE30-22DB-22B04759F10D}"/>
              </a:ext>
            </a:extLst>
          </p:cNvPr>
          <p:cNvSpPr>
            <a:spLocks noGrp="1"/>
          </p:cNvSpPr>
          <p:nvPr>
            <p:ph idx="1"/>
          </p:nvPr>
        </p:nvSpPr>
        <p:spPr/>
        <p:txBody>
          <a:bodyPr/>
          <a:lstStyle/>
          <a:p>
            <a:r>
              <a:rPr lang="en-US" b="1" i="1" dirty="0">
                <a:solidFill>
                  <a:srgbClr val="3B3835"/>
                </a:solidFill>
                <a:effectLst/>
                <a:latin typeface="Times New Roman" panose="02020603050405020304" pitchFamily="18" charset="0"/>
                <a:cs typeface="Times New Roman" panose="02020603050405020304" pitchFamily="18" charset="0"/>
              </a:rPr>
              <a:t>Credential Security: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Even though the blockchain is known for its high security levels, a blockchain based system is only as secure as the system’s access point. When considering a public blockchain based system, any individual has access to the private key of a given user, which enables him/her to “sign” transactions on the public ledger, will effectively become that user, because most current systems do not provide multi-factor authentication.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31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016F6-5C5F-56B7-8AF5-0BA5BE068AF3}"/>
              </a:ext>
            </a:extLst>
          </p:cNvPr>
          <p:cNvSpPr>
            <a:spLocks noGrp="1"/>
          </p:cNvSpPr>
          <p:nvPr>
            <p:ph idx="1"/>
          </p:nvPr>
        </p:nvSpPr>
        <p:spPr/>
        <p:txBody>
          <a:bodyPr/>
          <a:lstStyle/>
          <a:p>
            <a:r>
              <a:rPr lang="en-US" b="1" i="1" dirty="0">
                <a:solidFill>
                  <a:srgbClr val="3B3835"/>
                </a:solidFill>
                <a:effectLst/>
                <a:latin typeface="Times New Roman" panose="02020603050405020304" pitchFamily="18" charset="0"/>
                <a:cs typeface="Times New Roman" panose="02020603050405020304" pitchFamily="18" charset="0"/>
              </a:rPr>
              <a:t>Legal and Compliance: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It’s a new territory in all aspects without any legal or compliance precedents to follow, which poses a serious problem for IoT manufacturers and services providers. This challenge alone will scare off many businesses from using Blockchain technology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257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3FA9-C0CF-F17C-CAC6-7F25EC8DDF85}"/>
              </a:ext>
            </a:extLst>
          </p:cNvPr>
          <p:cNvSpPr>
            <a:spLocks noGrp="1"/>
          </p:cNvSpPr>
          <p:nvPr>
            <p:ph type="title"/>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The Optimum Secure IoT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080083-F388-A059-C8AC-8F7196C385C9}"/>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For us to achieve that optimal secure model of IoT, security needs to be built-in as the foundation of IoT ecosystem, with rigorous validity checks, authentication, data verification, and all the data needs to be encrypted at all levels, without a solid bottom- top structure we will create more threats with every device added to the IoT.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724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C3DBE-7882-C56D-FF2F-8EF3FE6D5256}"/>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What we need is a secure and safe IoT with privacy protected. That’s a tough trade-off but possible with Blockchain technology if we can overcome its drawbacks.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59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B9A2-E580-56DB-BF40-DA0593305D15}"/>
              </a:ext>
            </a:extLst>
          </p:cNvPr>
          <p:cNvSpPr>
            <a:spLocks noGrp="1"/>
          </p:cNvSpPr>
          <p:nvPr>
            <p:ph type="title"/>
          </p:nvPr>
        </p:nvSpPr>
        <p:spPr/>
        <p:txBody>
          <a:bodyPr/>
          <a:lstStyle/>
          <a:p>
            <a:r>
              <a:rPr lang="en-IN" b="0" i="0" dirty="0">
                <a:solidFill>
                  <a:srgbClr val="3B3835"/>
                </a:solidFill>
                <a:effectLst/>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89F4AC09-842C-511F-63A4-FAB59066EE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11643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8852-6AA0-2720-40F7-E9FE2DFA1D0C}"/>
              </a:ext>
            </a:extLst>
          </p:cNvPr>
          <p:cNvSpPr>
            <a:spLocks noGrp="1"/>
          </p:cNvSpPr>
          <p:nvPr>
            <p:ph type="title"/>
          </p:nvPr>
        </p:nvSpPr>
        <p:spPr/>
        <p:txBody>
          <a:bodyPr/>
          <a:lstStyle/>
          <a:p>
            <a:r>
              <a:rPr lang="en-IN" dirty="0"/>
              <a:t>BLOCKCHAIN FACTORS and ISSUES</a:t>
            </a:r>
          </a:p>
        </p:txBody>
      </p:sp>
      <p:sp>
        <p:nvSpPr>
          <p:cNvPr id="3" name="Content Placeholder 2">
            <a:extLst>
              <a:ext uri="{FF2B5EF4-FFF2-40B4-BE49-F238E27FC236}">
                <a16:creationId xmlns:a16="http://schemas.microsoft.com/office/drawing/2014/main" id="{E7613972-8609-6018-CDC5-C76BD51ABD2E}"/>
              </a:ext>
            </a:extLst>
          </p:cNvPr>
          <p:cNvSpPr>
            <a:spLocks noGrp="1"/>
          </p:cNvSpPr>
          <p:nvPr>
            <p:ph idx="1"/>
          </p:nvPr>
        </p:nvSpPr>
        <p:spPr/>
        <p:txBody>
          <a:bodyPr>
            <a:normAutofit fontScale="92500" lnSpcReduction="20000"/>
          </a:bodyPr>
          <a:lstStyle/>
          <a:p>
            <a:pPr marL="0" indent="0">
              <a:buNone/>
            </a:pPr>
            <a:r>
              <a:rPr lang="en-IN" dirty="0"/>
              <a:t>DECENTRALIZATION </a:t>
            </a:r>
            <a:endParaRPr lang="en-US" dirty="0"/>
          </a:p>
          <a:p>
            <a:r>
              <a:rPr lang="en-US" dirty="0"/>
              <a:t>In blockchain technology, decentralization entails dispersing functions throughout a system rather than having all units connected with and controlled by a central authority; </a:t>
            </a:r>
          </a:p>
          <a:p>
            <a:r>
              <a:rPr lang="en-US" dirty="0"/>
              <a:t>In other words, there is no central point of control, and this absence of centralized authority in a blockchain is what makes it more secure than other technologies. </a:t>
            </a:r>
          </a:p>
          <a:p>
            <a:r>
              <a:rPr lang="en-US" dirty="0"/>
              <a:t>Each blockchain user, called a miner, is assigned a unique transaction account, and blocks are added once the miners are validated.</a:t>
            </a:r>
          </a:p>
          <a:p>
            <a:r>
              <a:rPr lang="en-US" dirty="0"/>
              <a:t>blockchain networks use consensus protocols to secure nodes. In this way, transactions are validated and data cannot be destroyed.</a:t>
            </a:r>
          </a:p>
          <a:p>
            <a:r>
              <a:rPr lang="en-US" dirty="0"/>
              <a:t>While the decentralized nature of networks allows for peer-to-peer operations [16], it also poses major challenges to personal data privacy</a:t>
            </a:r>
            <a:endParaRPr lang="en-IN" dirty="0"/>
          </a:p>
        </p:txBody>
      </p:sp>
    </p:spTree>
    <p:extLst>
      <p:ext uri="{BB962C8B-B14F-4D97-AF65-F5344CB8AC3E}">
        <p14:creationId xmlns:p14="http://schemas.microsoft.com/office/powerpoint/2010/main" val="39865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75CE-6902-7D16-5025-1CFAE3AACF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8A094E-1C7D-C0AD-0BFD-806CF27A921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Blockchain can be defined as a chain of blocks that contains information.</a:t>
            </a:r>
          </a:p>
          <a:p>
            <a:r>
              <a:rPr lang="en-US" dirty="0">
                <a:latin typeface="Times New Roman" panose="02020603050405020304" pitchFamily="18" charset="0"/>
                <a:cs typeface="Times New Roman" panose="02020603050405020304" pitchFamily="18" charset="0"/>
              </a:rPr>
              <a:t>The technique is intended to record transactions and track assets within a network of businesses. It is a form of storing information that prevents anyone from changing, hacking, or cheating it.</a:t>
            </a:r>
          </a:p>
          <a:p>
            <a:r>
              <a:rPr lang="en-US" dirty="0">
                <a:latin typeface="Times New Roman" panose="02020603050405020304" pitchFamily="18" charset="0"/>
                <a:cs typeface="Times New Roman" panose="02020603050405020304" pitchFamily="18" charset="0"/>
              </a:rPr>
              <a:t>The most important and unique factor of the blockchain concept is that the stored information is secured entirely within the blocks of the blockchain’s transactions.</a:t>
            </a:r>
          </a:p>
          <a:p>
            <a:r>
              <a:rPr lang="en-US" dirty="0">
                <a:latin typeface="Times New Roman" panose="02020603050405020304" pitchFamily="18" charset="0"/>
                <a:cs typeface="Times New Roman" panose="02020603050405020304" pitchFamily="18" charset="0"/>
              </a:rPr>
              <a:t>The three main criteria related to blockchain identity and accessibility are public or less authorized, private or authorized, and consortium.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28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594D-DE88-C2FC-994F-24A8DBDB2A74}"/>
              </a:ext>
            </a:extLst>
          </p:cNvPr>
          <p:cNvSpPr>
            <a:spLocks noGrp="1"/>
          </p:cNvSpPr>
          <p:nvPr>
            <p:ph type="title"/>
          </p:nvPr>
        </p:nvSpPr>
        <p:spPr>
          <a:xfrm>
            <a:off x="838200" y="365125"/>
            <a:ext cx="10515600" cy="559435"/>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AB037914-A257-3642-A0EB-F4C3F9729C15}"/>
              </a:ext>
            </a:extLst>
          </p:cNvPr>
          <p:cNvSpPr>
            <a:spLocks noGrp="1"/>
          </p:cNvSpPr>
          <p:nvPr>
            <p:ph idx="1"/>
          </p:nvPr>
        </p:nvSpPr>
        <p:spPr>
          <a:xfrm>
            <a:off x="838200" y="924560"/>
            <a:ext cx="10515600" cy="5252403"/>
          </a:xfrm>
        </p:spPr>
        <p:txBody>
          <a:bodyPr>
            <a:normAutofit fontScale="92500" lnSpcReduction="10000"/>
          </a:bodyPr>
          <a:lstStyle/>
          <a:p>
            <a:pPr marL="0" indent="0">
              <a:buNone/>
            </a:pPr>
            <a:r>
              <a:rPr lang="en-IN" dirty="0"/>
              <a:t>CONSENSUS MODEL</a:t>
            </a:r>
          </a:p>
          <a:p>
            <a:r>
              <a:rPr lang="en-US" dirty="0"/>
              <a:t>Consensus refers to agreement among entities</a:t>
            </a:r>
          </a:p>
          <a:p>
            <a:r>
              <a:rPr lang="en-US" dirty="0"/>
              <a:t>Consensus models help decentralized networks make unanimous decisions. This allows for all records to be tracked from a single authority. </a:t>
            </a:r>
          </a:p>
          <a:p>
            <a:r>
              <a:rPr lang="en-US" dirty="0"/>
              <a:t>Blockchain technology requires consensus algorithms to ensure that each next block is the only true version; that is, the algorithms ensure that all nodes agree that each new block added to the blockchain carries the same message</a:t>
            </a:r>
          </a:p>
          <a:p>
            <a:r>
              <a:rPr lang="en-US" dirty="0"/>
              <a:t>Consensus models guarantee against ‘‘fork attacks’’ and can even protect against malicious attacks</a:t>
            </a:r>
          </a:p>
          <a:p>
            <a:r>
              <a:rPr lang="en-US" dirty="0"/>
              <a:t>The three main features of consensus models are as follows:</a:t>
            </a:r>
          </a:p>
          <a:p>
            <a:pPr lvl="1"/>
            <a:r>
              <a:rPr lang="en-IN" dirty="0"/>
              <a:t>Consistency-</a:t>
            </a:r>
          </a:p>
          <a:p>
            <a:pPr lvl="1"/>
            <a:r>
              <a:rPr lang="en-IN" dirty="0"/>
              <a:t>Aliveness</a:t>
            </a:r>
          </a:p>
          <a:p>
            <a:pPr lvl="1"/>
            <a:r>
              <a:rPr lang="en-IN" dirty="0"/>
              <a:t>Fault tolerance</a:t>
            </a:r>
          </a:p>
        </p:txBody>
      </p:sp>
    </p:spTree>
    <p:extLst>
      <p:ext uri="{BB962C8B-B14F-4D97-AF65-F5344CB8AC3E}">
        <p14:creationId xmlns:p14="http://schemas.microsoft.com/office/powerpoint/2010/main" val="3937900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F163-200F-5F51-613E-DA72C8A01ED8}"/>
              </a:ext>
            </a:extLst>
          </p:cNvPr>
          <p:cNvSpPr>
            <a:spLocks noGrp="1"/>
          </p:cNvSpPr>
          <p:nvPr>
            <p:ph type="title"/>
          </p:nvPr>
        </p:nvSpPr>
        <p:spPr/>
        <p:txBody>
          <a:bodyPr/>
          <a:lstStyle/>
          <a:p>
            <a:r>
              <a:rPr lang="en-IN" dirty="0"/>
              <a:t>TRANSPARENCY AND PRIVACY</a:t>
            </a:r>
          </a:p>
        </p:txBody>
      </p:sp>
      <p:sp>
        <p:nvSpPr>
          <p:cNvPr id="3" name="Content Placeholder 2">
            <a:extLst>
              <a:ext uri="{FF2B5EF4-FFF2-40B4-BE49-F238E27FC236}">
                <a16:creationId xmlns:a16="http://schemas.microsoft.com/office/drawing/2014/main" id="{BF395BEC-3BC0-A1D0-B02D-9A9459186ECA}"/>
              </a:ext>
            </a:extLst>
          </p:cNvPr>
          <p:cNvSpPr>
            <a:spLocks noGrp="1"/>
          </p:cNvSpPr>
          <p:nvPr>
            <p:ph idx="1"/>
          </p:nvPr>
        </p:nvSpPr>
        <p:spPr/>
        <p:txBody>
          <a:bodyPr/>
          <a:lstStyle/>
          <a:p>
            <a:r>
              <a:rPr lang="en-US" dirty="0"/>
              <a:t>The most appealing aspect of blockchain technology is the degree of privacy it offers</a:t>
            </a:r>
          </a:p>
          <a:p>
            <a:r>
              <a:rPr lang="en-US" dirty="0"/>
              <a:t>Blockchain networks periodically (i.e., every 10 minutes) self-audit the digital value ecosystems that coordinate transactions; one set of these transactions is called a block, and this process results in two properties: transparency and impossibility of corruption</a:t>
            </a:r>
          </a:p>
          <a:p>
            <a:r>
              <a:rPr lang="en-US" dirty="0"/>
              <a:t>In a blockchain, the identity of the user is hidden behind a strong cipher, making it particularly difficult to link public addresses to individual users.</a:t>
            </a:r>
            <a:endParaRPr lang="en-IN" dirty="0"/>
          </a:p>
        </p:txBody>
      </p:sp>
    </p:spTree>
    <p:extLst>
      <p:ext uri="{BB962C8B-B14F-4D97-AF65-F5344CB8AC3E}">
        <p14:creationId xmlns:p14="http://schemas.microsoft.com/office/powerpoint/2010/main" val="68570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EEBC-F8A0-9F03-54CA-38B81FE315DD}"/>
              </a:ext>
            </a:extLst>
          </p:cNvPr>
          <p:cNvSpPr>
            <a:spLocks noGrp="1"/>
          </p:cNvSpPr>
          <p:nvPr>
            <p:ph type="title"/>
          </p:nvPr>
        </p:nvSpPr>
        <p:spPr/>
        <p:txBody>
          <a:bodyPr/>
          <a:lstStyle/>
          <a:p>
            <a:r>
              <a:rPr lang="en-IN" dirty="0"/>
              <a:t>IDENTITY AND ACCESS</a:t>
            </a:r>
          </a:p>
        </p:txBody>
      </p:sp>
      <p:sp>
        <p:nvSpPr>
          <p:cNvPr id="3" name="Content Placeholder 2">
            <a:extLst>
              <a:ext uri="{FF2B5EF4-FFF2-40B4-BE49-F238E27FC236}">
                <a16:creationId xmlns:a16="http://schemas.microsoft.com/office/drawing/2014/main" id="{90BD044D-650A-6215-AB76-940597AE9A79}"/>
              </a:ext>
            </a:extLst>
          </p:cNvPr>
          <p:cNvSpPr>
            <a:spLocks noGrp="1"/>
          </p:cNvSpPr>
          <p:nvPr>
            <p:ph idx="1"/>
          </p:nvPr>
        </p:nvSpPr>
        <p:spPr/>
        <p:txBody>
          <a:bodyPr>
            <a:normAutofit lnSpcReduction="10000"/>
          </a:bodyPr>
          <a:lstStyle/>
          <a:p>
            <a:r>
              <a:rPr lang="en-US" dirty="0"/>
              <a:t>The three main criteria related to blockchain identity and accessibility are public or less authorized, private or authorized, and consortium</a:t>
            </a:r>
          </a:p>
          <a:p>
            <a:r>
              <a:rPr lang="en-US" dirty="0"/>
              <a:t>the main distinction between public and private blockchain technologies and discussed the foundations and disruptive nature of blockchain technology. </a:t>
            </a:r>
          </a:p>
          <a:p>
            <a:r>
              <a:rPr lang="en-US" dirty="0"/>
              <a:t>Public blockchains are completely open and allow anyone to join the network; they are designed to reduce intermediaries so that more participants can join. </a:t>
            </a:r>
          </a:p>
          <a:p>
            <a:r>
              <a:rPr lang="en-US" dirty="0"/>
              <a:t>By contrast, private blockchains restrict network privileges; participants need permission to join and the access control mechanism can change</a:t>
            </a:r>
            <a:endParaRPr lang="en-IN" dirty="0"/>
          </a:p>
        </p:txBody>
      </p:sp>
    </p:spTree>
    <p:extLst>
      <p:ext uri="{BB962C8B-B14F-4D97-AF65-F5344CB8AC3E}">
        <p14:creationId xmlns:p14="http://schemas.microsoft.com/office/powerpoint/2010/main" val="12227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3317-6B01-D635-ABC7-7A068FAD8D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BLOCKCHAIN IN IOT</a:t>
            </a:r>
          </a:p>
        </p:txBody>
      </p:sp>
      <p:sp>
        <p:nvSpPr>
          <p:cNvPr id="3" name="Content Placeholder 2">
            <a:extLst>
              <a:ext uri="{FF2B5EF4-FFF2-40B4-BE49-F238E27FC236}">
                <a16:creationId xmlns:a16="http://schemas.microsoft.com/office/drawing/2014/main" id="{663B9558-EE9F-59B6-C408-EDAD02C8D57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Blockchain technology has been successfully applied in a wide variety of areas. When blockchain technology is implemented in the Internet of Things (IoT) domain to exchange and share network data, records, validation, and security service, there are a few relevant issues.</a:t>
            </a:r>
          </a:p>
          <a:p>
            <a:r>
              <a:rPr lang="en-US" dirty="0">
                <a:latin typeface="Times New Roman" panose="02020603050405020304" pitchFamily="18" charset="0"/>
                <a:cs typeface="Times New Roman" panose="02020603050405020304" pitchFamily="18" charset="0"/>
              </a:rPr>
              <a:t>The technology brings transparency, reliability, and proper governance to the IoT information system </a:t>
            </a:r>
          </a:p>
          <a:p>
            <a:r>
              <a:rPr lang="en-US" dirty="0">
                <a:latin typeface="Times New Roman" panose="02020603050405020304" pitchFamily="18" charset="0"/>
                <a:cs typeface="Times New Roman" panose="02020603050405020304" pitchFamily="18" charset="0"/>
              </a:rPr>
              <a:t>Blockchain technology is at the center of many current developments in the IoT industry. One reason for this is that many IoT services are vulnerable to attacks and challenges. Using blockchain technology can solve many of the issues with cyber-physical systems in the IoT sector. </a:t>
            </a:r>
          </a:p>
        </p:txBody>
      </p:sp>
    </p:spTree>
    <p:extLst>
      <p:ext uri="{BB962C8B-B14F-4D97-AF65-F5344CB8AC3E}">
        <p14:creationId xmlns:p14="http://schemas.microsoft.com/office/powerpoint/2010/main" val="41190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4772-360C-526B-3184-B9C2DC36EA77}"/>
              </a:ext>
            </a:extLst>
          </p:cNvPr>
          <p:cNvSpPr>
            <a:spLocks noGrp="1"/>
          </p:cNvSpPr>
          <p:nvPr>
            <p:ph type="title"/>
          </p:nvPr>
        </p:nvSpPr>
        <p:spPr/>
        <p:txBody>
          <a:bodyPr/>
          <a:lstStyle/>
          <a:p>
            <a:r>
              <a:rPr lang="en-IN" b="0" i="0" dirty="0">
                <a:solidFill>
                  <a:srgbClr val="3B3835"/>
                </a:solidFill>
                <a:effectLst/>
                <a:latin typeface="Times New Roman" panose="02020603050405020304" pitchFamily="18" charset="0"/>
                <a:cs typeface="Times New Roman" panose="02020603050405020304" pitchFamily="18" charset="0"/>
              </a:rPr>
              <a:t>The Blockchain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B12926-4C9E-1BAF-B1E6-5D1CB7E320FA}"/>
              </a:ext>
            </a:extLst>
          </p:cNvPr>
          <p:cNvSpPr>
            <a:spLocks noGrp="1"/>
          </p:cNvSpPr>
          <p:nvPr>
            <p:ph idx="1"/>
          </p:nvPr>
        </p:nvSpPr>
        <p:spPr/>
        <p:txBody>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Blockchain is a database that maintains a continuously growing set of data records. It is distributed in nature, meaning that there is no master computer holding the entire chain. Rather, the participating nodes have a copy of the chain. It’s also ever-growing — data records are only added to the chain.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64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D0785-A724-BB6A-C32F-4A964BBF071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someone wants to add a transaction to the chain, all the participants in the network will validate it. They do this by applying an algorithm to the transaction to verify its validity. </a:t>
            </a:r>
          </a:p>
          <a:p>
            <a:r>
              <a:rPr lang="en-US" dirty="0">
                <a:latin typeface="Times New Roman" panose="02020603050405020304" pitchFamily="18" charset="0"/>
                <a:cs typeface="Times New Roman" panose="02020603050405020304" pitchFamily="18" charset="0"/>
              </a:rPr>
              <a:t>What exactly is understood by “valid” is defined by the Blockchain system and can differ between systems. Then it is up to a majority of the participants to agree that the transaction is valid.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98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E59E1-352F-06F7-B984-C800A9F43695}"/>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A set of approved transactions is then bundled in a block, which gets sent to all the nodes in the network. They, in turn, validate the new block. Each successive block contains a hash, which is a unique fingerprint, of the previous block.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68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FDDC-9166-029C-B606-5F90150703B4}"/>
              </a:ext>
            </a:extLst>
          </p:cNvPr>
          <p:cNvSpPr>
            <a:spLocks noGrp="1"/>
          </p:cNvSpPr>
          <p:nvPr>
            <p:ph type="title"/>
          </p:nvPr>
        </p:nvSpPr>
        <p:spPr/>
        <p:txBody>
          <a:bodyPr/>
          <a:lstStyle/>
          <a:p>
            <a:r>
              <a:rPr lang="en-IN" b="0" i="0" dirty="0">
                <a:solidFill>
                  <a:srgbClr val="3B3835"/>
                </a:solidFill>
                <a:effectLst/>
                <a:latin typeface="Times New Roman" panose="02020603050405020304" pitchFamily="18" charset="0"/>
                <a:cs typeface="Times New Roman" panose="02020603050405020304" pitchFamily="18" charset="0"/>
              </a:rPr>
              <a:t>Principles of Blockchain Technology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9C7591-088D-8D77-8964-DA86FE74A59B}"/>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Here are five basic principles underlying the technology. </a:t>
            </a:r>
          </a:p>
          <a:p>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3B3835"/>
              </a:solidFill>
              <a:latin typeface="Times New Roman" panose="02020603050405020304" pitchFamily="18" charset="0"/>
              <a:cs typeface="Times New Roman" panose="02020603050405020304" pitchFamily="18" charset="0"/>
            </a:endParaRPr>
          </a:p>
          <a:p>
            <a:pPr marL="0" indent="0">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marL="514350" indent="-514350">
              <a:buAutoNum type="arabicPeriod"/>
            </a:pPr>
            <a:r>
              <a:rPr lang="en-US" b="1" i="0" dirty="0">
                <a:solidFill>
                  <a:srgbClr val="3B3835"/>
                </a:solidFill>
                <a:effectLst/>
                <a:latin typeface="Times New Roman" panose="02020603050405020304" pitchFamily="18" charset="0"/>
                <a:cs typeface="Times New Roman" panose="02020603050405020304" pitchFamily="18" charset="0"/>
              </a:rPr>
              <a:t>Distributed Database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Each party on a blockchain has access to the entire database and its complete history. No single party controls the data or the information. Every party can verify the records of its transaction partners directly, without an intermediary.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4C74AC-19F4-5384-BF74-66C5DEA24514}"/>
              </a:ext>
            </a:extLst>
          </p:cNvPr>
          <p:cNvPicPr>
            <a:picLocks noChangeAspect="1"/>
          </p:cNvPicPr>
          <p:nvPr/>
        </p:nvPicPr>
        <p:blipFill>
          <a:blip r:embed="rId2"/>
          <a:stretch>
            <a:fillRect/>
          </a:stretch>
        </p:blipFill>
        <p:spPr>
          <a:xfrm>
            <a:off x="7762672" y="2501354"/>
            <a:ext cx="3005847" cy="1855291"/>
          </a:xfrm>
          <a:prstGeom prst="rect">
            <a:avLst/>
          </a:prstGeom>
        </p:spPr>
      </p:pic>
    </p:spTree>
    <p:extLst>
      <p:ext uri="{BB962C8B-B14F-4D97-AF65-F5344CB8AC3E}">
        <p14:creationId xmlns:p14="http://schemas.microsoft.com/office/powerpoint/2010/main" val="400021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27AF4-721C-05FF-BB55-3542AA939FDA}"/>
              </a:ext>
            </a:extLst>
          </p:cNvPr>
          <p:cNvSpPr>
            <a:spLocks noGrp="1"/>
          </p:cNvSpPr>
          <p:nvPr>
            <p:ph idx="1"/>
          </p:nvPr>
        </p:nvSpPr>
        <p:spPr/>
        <p:txBody>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2. Peer-to-Peer Transmission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Communication occurs directly between peers instead of through a central node. Each node stores and forwards information to all other nodes.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A471FA-5587-9313-9C32-6C89BCE0C448}"/>
              </a:ext>
            </a:extLst>
          </p:cNvPr>
          <p:cNvPicPr>
            <a:picLocks noChangeAspect="1"/>
          </p:cNvPicPr>
          <p:nvPr/>
        </p:nvPicPr>
        <p:blipFill>
          <a:blip r:embed="rId2"/>
          <a:stretch>
            <a:fillRect/>
          </a:stretch>
        </p:blipFill>
        <p:spPr>
          <a:xfrm>
            <a:off x="6789905" y="3078804"/>
            <a:ext cx="3463047" cy="2995641"/>
          </a:xfrm>
          <a:prstGeom prst="rect">
            <a:avLst/>
          </a:prstGeom>
        </p:spPr>
      </p:pic>
    </p:spTree>
    <p:extLst>
      <p:ext uri="{BB962C8B-B14F-4D97-AF65-F5344CB8AC3E}">
        <p14:creationId xmlns:p14="http://schemas.microsoft.com/office/powerpoint/2010/main" val="428327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2592</TotalTime>
  <Words>1961</Words>
  <Application>Microsoft Office PowerPoint</Application>
  <PresentationFormat>Widescreen</PresentationFormat>
  <Paragraphs>83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ABSTRACT</vt:lpstr>
      <vt:lpstr>INTRODUCTION</vt:lpstr>
      <vt:lpstr>BLOCKCHAIN IN IOT</vt:lpstr>
      <vt:lpstr>The Blockchain Model</vt:lpstr>
      <vt:lpstr>PowerPoint Presentation</vt:lpstr>
      <vt:lpstr>PowerPoint Presentation</vt:lpstr>
      <vt:lpstr>Principles of Blockchain Technology</vt:lpstr>
      <vt:lpstr>PowerPoint Presentation</vt:lpstr>
      <vt:lpstr>PowerPoint Presentation</vt:lpstr>
      <vt:lpstr>PowerPoint Presentation</vt:lpstr>
      <vt:lpstr>PowerPoint Presentation</vt:lpstr>
      <vt:lpstr>Public vs. Private Blockchain</vt:lpstr>
      <vt:lpstr>PowerPoint Presentation</vt:lpstr>
      <vt:lpstr>PowerPoint Presentation</vt:lpstr>
      <vt:lpstr>PowerPoint Presentation</vt:lpstr>
      <vt:lpstr>Challenges of Blockchain in IoT</vt:lpstr>
      <vt:lpstr>PowerPoint Presentation</vt:lpstr>
      <vt:lpstr>PowerPoint Presentation</vt:lpstr>
      <vt:lpstr>PowerPoint Presentation</vt:lpstr>
      <vt:lpstr>Risks of Using Blockchain in IoT</vt:lpstr>
      <vt:lpstr>PowerPoint Presentation</vt:lpstr>
      <vt:lpstr>PowerPoint Presentation</vt:lpstr>
      <vt:lpstr>PowerPoint Presentation</vt:lpstr>
      <vt:lpstr>PowerPoint Presentation</vt:lpstr>
      <vt:lpstr>The Optimum Secure IoT Model</vt:lpstr>
      <vt:lpstr>PowerPoint Presentation</vt:lpstr>
      <vt:lpstr>References</vt:lpstr>
      <vt:lpstr>BLOCKCHAIN FACTORS and ISSUES</vt:lpstr>
      <vt:lpstr> </vt:lpstr>
      <vt:lpstr>TRANSPARENCY AND PRIVACY</vt:lpstr>
      <vt:lpstr>IDENTITY AND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Subramani</dc:creator>
  <cp:lastModifiedBy>Anusha Subramani</cp:lastModifiedBy>
  <cp:revision>8</cp:revision>
  <dcterms:created xsi:type="dcterms:W3CDTF">2022-06-03T18:05:03Z</dcterms:created>
  <dcterms:modified xsi:type="dcterms:W3CDTF">2022-06-21T18:01:21Z</dcterms:modified>
</cp:coreProperties>
</file>