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 id="2147483678" r:id="rId5"/>
  </p:sldMasterIdLst>
  <p:notesMasterIdLst>
    <p:notesMasterId r:id="rId26"/>
  </p:notesMasterIdLst>
  <p:handoutMasterIdLst>
    <p:handoutMasterId r:id="rId27"/>
  </p:handoutMasterIdLst>
  <p:sldIdLst>
    <p:sldId id="2142533001" r:id="rId6"/>
    <p:sldId id="2142533002" r:id="rId7"/>
    <p:sldId id="2142533003" r:id="rId8"/>
    <p:sldId id="2142533004" r:id="rId9"/>
    <p:sldId id="5135" r:id="rId10"/>
    <p:sldId id="2142532983" r:id="rId11"/>
    <p:sldId id="2142532225" r:id="rId12"/>
    <p:sldId id="2142532160" r:id="rId13"/>
    <p:sldId id="2142532162" r:id="rId14"/>
    <p:sldId id="2142532161" r:id="rId15"/>
    <p:sldId id="2142532136" r:id="rId16"/>
    <p:sldId id="2142532156" r:id="rId17"/>
    <p:sldId id="2142532981" r:id="rId18"/>
    <p:sldId id="2142532995" r:id="rId19"/>
    <p:sldId id="2142532996" r:id="rId20"/>
    <p:sldId id="2142533000" r:id="rId21"/>
    <p:sldId id="2142532998" r:id="rId22"/>
    <p:sldId id="2142533005" r:id="rId23"/>
    <p:sldId id="2142532999" r:id="rId24"/>
    <p:sldId id="2142532985" r:id="rId25"/>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2A9D07E-BD3F-4F38-A741-A642EA3E61A4}">
          <p14:sldIdLst/>
        </p14:section>
        <p14:section name="Untitled Section" id="{5289FD4B-6C2B-4B13-A2DB-8D86A8BCBB5D}">
          <p14:sldIdLst>
            <p14:sldId id="2142533001"/>
            <p14:sldId id="2142533002"/>
            <p14:sldId id="2142533003"/>
            <p14:sldId id="2142533004"/>
          </p14:sldIdLst>
        </p14:section>
        <p14:section name="Introduction to Collibra" id="{05E59F78-C7BB-4336-8B4D-17399083AC24}">
          <p14:sldIdLst>
            <p14:sldId id="5135"/>
            <p14:sldId id="2142532983"/>
            <p14:sldId id="2142532225"/>
          </p14:sldIdLst>
        </p14:section>
        <p14:section name="Inside Collibra" id="{406EA746-D93B-414F-9DDC-AF8B20224593}">
          <p14:sldIdLst>
            <p14:sldId id="2142532160"/>
            <p14:sldId id="2142532162"/>
            <p14:sldId id="2142532161"/>
          </p14:sldIdLst>
        </p14:section>
        <p14:section name="Configuration Challenges &amp; Choices" id="{B285C7CA-DC34-4DE8-A33B-DA9212F89004}">
          <p14:sldIdLst>
            <p14:sldId id="2142532136"/>
            <p14:sldId id="2142532156"/>
            <p14:sldId id="2142532981"/>
          </p14:sldIdLst>
        </p14:section>
        <p14:section name="Under The Hood Details" id="{236B6B66-7707-4CB0-9019-089BFC84946C}">
          <p14:sldIdLst/>
        </p14:section>
        <p14:section name="Initial Demostration 'Use Cases'" id="{77209BE9-63D2-448E-A33E-678489308C7A}">
          <p14:sldIdLst>
            <p14:sldId id="2142532995"/>
          </p14:sldIdLst>
        </p14:section>
        <p14:section name="Development &amp; Production Migration" id="{BAEEE733-6624-4E23-A33C-665C35649FAB}">
          <p14:sldIdLst>
            <p14:sldId id="2142532996"/>
            <p14:sldId id="2142533000"/>
            <p14:sldId id="2142532998"/>
            <p14:sldId id="2142533005"/>
            <p14:sldId id="2142532999"/>
            <p14:sldId id="21425329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6E9"/>
    <a:srgbClr val="020003"/>
    <a:srgbClr val="DD1D21"/>
    <a:srgbClr val="404040"/>
    <a:srgbClr val="1D1B1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20" autoAdjust="0"/>
  </p:normalViewPr>
  <p:slideViewPr>
    <p:cSldViewPr snapToGrid="0">
      <p:cViewPr varScale="1">
        <p:scale>
          <a:sx n="64" d="100"/>
          <a:sy n="64" d="100"/>
        </p:scale>
        <p:origin x="6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9C90B1-BBF1-4766-9DC9-5F0021CF48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23C305-9DCB-4240-B160-351C0C47B3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1C95F-15BE-4DD4-BAF0-3BA25D671B5D}" type="datetimeFigureOut">
              <a:rPr lang="en-US" smtClean="0"/>
              <a:t>6/28/2022</a:t>
            </a:fld>
            <a:endParaRPr lang="en-US"/>
          </a:p>
        </p:txBody>
      </p:sp>
      <p:sp>
        <p:nvSpPr>
          <p:cNvPr id="4" name="Footer Placeholder 3">
            <a:extLst>
              <a:ext uri="{FF2B5EF4-FFF2-40B4-BE49-F238E27FC236}">
                <a16:creationId xmlns:a16="http://schemas.microsoft.com/office/drawing/2014/main" id="{C739B8A8-2D0A-42AA-A4BF-135066D41F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B65B12-1EB8-44E7-B085-16A64CFB4F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E9D5CB-27A6-42BE-A805-6432EE6AD1B9}" type="slidenum">
              <a:rPr lang="en-US" smtClean="0"/>
              <a:t>‹#›</a:t>
            </a:fld>
            <a:endParaRPr lang="en-US"/>
          </a:p>
        </p:txBody>
      </p:sp>
    </p:spTree>
    <p:extLst>
      <p:ext uri="{BB962C8B-B14F-4D97-AF65-F5344CB8AC3E}">
        <p14:creationId xmlns:p14="http://schemas.microsoft.com/office/powerpoint/2010/main" val="33102973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Futura Medium" panose="00000400000000000000" pitchFamily="2"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32CD4-CF66-4B4E-8DE7-3D21271A8F4E}" type="datetimeFigureOut">
              <a:rPr lang="en-GB" smtClean="0">
                <a:latin typeface="Futura Medium" panose="00000400000000000000" pitchFamily="2" charset="0"/>
              </a:rPr>
              <a:t>28/06/2022</a:t>
            </a:fld>
            <a:endParaRPr lang="en-GB">
              <a:latin typeface="Futura Medium" panose="00000400000000000000" pitchFamily="2"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latin typeface="Futura Medium" panose="00000400000000000000" pitchFamily="2"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Futura Medium" panose="00000400000000000000" pitchFamily="2"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C2338-7A81-4A39-8600-6D029E2AB101}" type="slidenum">
              <a:rPr lang="en-GB" smtClean="0">
                <a:latin typeface="Futura Medium" panose="00000400000000000000" pitchFamily="2" charset="0"/>
              </a:rPr>
              <a:t>‹#›</a:t>
            </a:fld>
            <a:endParaRPr lang="en-GB">
              <a:latin typeface="Futura Medium" panose="00000400000000000000" pitchFamily="2" charset="0"/>
            </a:endParaRPr>
          </a:p>
        </p:txBody>
      </p:sp>
    </p:spTree>
    <p:extLst>
      <p:ext uri="{BB962C8B-B14F-4D97-AF65-F5344CB8AC3E}">
        <p14:creationId xmlns:p14="http://schemas.microsoft.com/office/powerpoint/2010/main" val="42930487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90623" y="4715153"/>
            <a:ext cx="6322828" cy="4466987"/>
          </a:xfrm>
        </p:spPr>
        <p:txBody>
          <a:bodyPr>
            <a:normAutofit/>
          </a:bodyPr>
          <a:lstStyle/>
          <a:p>
            <a:endParaRPr lang="en-GB" dirty="0"/>
          </a:p>
        </p:txBody>
      </p:sp>
    </p:spTree>
    <p:extLst>
      <p:ext uri="{BB962C8B-B14F-4D97-AF65-F5344CB8AC3E}">
        <p14:creationId xmlns:p14="http://schemas.microsoft.com/office/powerpoint/2010/main" val="1055563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2944894860"/>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28130633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nl-NL" noProof="1"/>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nl-NL" sz="850" noProof="1">
                <a:solidFill>
                  <a:schemeClr val="tx1"/>
                </a:solidFill>
                <a:latin typeface="ShellMedium" panose="00000600000000000000" pitchFamily="50"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nl-NL" noProof="1"/>
              <a:t>SHELL COLLIBRA CONFIGURATION 2020</a:t>
            </a:r>
          </a:p>
        </p:txBody>
      </p:sp>
    </p:spTree>
    <p:extLst>
      <p:ext uri="{BB962C8B-B14F-4D97-AF65-F5344CB8AC3E}">
        <p14:creationId xmlns:p14="http://schemas.microsoft.com/office/powerpoint/2010/main" val="38667278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Tree>
    <p:extLst>
      <p:ext uri="{BB962C8B-B14F-4D97-AF65-F5344CB8AC3E}">
        <p14:creationId xmlns:p14="http://schemas.microsoft.com/office/powerpoint/2010/main" val="81858118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Tree>
    <p:extLst>
      <p:ext uri="{BB962C8B-B14F-4D97-AF65-F5344CB8AC3E}">
        <p14:creationId xmlns:p14="http://schemas.microsoft.com/office/powerpoint/2010/main" val="90810054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US"/>
              <a:t>Click to edit Master text styles</a:t>
            </a:r>
          </a:p>
        </p:txBody>
      </p:sp>
    </p:spTree>
    <p:extLst>
      <p:ext uri="{BB962C8B-B14F-4D97-AF65-F5344CB8AC3E}">
        <p14:creationId xmlns:p14="http://schemas.microsoft.com/office/powerpoint/2010/main" val="381559217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978701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Tree>
    <p:extLst>
      <p:ext uri="{BB962C8B-B14F-4D97-AF65-F5344CB8AC3E}">
        <p14:creationId xmlns:p14="http://schemas.microsoft.com/office/powerpoint/2010/main" val="57103724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1414565330"/>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12" name="Rectangle 11"/>
          <p:cNvSpPr/>
          <p:nvPr/>
        </p:nvSpPr>
        <p:spPr>
          <a:xfrm>
            <a:off x="365760" y="368808"/>
            <a:ext cx="11460480" cy="61203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 name="Title 1"/>
          <p:cNvSpPr>
            <a:spLocks noGrp="1"/>
          </p:cNvSpPr>
          <p:nvPr>
            <p:ph type="ctrTitle" hasCustomPrompt="1"/>
          </p:nvPr>
        </p:nvSpPr>
        <p:spPr>
          <a:xfrm>
            <a:off x="646725" y="2285095"/>
            <a:ext cx="6952955" cy="1489639"/>
          </a:xfrm>
          <a:prstGeom prst="rect">
            <a:avLst/>
          </a:prstGeom>
        </p:spPr>
        <p:txBody>
          <a:bodyPr wrap="square" lIns="0" tIns="0" rIns="0" bIns="0" anchor="b" anchorCtr="0">
            <a:spAutoFit/>
          </a:bodyPr>
          <a:lstStyle>
            <a:lvl1pPr algn="l">
              <a:lnSpc>
                <a:spcPct val="110000"/>
              </a:lnSpc>
              <a:defRPr sz="2933" b="1" cap="all" baseline="0">
                <a:solidFill>
                  <a:schemeClr val="bg1"/>
                </a:solidFill>
              </a:defRPr>
            </a:lvl1pPr>
          </a:lstStyle>
          <a:p>
            <a:r>
              <a:rPr lang="en-US" dirty="0"/>
              <a:t>COLLIBRA COVER SLIDE PRESENTATION HEADLINE ALL </a:t>
            </a:r>
            <a:br>
              <a:rPr lang="en-US" dirty="0"/>
            </a:br>
            <a:r>
              <a:rPr lang="en-US" dirty="0"/>
              <a:t>CAPS AND BOLD</a:t>
            </a:r>
          </a:p>
        </p:txBody>
      </p:sp>
      <p:sp>
        <p:nvSpPr>
          <p:cNvPr id="6" name="Subtitle 2"/>
          <p:cNvSpPr>
            <a:spLocks noGrp="1"/>
          </p:cNvSpPr>
          <p:nvPr>
            <p:ph type="subTitle" idx="1" hasCustomPrompt="1"/>
          </p:nvPr>
        </p:nvSpPr>
        <p:spPr>
          <a:xfrm>
            <a:off x="646726" y="4000662"/>
            <a:ext cx="6952953" cy="333105"/>
          </a:xfrm>
          <a:prstGeom prst="rect">
            <a:avLst/>
          </a:prstGeom>
        </p:spPr>
        <p:txBody>
          <a:bodyPr wrap="square" lIns="0" tIns="0" rIns="0" bIns="0">
            <a:spAutoFit/>
          </a:bodyPr>
          <a:lstStyle>
            <a:lvl1pPr marL="0" indent="0" algn="l">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Presentation subhead</a:t>
            </a:r>
          </a:p>
        </p:txBody>
      </p:sp>
      <p:sp>
        <p:nvSpPr>
          <p:cNvPr id="10" name="Text Placeholder 9"/>
          <p:cNvSpPr>
            <a:spLocks noGrp="1"/>
          </p:cNvSpPr>
          <p:nvPr>
            <p:ph type="body" sz="quarter" idx="10" hasCustomPrompt="1"/>
          </p:nvPr>
        </p:nvSpPr>
        <p:spPr>
          <a:xfrm>
            <a:off x="646727" y="4889356"/>
            <a:ext cx="6168939" cy="246221"/>
          </a:xfrm>
          <a:prstGeom prst="rect">
            <a:avLst/>
          </a:prstGeom>
        </p:spPr>
        <p:txBody>
          <a:bodyPr vert="horz" wrap="square" lIns="0" tIns="0" rIns="0" bIns="0">
            <a:spAutoFit/>
          </a:bodyPr>
          <a:lstStyle>
            <a:lvl1pPr marL="0" indent="0">
              <a:buNone/>
              <a:defRPr sz="1600" b="1">
                <a:solidFill>
                  <a:srgbClr val="FFFFFF"/>
                </a:solidFill>
              </a:defRPr>
            </a:lvl1pPr>
          </a:lstStyle>
          <a:p>
            <a:pPr lvl="0"/>
            <a:r>
              <a:rPr lang="en-US" dirty="0"/>
              <a:t>Name of Presenter</a:t>
            </a:r>
          </a:p>
        </p:txBody>
      </p:sp>
      <p:sp>
        <p:nvSpPr>
          <p:cNvPr id="17" name="Text Placeholder 9"/>
          <p:cNvSpPr>
            <a:spLocks noGrp="1"/>
          </p:cNvSpPr>
          <p:nvPr>
            <p:ph type="body" sz="quarter" idx="11" hasCustomPrompt="1"/>
          </p:nvPr>
        </p:nvSpPr>
        <p:spPr>
          <a:xfrm>
            <a:off x="646727" y="5175108"/>
            <a:ext cx="6168939" cy="246221"/>
          </a:xfrm>
          <a:prstGeom prst="rect">
            <a:avLst/>
          </a:prstGeom>
        </p:spPr>
        <p:txBody>
          <a:bodyPr vert="horz" wrap="square" lIns="0" tIns="0" rIns="0" bIns="0">
            <a:spAutoFit/>
          </a:bodyPr>
          <a:lstStyle>
            <a:lvl1pPr marL="0" indent="0">
              <a:buNone/>
              <a:defRPr sz="1600">
                <a:solidFill>
                  <a:srgbClr val="FFFFFF"/>
                </a:solidFill>
              </a:defRPr>
            </a:lvl1pPr>
          </a:lstStyle>
          <a:p>
            <a:pPr lvl="0"/>
            <a:r>
              <a:rPr lang="en-US" dirty="0"/>
              <a:t>Presenter Title</a:t>
            </a:r>
          </a:p>
        </p:txBody>
      </p:sp>
      <p:sp>
        <p:nvSpPr>
          <p:cNvPr id="18" name="Text Placeholder 9"/>
          <p:cNvSpPr>
            <a:spLocks noGrp="1"/>
          </p:cNvSpPr>
          <p:nvPr>
            <p:ph type="body" sz="quarter" idx="12" hasCustomPrompt="1"/>
          </p:nvPr>
        </p:nvSpPr>
        <p:spPr>
          <a:xfrm>
            <a:off x="646727" y="5640772"/>
            <a:ext cx="6168939" cy="246221"/>
          </a:xfrm>
          <a:prstGeom prst="rect">
            <a:avLst/>
          </a:prstGeom>
        </p:spPr>
        <p:txBody>
          <a:bodyPr vert="horz" wrap="square" lIns="0" tIns="0" rIns="0" bIns="0">
            <a:spAutoFit/>
          </a:bodyPr>
          <a:lstStyle>
            <a:lvl1pPr marL="0" indent="0">
              <a:buNone/>
              <a:defRPr sz="1600">
                <a:solidFill>
                  <a:srgbClr val="FFFFFF"/>
                </a:solidFill>
              </a:defRPr>
            </a:lvl1pPr>
          </a:lstStyle>
          <a:p>
            <a:pPr lvl="0"/>
            <a:r>
              <a:rPr lang="en-US" dirty="0"/>
              <a:t>Date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726" y="975553"/>
            <a:ext cx="2843829" cy="783001"/>
          </a:xfrm>
          <a:prstGeom prst="rect">
            <a:avLst/>
          </a:prstGeom>
        </p:spPr>
      </p:pic>
      <p:sp>
        <p:nvSpPr>
          <p:cNvPr id="13" name="TextBox 12"/>
          <p:cNvSpPr txBox="1"/>
          <p:nvPr userDrawn="1"/>
        </p:nvSpPr>
        <p:spPr>
          <a:xfrm>
            <a:off x="243840" y="6516286"/>
            <a:ext cx="2966720" cy="256545"/>
          </a:xfrm>
          <a:prstGeom prst="rect">
            <a:avLst/>
          </a:prstGeom>
          <a:noFill/>
        </p:spPr>
        <p:txBody>
          <a:bodyPr wrap="square" rtlCol="0">
            <a:spAutoFit/>
          </a:bodyPr>
          <a:lstStyle/>
          <a:p>
            <a:r>
              <a:rPr lang="en-US" sz="1067" dirty="0"/>
              <a:t>©2016</a:t>
            </a:r>
            <a:r>
              <a:rPr lang="en-US" sz="1067" baseline="0" dirty="0"/>
              <a:t> Collibra Inc.</a:t>
            </a:r>
            <a:endParaRPr lang="en-US" sz="1067" dirty="0"/>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11965" r="11134" b="97"/>
          <a:stretch/>
        </p:blipFill>
        <p:spPr>
          <a:xfrm>
            <a:off x="7349066" y="368809"/>
            <a:ext cx="4477175" cy="4430388"/>
          </a:xfrm>
          <a:prstGeom prst="rect">
            <a:avLst/>
          </a:prstGeom>
        </p:spPr>
      </p:pic>
    </p:spTree>
    <p:extLst>
      <p:ext uri="{BB962C8B-B14F-4D97-AF65-F5344CB8AC3E}">
        <p14:creationId xmlns:p14="http://schemas.microsoft.com/office/powerpoint/2010/main" val="29651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lin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Headline Slide – 1 line preferred </a:t>
            </a:r>
            <a:r>
              <a:rPr lang="en-US" dirty="0" err="1"/>
              <a:t>duis</a:t>
            </a:r>
            <a:r>
              <a:rPr lang="en-US" dirty="0"/>
              <a:t> </a:t>
            </a:r>
            <a:r>
              <a:rPr lang="en-US" dirty="0" err="1"/>
              <a:t>aute</a:t>
            </a:r>
            <a:r>
              <a:rPr lang="en-US" dirty="0"/>
              <a:t> </a:t>
            </a:r>
            <a:r>
              <a:rPr lang="en-US" dirty="0" err="1"/>
              <a:t>irure</a:t>
            </a:r>
            <a:r>
              <a:rPr lang="en-US" dirty="0"/>
              <a: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5"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2017</a:t>
            </a:r>
            <a:endParaRPr lang="en-US" sz="1067" dirty="0">
              <a:solidFill>
                <a:schemeClr val="tx1"/>
              </a:solidFill>
              <a:latin typeface="Arial"/>
              <a:cs typeface="Arial"/>
            </a:endParaRPr>
          </a:p>
        </p:txBody>
      </p:sp>
    </p:spTree>
    <p:extLst>
      <p:ext uri="{BB962C8B-B14F-4D97-AF65-F5344CB8AC3E}">
        <p14:creationId xmlns:p14="http://schemas.microsoft.com/office/powerpoint/2010/main" val="4916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41282737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Headline Slide – 1 line preferred </a:t>
            </a:r>
            <a:r>
              <a:rPr lang="en-US" dirty="0" err="1"/>
              <a:t>duis</a:t>
            </a:r>
            <a:r>
              <a:rPr lang="en-US" dirty="0"/>
              <a:t> </a:t>
            </a:r>
            <a:r>
              <a:rPr lang="en-US" dirty="0" err="1"/>
              <a:t>aute</a:t>
            </a:r>
            <a:r>
              <a:rPr lang="en-US" dirty="0"/>
              <a:t> </a:t>
            </a:r>
            <a:r>
              <a:rPr lang="en-US" dirty="0" err="1"/>
              <a:t>irure</a:t>
            </a:r>
            <a:r>
              <a:rPr lang="en-US" dirty="0"/>
              <a:t>.</a:t>
            </a:r>
          </a:p>
        </p:txBody>
      </p:sp>
      <p:sp>
        <p:nvSpPr>
          <p:cNvPr id="5" name="Text Placeholder 4"/>
          <p:cNvSpPr>
            <a:spLocks noGrp="1"/>
          </p:cNvSpPr>
          <p:nvPr>
            <p:ph type="body" sz="quarter" idx="10" hasCustomPrompt="1"/>
          </p:nvPr>
        </p:nvSpPr>
        <p:spPr>
          <a:xfrm>
            <a:off x="755651" y="1030393"/>
            <a:ext cx="10680700" cy="292608"/>
          </a:xfrm>
          <a:prstGeom prst="rect">
            <a:avLst/>
          </a:prstGeom>
        </p:spPr>
        <p:txBody>
          <a:bodyPr lIns="0" tIns="0" rIns="0" bIns="0">
            <a:spAutoFit/>
          </a:bodyPr>
          <a:lstStyle>
            <a:lvl1pPr marL="0" indent="0">
              <a:buNone/>
              <a:defRPr sz="1867" b="1" baseline="0">
                <a:solidFill>
                  <a:schemeClr val="accent1"/>
                </a:solidFill>
              </a:defRPr>
            </a:lvl1pPr>
          </a:lstStyle>
          <a:p>
            <a:pPr lvl="0"/>
            <a:r>
              <a:rPr lang="en-US" dirty="0"/>
              <a:t>Subhead – 1 line preferred lorem ipsum dolor </a:t>
            </a:r>
            <a:r>
              <a:rPr lang="en-US" dirty="0" err="1"/>
              <a:t>amet</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6"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Tree>
    <p:extLst>
      <p:ext uri="{BB962C8B-B14F-4D97-AF65-F5344CB8AC3E}">
        <p14:creationId xmlns:p14="http://schemas.microsoft.com/office/powerpoint/2010/main" val="3562493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and Cop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5904" y="2191927"/>
            <a:ext cx="10160000" cy="1439027"/>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baseline="0"/>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5" name="Text Placeholder 3"/>
          <p:cNvSpPr>
            <a:spLocks noGrp="1"/>
          </p:cNvSpPr>
          <p:nvPr>
            <p:ph type="body" sz="quarter" idx="11" hasCustomPrompt="1"/>
          </p:nvPr>
        </p:nvSpPr>
        <p:spPr>
          <a:xfrm>
            <a:off x="755904" y="3775448"/>
            <a:ext cx="10160000" cy="1439027"/>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baseline="0"/>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second copy block.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6" name="Text Placeholder 3"/>
          <p:cNvSpPr>
            <a:spLocks noGrp="1"/>
          </p:cNvSpPr>
          <p:nvPr>
            <p:ph type="body" sz="quarter" idx="12" hasCustomPrompt="1"/>
          </p:nvPr>
        </p:nvSpPr>
        <p:spPr>
          <a:xfrm>
            <a:off x="755904" y="1608142"/>
            <a:ext cx="10160000" cy="374718"/>
          </a:xfrm>
          <a:prstGeom prst="rect">
            <a:avLst/>
          </a:prstGeom>
        </p:spPr>
        <p:txBody>
          <a:bodyPr vert="horz" wrap="square" lIns="0" tIns="0" rIns="0" bIns="0">
            <a:spAutoFit/>
          </a:bodyPr>
          <a:lstStyle>
            <a:lvl1pPr marL="0" indent="0" algn="l">
              <a:lnSpc>
                <a:spcPct val="110000"/>
              </a:lnSpc>
              <a:spcBef>
                <a:spcPts val="0"/>
              </a:spcBef>
              <a:spcAft>
                <a:spcPts val="933"/>
              </a:spcAft>
              <a:buNone/>
              <a:defRPr sz="2400" b="1">
                <a:solidFill>
                  <a:schemeClr val="accent1"/>
                </a:solidFill>
              </a:defRPr>
            </a:lvl1pPr>
          </a:lstStyle>
          <a:p>
            <a:pPr lvl="0"/>
            <a:r>
              <a:rPr lang="en-US" dirty="0"/>
              <a:t>Subhead for copy block</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8"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1"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Headline and Copy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1764705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enter Layout Lis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687" y="2096682"/>
            <a:ext cx="7788627" cy="1197593"/>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5" name="Text Placeholder 3"/>
          <p:cNvSpPr>
            <a:spLocks noGrp="1"/>
          </p:cNvSpPr>
          <p:nvPr>
            <p:ph type="body" sz="quarter" idx="11" hasCustomPrompt="1"/>
          </p:nvPr>
        </p:nvSpPr>
        <p:spPr>
          <a:xfrm>
            <a:off x="2201687" y="1608142"/>
            <a:ext cx="778862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sp>
        <p:nvSpPr>
          <p:cNvPr id="14" name="Text Placeholder 3"/>
          <p:cNvSpPr>
            <a:spLocks noGrp="1"/>
          </p:cNvSpPr>
          <p:nvPr>
            <p:ph type="body" sz="quarter" idx="12" hasCustomPrompt="1"/>
          </p:nvPr>
        </p:nvSpPr>
        <p:spPr>
          <a:xfrm>
            <a:off x="2201687" y="4097277"/>
            <a:ext cx="7788627" cy="1197593"/>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15" name="Text Placeholder 3"/>
          <p:cNvSpPr>
            <a:spLocks noGrp="1"/>
          </p:cNvSpPr>
          <p:nvPr>
            <p:ph type="body" sz="quarter" idx="13" hasCustomPrompt="1"/>
          </p:nvPr>
        </p:nvSpPr>
        <p:spPr>
          <a:xfrm>
            <a:off x="2201687" y="3608737"/>
            <a:ext cx="778862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1"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2"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Center Layout List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2247298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enter Layout Copy">
    <p:spTree>
      <p:nvGrpSpPr>
        <p:cNvPr id="1" name=""/>
        <p:cNvGrpSpPr/>
        <p:nvPr/>
      </p:nvGrpSpPr>
      <p:grpSpPr>
        <a:xfrm>
          <a:off x="0" y="0"/>
          <a:ext cx="0" cy="0"/>
          <a:chOff x="0" y="0"/>
          <a:chExt cx="0" cy="0"/>
        </a:xfrm>
      </p:grpSpPr>
      <p:sp>
        <p:nvSpPr>
          <p:cNvPr id="9" name="Text Placeholder 3"/>
          <p:cNvSpPr>
            <a:spLocks noGrp="1"/>
          </p:cNvSpPr>
          <p:nvPr>
            <p:ph type="body" sz="quarter" idx="11" hasCustomPrompt="1"/>
          </p:nvPr>
        </p:nvSpPr>
        <p:spPr>
          <a:xfrm>
            <a:off x="2201687" y="1608142"/>
            <a:ext cx="778862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4" name="Text Placeholder 3"/>
          <p:cNvSpPr>
            <a:spLocks noGrp="1"/>
          </p:cNvSpPr>
          <p:nvPr>
            <p:ph type="body" sz="quarter" idx="14" hasCustomPrompt="1"/>
          </p:nvPr>
        </p:nvSpPr>
        <p:spPr>
          <a:xfrm>
            <a:off x="2201687" y="2086623"/>
            <a:ext cx="7788627" cy="1077903"/>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baseline="0"/>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a:t>
            </a:r>
          </a:p>
        </p:txBody>
      </p:sp>
      <p:sp>
        <p:nvSpPr>
          <p:cNvPr id="17" name="Text Placeholder 3"/>
          <p:cNvSpPr>
            <a:spLocks noGrp="1"/>
          </p:cNvSpPr>
          <p:nvPr>
            <p:ph type="body" sz="quarter" idx="15" hasCustomPrompt="1"/>
          </p:nvPr>
        </p:nvSpPr>
        <p:spPr>
          <a:xfrm>
            <a:off x="2201687" y="3467778"/>
            <a:ext cx="778862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8" name="Text Placeholder 3"/>
          <p:cNvSpPr>
            <a:spLocks noGrp="1"/>
          </p:cNvSpPr>
          <p:nvPr>
            <p:ph type="body" sz="quarter" idx="16" hasCustomPrompt="1"/>
          </p:nvPr>
        </p:nvSpPr>
        <p:spPr>
          <a:xfrm>
            <a:off x="2201687" y="3946259"/>
            <a:ext cx="7788627" cy="1077903"/>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baseline="0"/>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1"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3"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Center Layout Copy – 1 line preferred </a:t>
            </a:r>
            <a:r>
              <a:rPr lang="en-US" dirty="0" err="1"/>
              <a:t>duis</a:t>
            </a:r>
            <a:r>
              <a:rPr lang="en-US" dirty="0"/>
              <a:t> </a:t>
            </a:r>
            <a:r>
              <a:rPr lang="en-US" dirty="0" err="1"/>
              <a:t>irure</a:t>
            </a:r>
            <a:r>
              <a:rPr lang="en-US" dirty="0"/>
              <a:t>.</a:t>
            </a:r>
          </a:p>
        </p:txBody>
      </p:sp>
    </p:spTree>
    <p:extLst>
      <p:ext uri="{BB962C8B-B14F-4D97-AF65-F5344CB8AC3E}">
        <p14:creationId xmlns:p14="http://schemas.microsoft.com/office/powerpoint/2010/main" val="3836672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enter Layout Combo">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2201687" y="1608142"/>
            <a:ext cx="778862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0" name="Text Placeholder 3"/>
          <p:cNvSpPr>
            <a:spLocks noGrp="1"/>
          </p:cNvSpPr>
          <p:nvPr>
            <p:ph type="body" sz="quarter" idx="14" hasCustomPrompt="1"/>
          </p:nvPr>
        </p:nvSpPr>
        <p:spPr>
          <a:xfrm>
            <a:off x="2201687" y="2086623"/>
            <a:ext cx="7788627" cy="1077903"/>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baseline="0"/>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a:t>
            </a:r>
          </a:p>
        </p:txBody>
      </p:sp>
      <p:sp>
        <p:nvSpPr>
          <p:cNvPr id="13" name="Text Placeholder 3"/>
          <p:cNvSpPr>
            <a:spLocks noGrp="1"/>
          </p:cNvSpPr>
          <p:nvPr>
            <p:ph type="body" sz="quarter" idx="12" hasCustomPrompt="1"/>
          </p:nvPr>
        </p:nvSpPr>
        <p:spPr>
          <a:xfrm>
            <a:off x="2201687" y="3956318"/>
            <a:ext cx="7788627" cy="1197593"/>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14" name="Text Placeholder 3"/>
          <p:cNvSpPr>
            <a:spLocks noGrp="1"/>
          </p:cNvSpPr>
          <p:nvPr>
            <p:ph type="body" sz="quarter" idx="13" hasCustomPrompt="1"/>
          </p:nvPr>
        </p:nvSpPr>
        <p:spPr>
          <a:xfrm>
            <a:off x="2201687" y="3467778"/>
            <a:ext cx="778862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2"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6"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Center Layout Combo– 1 line preferred </a:t>
            </a:r>
            <a:r>
              <a:rPr lang="en-US" dirty="0" err="1"/>
              <a:t>duis</a:t>
            </a:r>
            <a:r>
              <a:rPr lang="en-US" dirty="0"/>
              <a:t> </a:t>
            </a:r>
            <a:r>
              <a:rPr lang="en-US" dirty="0" err="1"/>
              <a:t>irure</a:t>
            </a:r>
            <a:r>
              <a:rPr lang="en-US" dirty="0"/>
              <a:t>.</a:t>
            </a:r>
          </a:p>
        </p:txBody>
      </p:sp>
    </p:spTree>
    <p:extLst>
      <p:ext uri="{BB962C8B-B14F-4D97-AF65-F5344CB8AC3E}">
        <p14:creationId xmlns:p14="http://schemas.microsoft.com/office/powerpoint/2010/main" val="14697741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ist">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776118" y="2104047"/>
            <a:ext cx="4966764" cy="1558717"/>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9" name="Text Placeholder 3"/>
          <p:cNvSpPr>
            <a:spLocks noGrp="1"/>
          </p:cNvSpPr>
          <p:nvPr>
            <p:ph type="body" sz="quarter" idx="11" hasCustomPrompt="1"/>
          </p:nvPr>
        </p:nvSpPr>
        <p:spPr>
          <a:xfrm>
            <a:off x="776118" y="1608142"/>
            <a:ext cx="4966764"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sp>
        <p:nvSpPr>
          <p:cNvPr id="20" name="Text Placeholder 3"/>
          <p:cNvSpPr>
            <a:spLocks noGrp="1"/>
          </p:cNvSpPr>
          <p:nvPr>
            <p:ph type="body" sz="quarter" idx="14" hasCustomPrompt="1"/>
          </p:nvPr>
        </p:nvSpPr>
        <p:spPr>
          <a:xfrm>
            <a:off x="6477013" y="2104047"/>
            <a:ext cx="4966764" cy="1558717"/>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21" name="Text Placeholder 3"/>
          <p:cNvSpPr>
            <a:spLocks noGrp="1"/>
          </p:cNvSpPr>
          <p:nvPr>
            <p:ph type="body" sz="quarter" idx="15" hasCustomPrompt="1"/>
          </p:nvPr>
        </p:nvSpPr>
        <p:spPr>
          <a:xfrm>
            <a:off x="6477013" y="1608142"/>
            <a:ext cx="4966764"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1"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3"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2 Column List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3866414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Copy">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776118" y="2100429"/>
            <a:ext cx="4966764" cy="1439027"/>
          </a:xfrm>
          <a:prstGeom prst="rect">
            <a:avLst/>
          </a:prstGeom>
        </p:spPr>
        <p:txBody>
          <a:bodyPr vert="horz" wrap="square" lIns="0" tIns="0" rIns="0" bIns="0">
            <a:spAutoFit/>
          </a:bodyPr>
          <a:lstStyle>
            <a:lvl1pPr marL="0" indent="0">
              <a:lnSpc>
                <a:spcPct val="110000"/>
              </a:lnSpc>
              <a:spcBef>
                <a:spcPts val="0"/>
              </a:spcBef>
              <a:spcAft>
                <a:spcPts val="933"/>
              </a:spcAft>
              <a:buClr>
                <a:schemeClr val="tx2"/>
              </a:buClr>
              <a:buNone/>
              <a:defRPr sz="2133"/>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9" name="Text Placeholder 3"/>
          <p:cNvSpPr>
            <a:spLocks noGrp="1"/>
          </p:cNvSpPr>
          <p:nvPr>
            <p:ph type="body" sz="quarter" idx="11" hasCustomPrompt="1"/>
          </p:nvPr>
        </p:nvSpPr>
        <p:spPr>
          <a:xfrm>
            <a:off x="776118" y="1608142"/>
            <a:ext cx="4966764"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5" name="Text Placeholder 3"/>
          <p:cNvSpPr>
            <a:spLocks noGrp="1"/>
          </p:cNvSpPr>
          <p:nvPr>
            <p:ph type="body" sz="quarter" idx="14" hasCustomPrompt="1"/>
          </p:nvPr>
        </p:nvSpPr>
        <p:spPr>
          <a:xfrm>
            <a:off x="6477013" y="2100429"/>
            <a:ext cx="4966764" cy="1439027"/>
          </a:xfrm>
          <a:prstGeom prst="rect">
            <a:avLst/>
          </a:prstGeom>
        </p:spPr>
        <p:txBody>
          <a:bodyPr vert="horz" wrap="square" lIns="0" tIns="0" rIns="0" bIns="0">
            <a:spAutoFit/>
          </a:bodyPr>
          <a:lstStyle>
            <a:lvl1pPr marL="0" indent="0">
              <a:lnSpc>
                <a:spcPct val="110000"/>
              </a:lnSpc>
              <a:spcBef>
                <a:spcPts val="0"/>
              </a:spcBef>
              <a:spcAft>
                <a:spcPts val="933"/>
              </a:spcAft>
              <a:buClr>
                <a:schemeClr val="tx2"/>
              </a:buClr>
              <a:buNone/>
              <a:defRPr sz="2133"/>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Text Placeholder 3"/>
          <p:cNvSpPr>
            <a:spLocks noGrp="1"/>
          </p:cNvSpPr>
          <p:nvPr>
            <p:ph type="body" sz="quarter" idx="15" hasCustomPrompt="1"/>
          </p:nvPr>
        </p:nvSpPr>
        <p:spPr>
          <a:xfrm>
            <a:off x="6477013" y="1608142"/>
            <a:ext cx="4966764"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1"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2"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2 Column Copy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4118878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mbo">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776118" y="2100429"/>
            <a:ext cx="4966764" cy="1439027"/>
          </a:xfrm>
          <a:prstGeom prst="rect">
            <a:avLst/>
          </a:prstGeom>
        </p:spPr>
        <p:txBody>
          <a:bodyPr vert="horz" wrap="square" lIns="0" tIns="0" rIns="0" bIns="0">
            <a:spAutoFit/>
          </a:bodyPr>
          <a:lstStyle>
            <a:lvl1pPr marL="0" indent="0">
              <a:lnSpc>
                <a:spcPct val="110000"/>
              </a:lnSpc>
              <a:spcBef>
                <a:spcPts val="0"/>
              </a:spcBef>
              <a:spcAft>
                <a:spcPts val="933"/>
              </a:spcAft>
              <a:buClr>
                <a:schemeClr val="tx2"/>
              </a:buClr>
              <a:buNone/>
              <a:defRPr sz="2133"/>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9" name="Text Placeholder 3"/>
          <p:cNvSpPr>
            <a:spLocks noGrp="1"/>
          </p:cNvSpPr>
          <p:nvPr>
            <p:ph type="body" sz="quarter" idx="11" hasCustomPrompt="1"/>
          </p:nvPr>
        </p:nvSpPr>
        <p:spPr>
          <a:xfrm>
            <a:off x="776118" y="1608142"/>
            <a:ext cx="4966764"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3" name="Text Placeholder 3"/>
          <p:cNvSpPr>
            <a:spLocks noGrp="1"/>
          </p:cNvSpPr>
          <p:nvPr>
            <p:ph type="body" sz="quarter" idx="14" hasCustomPrompt="1"/>
          </p:nvPr>
        </p:nvSpPr>
        <p:spPr>
          <a:xfrm>
            <a:off x="6477013" y="2104047"/>
            <a:ext cx="4966764" cy="1558717"/>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14" name="Text Placeholder 3"/>
          <p:cNvSpPr>
            <a:spLocks noGrp="1"/>
          </p:cNvSpPr>
          <p:nvPr>
            <p:ph type="body" sz="quarter" idx="15" hasCustomPrompt="1"/>
          </p:nvPr>
        </p:nvSpPr>
        <p:spPr>
          <a:xfrm>
            <a:off x="6477013" y="1608142"/>
            <a:ext cx="4966764"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1"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2"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2 Column Combo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939688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550701" y="2086624"/>
            <a:ext cx="6391980" cy="1197593"/>
          </a:xfrm>
          <a:prstGeom prst="rect">
            <a:avLst/>
          </a:prstGeom>
        </p:spPr>
        <p:txBody>
          <a:bodyPr vert="horz" wrap="square" lIns="0" tIns="0" rIns="0" bIns="0">
            <a:spAutoFit/>
          </a:bodyPr>
          <a:lstStyle>
            <a:lvl1pPr marL="226478" indent="-226478">
              <a:lnSpc>
                <a:spcPct val="110000"/>
              </a:lnSpc>
              <a:spcBef>
                <a:spcPts val="0"/>
              </a:spcBef>
              <a:spcAft>
                <a:spcPts val="933"/>
              </a:spcAft>
              <a:buClr>
                <a:schemeClr val="tx2"/>
              </a:buClr>
              <a:defRPr sz="2133"/>
            </a:lvl1pPr>
            <a:lvl2pPr marL="535504" indent="-309026">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9" name="Text Placeholder 3"/>
          <p:cNvSpPr>
            <a:spLocks noGrp="1"/>
          </p:cNvSpPr>
          <p:nvPr>
            <p:ph type="body" sz="quarter" idx="11" hasCustomPrompt="1"/>
          </p:nvPr>
        </p:nvSpPr>
        <p:spPr>
          <a:xfrm>
            <a:off x="550701" y="1608142"/>
            <a:ext cx="6391980"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sp>
        <p:nvSpPr>
          <p:cNvPr id="13" name="Text Placeholder 3"/>
          <p:cNvSpPr>
            <a:spLocks noGrp="1"/>
          </p:cNvSpPr>
          <p:nvPr>
            <p:ph type="body" sz="quarter" idx="12" hasCustomPrompt="1"/>
          </p:nvPr>
        </p:nvSpPr>
        <p:spPr>
          <a:xfrm>
            <a:off x="550701" y="4077158"/>
            <a:ext cx="6391980" cy="1077903"/>
          </a:xfrm>
          <a:prstGeom prst="rect">
            <a:avLst/>
          </a:prstGeom>
        </p:spPr>
        <p:txBody>
          <a:bodyPr vert="horz" wrap="square" lIns="0" tIns="0" rIns="0" bIns="0">
            <a:spAutoFit/>
          </a:bodyPr>
          <a:lstStyle>
            <a:lvl1pPr marL="0" indent="0">
              <a:lnSpc>
                <a:spcPct val="110000"/>
              </a:lnSpc>
              <a:spcBef>
                <a:spcPts val="0"/>
              </a:spcBef>
              <a:spcAft>
                <a:spcPts val="933"/>
              </a:spcAft>
              <a:buClr>
                <a:schemeClr val="tx2"/>
              </a:buClr>
              <a:buNone/>
              <a:defRPr sz="2133"/>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4" name="Text Placeholder 3"/>
          <p:cNvSpPr>
            <a:spLocks noGrp="1"/>
          </p:cNvSpPr>
          <p:nvPr>
            <p:ph type="body" sz="quarter" idx="13" hasCustomPrompt="1"/>
          </p:nvPr>
        </p:nvSpPr>
        <p:spPr>
          <a:xfrm>
            <a:off x="550701" y="3598678"/>
            <a:ext cx="6391980"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6" name="Picture Placeholder 15"/>
          <p:cNvSpPr>
            <a:spLocks noGrp="1"/>
          </p:cNvSpPr>
          <p:nvPr>
            <p:ph type="pic" sz="quarter" idx="14"/>
          </p:nvPr>
        </p:nvSpPr>
        <p:spPr>
          <a:xfrm>
            <a:off x="7239544" y="1608141"/>
            <a:ext cx="4445705" cy="4106863"/>
          </a:xfrm>
          <a:prstGeom prst="rect">
            <a:avLst/>
          </a:prstGeom>
        </p:spPr>
        <p:txBody>
          <a:bodyPr vert="horz" anchor="t" anchorCtr="0"/>
          <a:lstStyle>
            <a:lvl1pPr marL="0" indent="0" algn="ctr">
              <a:buNone/>
              <a:defRPr sz="2400"/>
            </a:lvl1pPr>
          </a:lstStyle>
          <a:p>
            <a:r>
              <a:rPr lang="en-US" dirty="0"/>
              <a:t>Drag picture to placeholder or click icon to add</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2"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0"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Image Right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3425893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5293269" y="2086100"/>
            <a:ext cx="6391980" cy="1197593"/>
          </a:xfrm>
          <a:prstGeom prst="rect">
            <a:avLst/>
          </a:prstGeom>
        </p:spPr>
        <p:txBody>
          <a:bodyPr vert="horz" wrap="square" lIns="0" tIns="0" rIns="0" bIns="0">
            <a:spAutoFit/>
          </a:bodyPr>
          <a:lstStyle>
            <a:lvl1pPr marL="226478" indent="-226478" algn="l">
              <a:lnSpc>
                <a:spcPct val="110000"/>
              </a:lnSpc>
              <a:spcBef>
                <a:spcPts val="0"/>
              </a:spcBef>
              <a:spcAft>
                <a:spcPts val="933"/>
              </a:spcAft>
              <a:buClr>
                <a:schemeClr val="tx2"/>
              </a:buClr>
              <a:defRPr sz="2133"/>
            </a:lvl1pPr>
            <a:lvl2pPr marL="535504" indent="-309026" algn="l">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9" name="Text Placeholder 3"/>
          <p:cNvSpPr>
            <a:spLocks noGrp="1"/>
          </p:cNvSpPr>
          <p:nvPr>
            <p:ph type="body" sz="quarter" idx="11" hasCustomPrompt="1"/>
          </p:nvPr>
        </p:nvSpPr>
        <p:spPr>
          <a:xfrm>
            <a:off x="5293269" y="1608142"/>
            <a:ext cx="6391980" cy="374718"/>
          </a:xfrm>
          <a:prstGeom prst="rect">
            <a:avLst/>
          </a:prstGeom>
        </p:spPr>
        <p:txBody>
          <a:bodyPr vert="horz" wrap="square" lIns="0" tIns="0" rIns="0" bIns="0">
            <a:spAutoFit/>
          </a:bodyPr>
          <a:lstStyle>
            <a:lvl1pPr marL="0" indent="0" algn="l">
              <a:lnSpc>
                <a:spcPct val="110000"/>
              </a:lnSpc>
              <a:spcBef>
                <a:spcPts val="0"/>
              </a:spcBef>
              <a:spcAft>
                <a:spcPts val="933"/>
              </a:spcAft>
              <a:buNone/>
              <a:defRPr sz="2400" b="1">
                <a:solidFill>
                  <a:schemeClr val="accent1"/>
                </a:solidFill>
              </a:defRPr>
            </a:lvl1pPr>
          </a:lstStyle>
          <a:p>
            <a:pPr lvl="0"/>
            <a:r>
              <a:rPr lang="en-US" dirty="0"/>
              <a:t>Subhead for bulleted list</a:t>
            </a:r>
          </a:p>
        </p:txBody>
      </p:sp>
      <p:sp>
        <p:nvSpPr>
          <p:cNvPr id="12" name="Picture Placeholder 15"/>
          <p:cNvSpPr>
            <a:spLocks noGrp="1"/>
          </p:cNvSpPr>
          <p:nvPr>
            <p:ph type="pic" sz="quarter" idx="14"/>
          </p:nvPr>
        </p:nvSpPr>
        <p:spPr>
          <a:xfrm>
            <a:off x="550701" y="1608141"/>
            <a:ext cx="4445705" cy="4106863"/>
          </a:xfrm>
          <a:prstGeom prst="rect">
            <a:avLst/>
          </a:prstGeom>
        </p:spPr>
        <p:txBody>
          <a:bodyPr vert="horz" anchor="t" anchorCtr="0"/>
          <a:lstStyle>
            <a:lvl1pPr marL="0" indent="0" algn="ctr">
              <a:buNone/>
              <a:defRPr sz="2400"/>
            </a:lvl1pPr>
          </a:lstStyle>
          <a:p>
            <a:r>
              <a:rPr lang="en-US" dirty="0"/>
              <a:t>Drag picture to placeholder or click icon to add</a:t>
            </a:r>
          </a:p>
        </p:txBody>
      </p:sp>
      <p:sp>
        <p:nvSpPr>
          <p:cNvPr id="16" name="Text Placeholder 3"/>
          <p:cNvSpPr>
            <a:spLocks noGrp="1"/>
          </p:cNvSpPr>
          <p:nvPr>
            <p:ph type="body" sz="quarter" idx="15" hasCustomPrompt="1"/>
          </p:nvPr>
        </p:nvSpPr>
        <p:spPr>
          <a:xfrm>
            <a:off x="5293269" y="4098777"/>
            <a:ext cx="6391980" cy="1439027"/>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a:t>
            </a:r>
          </a:p>
        </p:txBody>
      </p:sp>
      <p:sp>
        <p:nvSpPr>
          <p:cNvPr id="17" name="Text Placeholder 3"/>
          <p:cNvSpPr>
            <a:spLocks noGrp="1"/>
          </p:cNvSpPr>
          <p:nvPr>
            <p:ph type="body" sz="quarter" idx="16" hasCustomPrompt="1"/>
          </p:nvPr>
        </p:nvSpPr>
        <p:spPr>
          <a:xfrm>
            <a:off x="5293269" y="3620298"/>
            <a:ext cx="6391980" cy="374718"/>
          </a:xfrm>
          <a:prstGeom prst="rect">
            <a:avLst/>
          </a:prstGeom>
        </p:spPr>
        <p:txBody>
          <a:bodyPr vert="horz" wrap="square" lIns="0" tIns="0" rIns="0" bIns="0">
            <a:spAutoFit/>
          </a:bodyPr>
          <a:lstStyle>
            <a:lvl1pPr marL="0" indent="0" algn="l">
              <a:lnSpc>
                <a:spcPct val="110000"/>
              </a:lnSpc>
              <a:spcBef>
                <a:spcPts val="0"/>
              </a:spcBef>
              <a:spcAft>
                <a:spcPts val="933"/>
              </a:spcAft>
              <a:buNone/>
              <a:defRPr sz="2400" b="1">
                <a:solidFill>
                  <a:schemeClr val="accent1"/>
                </a:solidFill>
              </a:defRPr>
            </a:lvl1pPr>
          </a:lstStyle>
          <a:p>
            <a:pPr lvl="0"/>
            <a:r>
              <a:rPr lang="en-US" dirty="0"/>
              <a:t>Subhead for copy block</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3"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0"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Image Left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175219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3426649934"/>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Text Placeholder 3"/>
          <p:cNvSpPr>
            <a:spLocks noGrp="1"/>
          </p:cNvSpPr>
          <p:nvPr>
            <p:ph type="body" sz="quarter" idx="10" hasCustomPrompt="1"/>
          </p:nvPr>
        </p:nvSpPr>
        <p:spPr>
          <a:xfrm>
            <a:off x="846669" y="1958709"/>
            <a:ext cx="4910667" cy="716777"/>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2133" baseline="0"/>
            </a:lvl1pPr>
            <a:lvl2pPr marL="535504" indent="-309026">
              <a:lnSpc>
                <a:spcPct val="110000"/>
              </a:lnSpc>
              <a:spcBef>
                <a:spcPts val="0"/>
              </a:spcBef>
              <a:spcAft>
                <a:spcPts val="933"/>
              </a:spcAft>
              <a:buClr>
                <a:schemeClr val="tx2"/>
              </a:buClr>
              <a:defRPr sz="2400" baseline="0"/>
            </a:lvl2pPr>
          </a:lstStyle>
          <a:p>
            <a:pPr lvl="0"/>
            <a:r>
              <a:rPr lang="en-US" dirty="0"/>
              <a:t>Insert your own text here in this main copy block</a:t>
            </a:r>
          </a:p>
        </p:txBody>
      </p:sp>
      <p:sp>
        <p:nvSpPr>
          <p:cNvPr id="11" name="Text Placeholder 3"/>
          <p:cNvSpPr>
            <a:spLocks noGrp="1"/>
          </p:cNvSpPr>
          <p:nvPr>
            <p:ph type="body" sz="quarter" idx="12" hasCustomPrompt="1"/>
          </p:nvPr>
        </p:nvSpPr>
        <p:spPr>
          <a:xfrm>
            <a:off x="846669" y="1486032"/>
            <a:ext cx="4910667" cy="374718"/>
          </a:xfrm>
          <a:prstGeom prst="rect">
            <a:avLst/>
          </a:prstGeom>
        </p:spPr>
        <p:txBody>
          <a:bodyPr vert="horz" wrap="square" lIns="0" tIns="0" rIns="0" bIns="0">
            <a:spAutoFit/>
          </a:bodyPr>
          <a:lstStyle>
            <a:lvl1pPr marL="0" indent="0" algn="l">
              <a:lnSpc>
                <a:spcPct val="110000"/>
              </a:lnSpc>
              <a:spcBef>
                <a:spcPts val="0"/>
              </a:spcBef>
              <a:spcAft>
                <a:spcPts val="933"/>
              </a:spcAft>
              <a:buNone/>
              <a:defRPr sz="2400" b="1">
                <a:solidFill>
                  <a:schemeClr val="accent1"/>
                </a:solidFill>
              </a:defRPr>
            </a:lvl1pPr>
          </a:lstStyle>
          <a:p>
            <a:pPr lvl="0"/>
            <a:r>
              <a:rPr lang="en-US" dirty="0"/>
              <a:t>Subhead for copy block</a:t>
            </a:r>
          </a:p>
        </p:txBody>
      </p:sp>
      <p:sp>
        <p:nvSpPr>
          <p:cNvPr id="12" name="Text Placeholder 3"/>
          <p:cNvSpPr>
            <a:spLocks noGrp="1"/>
          </p:cNvSpPr>
          <p:nvPr>
            <p:ph type="body" sz="quarter" idx="13" hasCustomPrompt="1"/>
          </p:nvPr>
        </p:nvSpPr>
        <p:spPr>
          <a:xfrm>
            <a:off x="846671" y="3487368"/>
            <a:ext cx="4910667" cy="1558717"/>
          </a:xfrm>
          <a:prstGeom prst="rect">
            <a:avLst/>
          </a:prstGeom>
        </p:spPr>
        <p:txBody>
          <a:bodyPr vert="horz" wrap="square" lIns="0" tIns="0" rIns="0" bIns="0">
            <a:spAutoFit/>
          </a:bodyPr>
          <a:lstStyle>
            <a:lvl1pPr marL="154513" indent="-154513">
              <a:lnSpc>
                <a:spcPct val="110000"/>
              </a:lnSpc>
              <a:spcBef>
                <a:spcPts val="0"/>
              </a:spcBef>
              <a:spcAft>
                <a:spcPts val="933"/>
              </a:spcAft>
              <a:buClr>
                <a:schemeClr val="tx2"/>
              </a:buClr>
              <a:defRPr sz="2133"/>
            </a:lvl1pPr>
            <a:lvl2pPr marL="311143" indent="-156629">
              <a:lnSpc>
                <a:spcPct val="110000"/>
              </a:lnSpc>
              <a:spcBef>
                <a:spcPts val="0"/>
              </a:spcBef>
              <a:spcAft>
                <a:spcPts val="933"/>
              </a:spcAft>
              <a:buClr>
                <a:schemeClr val="tx2"/>
              </a:buClr>
              <a:defRPr sz="2133" baseline="0"/>
            </a:lvl2pPr>
          </a:lstStyle>
          <a:p>
            <a:pPr lvl="0"/>
            <a:r>
              <a:rPr lang="en-US" dirty="0"/>
              <a:t>Bullet #1 style insert your own text here</a:t>
            </a:r>
          </a:p>
          <a:p>
            <a:pPr lvl="1"/>
            <a:r>
              <a:rPr lang="en-US" dirty="0"/>
              <a:t>List bullet #1 style insert text here </a:t>
            </a:r>
            <a:r>
              <a:rPr lang="en-US" dirty="0" err="1"/>
              <a:t>lorem</a:t>
            </a:r>
            <a:r>
              <a:rPr lang="en-US" dirty="0"/>
              <a:t> </a:t>
            </a:r>
            <a:r>
              <a:rPr lang="en-US" dirty="0" err="1"/>
              <a:t>ipsum</a:t>
            </a:r>
            <a:r>
              <a:rPr lang="en-US" dirty="0"/>
              <a:t> dolor sit </a:t>
            </a:r>
            <a:r>
              <a:rPr lang="en-US" dirty="0" err="1"/>
              <a:t>amet</a:t>
            </a:r>
            <a:r>
              <a:rPr lang="en-US" dirty="0"/>
              <a:t> </a:t>
            </a:r>
            <a:r>
              <a:rPr lang="en-US" dirty="0" err="1"/>
              <a:t>consequdor</a:t>
            </a:r>
            <a:r>
              <a:rPr lang="en-US" dirty="0"/>
              <a:t> et duo</a:t>
            </a:r>
          </a:p>
        </p:txBody>
      </p:sp>
      <p:sp>
        <p:nvSpPr>
          <p:cNvPr id="13" name="Text Placeholder 3"/>
          <p:cNvSpPr>
            <a:spLocks noGrp="1"/>
          </p:cNvSpPr>
          <p:nvPr>
            <p:ph type="body" sz="quarter" idx="11" hasCustomPrompt="1"/>
          </p:nvPr>
        </p:nvSpPr>
        <p:spPr>
          <a:xfrm>
            <a:off x="846671" y="2996790"/>
            <a:ext cx="4910667" cy="374718"/>
          </a:xfrm>
          <a:prstGeom prst="rect">
            <a:avLst/>
          </a:prstGeom>
        </p:spPr>
        <p:txBody>
          <a:bodyPr vert="horz" wrap="square" lIns="0" tIns="0" rIns="0" bIns="0">
            <a:spAutoFit/>
          </a:bodyPr>
          <a:lstStyle>
            <a:lvl1pPr marL="0" indent="0">
              <a:lnSpc>
                <a:spcPct val="110000"/>
              </a:lnSpc>
              <a:spcBef>
                <a:spcPts val="0"/>
              </a:spcBef>
              <a:spcAft>
                <a:spcPts val="933"/>
              </a:spcAft>
              <a:buNone/>
              <a:defRPr sz="2400" b="1">
                <a:solidFill>
                  <a:schemeClr val="accent1"/>
                </a:solidFill>
              </a:defRPr>
            </a:lvl1pPr>
          </a:lstStyle>
          <a:p>
            <a:pPr lvl="0"/>
            <a:r>
              <a:rPr lang="en-US" dirty="0"/>
              <a:t>Subhead for bulleted list</a:t>
            </a:r>
          </a:p>
        </p:txBody>
      </p:sp>
      <p:sp>
        <p:nvSpPr>
          <p:cNvPr id="17" name="Chart Placeholder 16"/>
          <p:cNvSpPr>
            <a:spLocks noGrp="1"/>
          </p:cNvSpPr>
          <p:nvPr>
            <p:ph type="chart" sz="quarter" idx="14"/>
          </p:nvPr>
        </p:nvSpPr>
        <p:spPr>
          <a:xfrm>
            <a:off x="6223000" y="1485904"/>
            <a:ext cx="5461000" cy="4589463"/>
          </a:xfrm>
          <a:prstGeom prst="rect">
            <a:avLst/>
          </a:prstGeom>
        </p:spPr>
        <p:txBody>
          <a:bodyPr vert="horz"/>
          <a:lstStyle>
            <a:lvl1pPr marL="0" indent="0" algn="ctr">
              <a:buNone/>
              <a:defRPr sz="2400"/>
            </a:lvl1pPr>
          </a:lstStyle>
          <a:p>
            <a:r>
              <a:rPr lang="en-US" dirty="0"/>
              <a:t>Click icon to add chart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5"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10"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Chart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467671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5" name="Table Placeholder 14"/>
          <p:cNvSpPr>
            <a:spLocks noGrp="1"/>
          </p:cNvSpPr>
          <p:nvPr>
            <p:ph type="tbl" sz="quarter" idx="10"/>
          </p:nvPr>
        </p:nvSpPr>
        <p:spPr>
          <a:xfrm>
            <a:off x="577858" y="1457085"/>
            <a:ext cx="11078633" cy="4614532"/>
          </a:xfrm>
          <a:prstGeom prst="rect">
            <a:avLst/>
          </a:prstGeom>
        </p:spPr>
        <p:txBody>
          <a:bodyPr vert="horz"/>
          <a:lstStyle>
            <a:lvl1pPr marL="0" indent="0" algn="ctr">
              <a:buNone/>
              <a:defRPr sz="1600"/>
            </a:lvl1pPr>
          </a:lstStyle>
          <a:p>
            <a:r>
              <a:rPr lang="en-US" dirty="0"/>
              <a:t>Click icon to add table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8"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6"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Table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2177463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ext Placeholder 3"/>
          <p:cNvSpPr>
            <a:spLocks noGrp="1"/>
          </p:cNvSpPr>
          <p:nvPr>
            <p:ph type="body" sz="quarter" idx="10" hasCustomPrompt="1"/>
          </p:nvPr>
        </p:nvSpPr>
        <p:spPr>
          <a:xfrm>
            <a:off x="1016000" y="5099799"/>
            <a:ext cx="10160000" cy="313591"/>
          </a:xfrm>
          <a:prstGeom prst="rect">
            <a:avLst/>
          </a:prstGeom>
        </p:spPr>
        <p:txBody>
          <a:bodyPr vert="horz" wrap="square" lIns="0" tIns="0" rIns="0" bIns="0">
            <a:spAutoFit/>
          </a:bodyPr>
          <a:lstStyle>
            <a:lvl1pPr marL="0" indent="0" algn="l">
              <a:lnSpc>
                <a:spcPct val="110000"/>
              </a:lnSpc>
              <a:spcBef>
                <a:spcPts val="0"/>
              </a:spcBef>
              <a:spcAft>
                <a:spcPts val="933"/>
              </a:spcAft>
              <a:buClr>
                <a:schemeClr val="tx2"/>
              </a:buClr>
              <a:buNone/>
              <a:defRPr sz="933" baseline="0"/>
            </a:lvl1pPr>
            <a:lvl2pPr marL="535504" indent="-309026">
              <a:lnSpc>
                <a:spcPct val="110000"/>
              </a:lnSpc>
              <a:spcBef>
                <a:spcPts val="0"/>
              </a:spcBef>
              <a:spcAft>
                <a:spcPts val="933"/>
              </a:spcAft>
              <a:buClr>
                <a:schemeClr val="tx2"/>
              </a:buClr>
              <a:defRPr sz="2400" baseline="0"/>
            </a:lvl2pPr>
          </a:lstStyle>
          <a:p>
            <a:pPr lvl="0"/>
            <a:r>
              <a:rPr lang="en-US" dirty="0"/>
              <a:t>Publication Reference information.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0" name="Text Placeholder 3"/>
          <p:cNvSpPr>
            <a:spLocks noGrp="1"/>
          </p:cNvSpPr>
          <p:nvPr>
            <p:ph type="body" sz="quarter" idx="11" hasCustomPrompt="1"/>
          </p:nvPr>
        </p:nvSpPr>
        <p:spPr>
          <a:xfrm>
            <a:off x="1016000" y="5557736"/>
            <a:ext cx="10160000" cy="461537"/>
          </a:xfrm>
          <a:prstGeom prst="rect">
            <a:avLst/>
          </a:prstGeom>
        </p:spPr>
        <p:txBody>
          <a:bodyPr vert="horz" wrap="square" lIns="0" tIns="0" rIns="0" bIns="0">
            <a:spAutoFit/>
          </a:bodyPr>
          <a:lstStyle>
            <a:lvl1pPr marL="0" marR="0" indent="0" algn="l" defTabSz="609585" rtl="0" eaLnBrk="1" fontAlgn="auto" latinLnBrk="0" hangingPunct="1">
              <a:lnSpc>
                <a:spcPct val="110000"/>
              </a:lnSpc>
              <a:spcBef>
                <a:spcPts val="0"/>
              </a:spcBef>
              <a:spcAft>
                <a:spcPts val="933"/>
              </a:spcAft>
              <a:buClr>
                <a:schemeClr val="tx2"/>
              </a:buClr>
              <a:buSzTx/>
              <a:buFont typeface="Arial"/>
              <a:buNone/>
              <a:tabLst/>
              <a:defRPr sz="933" baseline="0"/>
            </a:lvl1pPr>
            <a:lvl2pPr marL="535504" indent="-309026">
              <a:lnSpc>
                <a:spcPct val="110000"/>
              </a:lnSpc>
              <a:spcBef>
                <a:spcPts val="0"/>
              </a:spcBef>
              <a:spcAft>
                <a:spcPts val="933"/>
              </a:spcAft>
              <a:buClr>
                <a:schemeClr val="tx2"/>
              </a:buClr>
              <a:defRPr sz="2400" baseline="0"/>
            </a:lvl2pPr>
          </a:lstStyle>
          <a:p>
            <a:pPr marL="0" marR="0" lvl="0" indent="0" algn="l" defTabSz="609585" rtl="0" eaLnBrk="1" fontAlgn="auto" latinLnBrk="0" hangingPunct="1">
              <a:lnSpc>
                <a:spcPct val="110000"/>
              </a:lnSpc>
              <a:spcBef>
                <a:spcPts val="0"/>
              </a:spcBef>
              <a:spcAft>
                <a:spcPts val="933"/>
              </a:spcAft>
              <a:buClr>
                <a:schemeClr val="tx2"/>
              </a:buClr>
              <a:buSzTx/>
              <a:buFont typeface="Arial"/>
              <a:buNone/>
              <a:tabLst/>
              <a:defRPr/>
            </a:pPr>
            <a:r>
              <a:rPr lang="en-US" dirty="0"/>
              <a:t>Any Disclaimer Information.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1" name="Text Placeholder 3"/>
          <p:cNvSpPr>
            <a:spLocks noGrp="1"/>
          </p:cNvSpPr>
          <p:nvPr>
            <p:ph type="body" sz="quarter" idx="12" hasCustomPrompt="1"/>
          </p:nvPr>
        </p:nvSpPr>
        <p:spPr>
          <a:xfrm>
            <a:off x="1016000" y="2137309"/>
            <a:ext cx="10160000" cy="1618904"/>
          </a:xfrm>
          <a:prstGeom prst="rect">
            <a:avLst/>
          </a:prstGeom>
        </p:spPr>
        <p:txBody>
          <a:bodyPr vert="horz" wrap="square" lIns="0" tIns="0" rIns="0" bIns="0">
            <a:spAutoFit/>
          </a:bodyPr>
          <a:lstStyle>
            <a:lvl1pPr marL="0" indent="0" algn="ctr">
              <a:lnSpc>
                <a:spcPct val="110000"/>
              </a:lnSpc>
              <a:spcBef>
                <a:spcPts val="0"/>
              </a:spcBef>
              <a:spcAft>
                <a:spcPts val="933"/>
              </a:spcAft>
              <a:buNone/>
              <a:defRPr sz="2400" b="1" baseline="0">
                <a:solidFill>
                  <a:schemeClr val="accent1"/>
                </a:solidFill>
              </a:defRPr>
            </a:lvl1pPr>
          </a:lstStyle>
          <a:p>
            <a:pPr lvl="0"/>
            <a:r>
              <a:rPr lang="en-US" dirty="0"/>
              <a:t>“ Insert Quote </a:t>
            </a:r>
            <a:r>
              <a:rPr lang="en-US" dirty="0" err="1"/>
              <a:t>Here.</a:t>
            </a:r>
            <a:r>
              <a:rPr lang="en-US" dirty="0"/>
              <a:t> I </a:t>
            </a:r>
            <a:r>
              <a:rPr lang="en-US" dirty="0" err="1"/>
              <a:t>Nemo</a:t>
            </a:r>
            <a:r>
              <a:rPr lang="en-US" dirty="0"/>
              <a:t>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r>
              <a:rPr lang="en-US" dirty="0"/>
              <a:t> 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a:t>
            </a:r>
            <a:r>
              <a:rPr lang="en-US" dirty="0" err="1"/>
              <a:t>ipsum</a:t>
            </a:r>
            <a:r>
              <a:rPr lang="en-US" dirty="0"/>
              <a:t> </a:t>
            </a:r>
            <a:r>
              <a:rPr lang="en-US" dirty="0" err="1"/>
              <a:t>quia</a:t>
            </a:r>
            <a:r>
              <a:rPr lang="en-US" dirty="0"/>
              <a:t> dolor sit </a:t>
            </a:r>
            <a:r>
              <a:rPr lang="en-US" dirty="0" err="1"/>
              <a:t>amet</a:t>
            </a:r>
            <a:r>
              <a:rPr lang="en-US" dirty="0"/>
              <a: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13"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2016</a:t>
            </a:r>
            <a:endParaRPr lang="en-US" sz="1067" dirty="0">
              <a:solidFill>
                <a:schemeClr val="tx1"/>
              </a:solidFill>
              <a:latin typeface="Arial"/>
              <a:cs typeface="Arial"/>
            </a:endParaRPr>
          </a:p>
        </p:txBody>
      </p:sp>
      <p:sp>
        <p:nvSpPr>
          <p:cNvPr id="8"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Quote – 1 line preferred </a:t>
            </a:r>
            <a:r>
              <a:rPr lang="en-US" dirty="0" err="1"/>
              <a:t>duis</a:t>
            </a:r>
            <a:r>
              <a:rPr lang="en-US" dirty="0"/>
              <a:t> </a:t>
            </a:r>
            <a:r>
              <a:rPr lang="en-US" dirty="0" err="1"/>
              <a:t>aute</a:t>
            </a:r>
            <a:r>
              <a:rPr lang="en-US" dirty="0"/>
              <a:t> </a:t>
            </a:r>
            <a:r>
              <a:rPr lang="en-US" dirty="0" err="1"/>
              <a:t>irure</a:t>
            </a:r>
            <a:r>
              <a:rPr lang="en-US" dirty="0"/>
              <a:t>.</a:t>
            </a:r>
          </a:p>
        </p:txBody>
      </p:sp>
    </p:spTree>
    <p:extLst>
      <p:ext uri="{BB962C8B-B14F-4D97-AF65-F5344CB8AC3E}">
        <p14:creationId xmlns:p14="http://schemas.microsoft.com/office/powerpoint/2010/main" val="1225842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7" name="Rectangle 6"/>
          <p:cNvSpPr/>
          <p:nvPr userDrawn="1"/>
        </p:nvSpPr>
        <p:spPr>
          <a:xfrm>
            <a:off x="365760" y="368808"/>
            <a:ext cx="11460480" cy="61203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 name="Title 1"/>
          <p:cNvSpPr>
            <a:spLocks noGrp="1"/>
          </p:cNvSpPr>
          <p:nvPr>
            <p:ph type="ctrTitle" hasCustomPrompt="1"/>
          </p:nvPr>
        </p:nvSpPr>
        <p:spPr>
          <a:xfrm>
            <a:off x="646725" y="3518133"/>
            <a:ext cx="6952955" cy="954492"/>
          </a:xfrm>
          <a:prstGeom prst="rect">
            <a:avLst/>
          </a:prstGeom>
        </p:spPr>
        <p:txBody>
          <a:bodyPr wrap="square" lIns="0" tIns="0" rIns="0" bIns="0">
            <a:spAutoFit/>
          </a:bodyPr>
          <a:lstStyle>
            <a:lvl1pPr algn="l">
              <a:lnSpc>
                <a:spcPct val="110000"/>
              </a:lnSpc>
              <a:defRPr sz="2933" b="1" cap="all" baseline="0">
                <a:solidFill>
                  <a:schemeClr val="bg1"/>
                </a:solidFill>
              </a:defRPr>
            </a:lvl1pPr>
          </a:lstStyle>
          <a:p>
            <a:r>
              <a:rPr lang="en-US" dirty="0"/>
              <a:t>BREAKER SLIDE 01 SOLUTA EST ELIGENDI OPTIO NIHIL QUO</a:t>
            </a:r>
          </a:p>
        </p:txBody>
      </p:sp>
      <p:sp>
        <p:nvSpPr>
          <p:cNvPr id="10" name="Subtitle 2"/>
          <p:cNvSpPr>
            <a:spLocks noGrp="1"/>
          </p:cNvSpPr>
          <p:nvPr>
            <p:ph type="subTitle" idx="1" hasCustomPrompt="1"/>
          </p:nvPr>
        </p:nvSpPr>
        <p:spPr>
          <a:xfrm>
            <a:off x="646726" y="4734242"/>
            <a:ext cx="6952953" cy="333105"/>
          </a:xfrm>
          <a:prstGeom prst="rect">
            <a:avLst/>
          </a:prstGeom>
        </p:spPr>
        <p:txBody>
          <a:bodyPr wrap="square" lIns="0" tIns="0" rIns="0" bIns="0">
            <a:spAutoFit/>
          </a:bodyPr>
          <a:lstStyle>
            <a:lvl1pPr marL="0" indent="0" algn="l">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Breaker Subhead lorem ipsum dolor </a:t>
            </a:r>
            <a:r>
              <a:rPr lang="en-US" dirty="0" err="1"/>
              <a:t>amet</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726" y="975553"/>
            <a:ext cx="2843829" cy="783001"/>
          </a:xfrm>
          <a:prstGeom prst="rect">
            <a:avLst/>
          </a:prstGeom>
        </p:spPr>
      </p:pic>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 t="11965" r="11134" b="97"/>
          <a:stretch/>
        </p:blipFill>
        <p:spPr>
          <a:xfrm>
            <a:off x="7349066" y="368809"/>
            <a:ext cx="4477175" cy="4430388"/>
          </a:xfrm>
          <a:prstGeom prst="rect">
            <a:avLst/>
          </a:prstGeom>
        </p:spPr>
      </p:pic>
    </p:spTree>
    <p:extLst>
      <p:ext uri="{BB962C8B-B14F-4D97-AF65-F5344CB8AC3E}">
        <p14:creationId xmlns:p14="http://schemas.microsoft.com/office/powerpoint/2010/main" val="3141236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sp>
        <p:nvSpPr>
          <p:cNvPr id="3" name="Rectangle 2"/>
          <p:cNvSpPr/>
          <p:nvPr userDrawn="1"/>
        </p:nvSpPr>
        <p:spPr>
          <a:xfrm>
            <a:off x="365760" y="368808"/>
            <a:ext cx="11460480" cy="61203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 name="Title 1"/>
          <p:cNvSpPr>
            <a:spLocks noGrp="1"/>
          </p:cNvSpPr>
          <p:nvPr>
            <p:ph type="ctrTitle" hasCustomPrompt="1"/>
          </p:nvPr>
        </p:nvSpPr>
        <p:spPr>
          <a:xfrm>
            <a:off x="4588805" y="3518133"/>
            <a:ext cx="6952955" cy="954492"/>
          </a:xfrm>
          <a:prstGeom prst="rect">
            <a:avLst/>
          </a:prstGeom>
        </p:spPr>
        <p:txBody>
          <a:bodyPr wrap="square" lIns="0" tIns="0" rIns="0" bIns="0">
            <a:spAutoFit/>
          </a:bodyPr>
          <a:lstStyle>
            <a:lvl1pPr algn="r">
              <a:lnSpc>
                <a:spcPct val="110000"/>
              </a:lnSpc>
              <a:defRPr sz="2933" b="1" cap="all" baseline="0">
                <a:solidFill>
                  <a:schemeClr val="bg1"/>
                </a:solidFill>
              </a:defRPr>
            </a:lvl1pPr>
          </a:lstStyle>
          <a:p>
            <a:r>
              <a:rPr lang="en-US" dirty="0"/>
              <a:t>BREAKER SLIDE 02 SOLUTA EST ELIGENDI OPTIO NIHIL QUO</a:t>
            </a:r>
          </a:p>
        </p:txBody>
      </p:sp>
      <p:sp>
        <p:nvSpPr>
          <p:cNvPr id="5" name="Subtitle 2"/>
          <p:cNvSpPr>
            <a:spLocks noGrp="1"/>
          </p:cNvSpPr>
          <p:nvPr>
            <p:ph type="subTitle" idx="1" hasCustomPrompt="1"/>
          </p:nvPr>
        </p:nvSpPr>
        <p:spPr>
          <a:xfrm>
            <a:off x="4588807" y="4734242"/>
            <a:ext cx="6952953" cy="333105"/>
          </a:xfrm>
          <a:prstGeom prst="rect">
            <a:avLst/>
          </a:prstGeom>
        </p:spPr>
        <p:txBody>
          <a:bodyPr wrap="square" lIns="0" tIns="0" rIns="0" bIns="0">
            <a:spAutoFit/>
          </a:bodyPr>
          <a:lstStyle>
            <a:lvl1pPr marL="0" indent="0" algn="r">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Breaker Subhead lorem ipsum dolor </a:t>
            </a:r>
            <a:r>
              <a:rPr lang="en-US" dirty="0" err="1"/>
              <a:t>amet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97931" y="975553"/>
            <a:ext cx="2843829" cy="783001"/>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12965" t="11912"/>
          <a:stretch/>
        </p:blipFill>
        <p:spPr>
          <a:xfrm>
            <a:off x="365760" y="368809"/>
            <a:ext cx="4377411" cy="4430388"/>
          </a:xfrm>
          <a:prstGeom prst="rect">
            <a:avLst/>
          </a:prstGeom>
        </p:spPr>
      </p:pic>
    </p:spTree>
    <p:extLst>
      <p:ext uri="{BB962C8B-B14F-4D97-AF65-F5344CB8AC3E}">
        <p14:creationId xmlns:p14="http://schemas.microsoft.com/office/powerpoint/2010/main" val="1788315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3" name="Rectangle 2"/>
          <p:cNvSpPr/>
          <p:nvPr userDrawn="1"/>
        </p:nvSpPr>
        <p:spPr>
          <a:xfrm>
            <a:off x="365760" y="368808"/>
            <a:ext cx="11460480" cy="612038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 name="Title 1"/>
          <p:cNvSpPr>
            <a:spLocks noGrp="1"/>
          </p:cNvSpPr>
          <p:nvPr>
            <p:ph type="ctrTitle" hasCustomPrompt="1"/>
          </p:nvPr>
        </p:nvSpPr>
        <p:spPr>
          <a:xfrm>
            <a:off x="646725" y="3518133"/>
            <a:ext cx="6952955" cy="954492"/>
          </a:xfrm>
          <a:prstGeom prst="rect">
            <a:avLst/>
          </a:prstGeom>
        </p:spPr>
        <p:txBody>
          <a:bodyPr wrap="square" lIns="0" tIns="0" rIns="0" bIns="0">
            <a:spAutoFit/>
          </a:bodyPr>
          <a:lstStyle>
            <a:lvl1pPr algn="l">
              <a:lnSpc>
                <a:spcPct val="110000"/>
              </a:lnSpc>
              <a:defRPr sz="2933" b="1" cap="all" baseline="0">
                <a:solidFill>
                  <a:schemeClr val="bg1"/>
                </a:solidFill>
              </a:defRPr>
            </a:lvl1pPr>
          </a:lstStyle>
          <a:p>
            <a:r>
              <a:rPr lang="en-US" dirty="0"/>
              <a:t>BREAKER SLIDE 03 SOLUTA EST ELIGENDI OPTIO NIHIL QUO</a:t>
            </a:r>
          </a:p>
        </p:txBody>
      </p:sp>
      <p:sp>
        <p:nvSpPr>
          <p:cNvPr id="5" name="Subtitle 2"/>
          <p:cNvSpPr>
            <a:spLocks noGrp="1"/>
          </p:cNvSpPr>
          <p:nvPr>
            <p:ph type="subTitle" idx="1" hasCustomPrompt="1"/>
          </p:nvPr>
        </p:nvSpPr>
        <p:spPr>
          <a:xfrm>
            <a:off x="646726" y="4734242"/>
            <a:ext cx="6952953" cy="333105"/>
          </a:xfrm>
          <a:prstGeom prst="rect">
            <a:avLst/>
          </a:prstGeom>
        </p:spPr>
        <p:txBody>
          <a:bodyPr wrap="square" lIns="0" tIns="0" rIns="0" bIns="0">
            <a:spAutoFit/>
          </a:bodyPr>
          <a:lstStyle>
            <a:lvl1pPr marL="0" indent="0" algn="l">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Breaker Subhead </a:t>
            </a:r>
            <a:r>
              <a:rPr lang="en-US" dirty="0"/>
              <a:t>lorem ipsum dolor </a:t>
            </a:r>
            <a:r>
              <a:rPr lang="en-US" dirty="0" err="1"/>
              <a:t>amet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726" y="975553"/>
            <a:ext cx="2843829" cy="783001"/>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 t="11965" r="11134" b="97"/>
          <a:stretch/>
        </p:blipFill>
        <p:spPr>
          <a:xfrm>
            <a:off x="7349066" y="368809"/>
            <a:ext cx="4477175" cy="4430388"/>
          </a:xfrm>
          <a:prstGeom prst="rect">
            <a:avLst/>
          </a:prstGeom>
        </p:spPr>
      </p:pic>
    </p:spTree>
    <p:extLst>
      <p:ext uri="{BB962C8B-B14F-4D97-AF65-F5344CB8AC3E}">
        <p14:creationId xmlns:p14="http://schemas.microsoft.com/office/powerpoint/2010/main" val="864986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reaker 4">
    <p:spTree>
      <p:nvGrpSpPr>
        <p:cNvPr id="1" name=""/>
        <p:cNvGrpSpPr/>
        <p:nvPr/>
      </p:nvGrpSpPr>
      <p:grpSpPr>
        <a:xfrm>
          <a:off x="0" y="0"/>
          <a:ext cx="0" cy="0"/>
          <a:chOff x="0" y="0"/>
          <a:chExt cx="0" cy="0"/>
        </a:xfrm>
      </p:grpSpPr>
      <p:sp>
        <p:nvSpPr>
          <p:cNvPr id="4" name="Rectangle 3"/>
          <p:cNvSpPr/>
          <p:nvPr userDrawn="1"/>
        </p:nvSpPr>
        <p:spPr>
          <a:xfrm>
            <a:off x="365760" y="368808"/>
            <a:ext cx="11460480" cy="6120384"/>
          </a:xfrm>
          <a:prstGeom prst="rect">
            <a:avLst/>
          </a:prstGeom>
          <a:solidFill>
            <a:srgbClr val="F691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 name="Title 1"/>
          <p:cNvSpPr>
            <a:spLocks noGrp="1"/>
          </p:cNvSpPr>
          <p:nvPr>
            <p:ph type="ctrTitle" hasCustomPrompt="1"/>
          </p:nvPr>
        </p:nvSpPr>
        <p:spPr>
          <a:xfrm>
            <a:off x="4588805" y="3518133"/>
            <a:ext cx="6952955" cy="954492"/>
          </a:xfrm>
          <a:prstGeom prst="rect">
            <a:avLst/>
          </a:prstGeom>
        </p:spPr>
        <p:txBody>
          <a:bodyPr wrap="square" lIns="0" tIns="0" rIns="0" bIns="0">
            <a:spAutoFit/>
          </a:bodyPr>
          <a:lstStyle>
            <a:lvl1pPr algn="r">
              <a:lnSpc>
                <a:spcPct val="110000"/>
              </a:lnSpc>
              <a:defRPr sz="2933" b="1" cap="all" baseline="0">
                <a:solidFill>
                  <a:schemeClr val="bg1"/>
                </a:solidFill>
              </a:defRPr>
            </a:lvl1pPr>
          </a:lstStyle>
          <a:p>
            <a:r>
              <a:rPr lang="en-US" dirty="0"/>
              <a:t>BREAKER SLIDE 04 SOLUTA EST ELIGENDI OPTIO NIHIL QUO</a:t>
            </a:r>
          </a:p>
        </p:txBody>
      </p:sp>
      <p:sp>
        <p:nvSpPr>
          <p:cNvPr id="6" name="Subtitle 2"/>
          <p:cNvSpPr>
            <a:spLocks noGrp="1"/>
          </p:cNvSpPr>
          <p:nvPr>
            <p:ph type="subTitle" idx="1" hasCustomPrompt="1"/>
          </p:nvPr>
        </p:nvSpPr>
        <p:spPr>
          <a:xfrm>
            <a:off x="4588807" y="4734242"/>
            <a:ext cx="6952953" cy="333105"/>
          </a:xfrm>
          <a:prstGeom prst="rect">
            <a:avLst/>
          </a:prstGeom>
        </p:spPr>
        <p:txBody>
          <a:bodyPr wrap="square" lIns="0" tIns="0" rIns="0" bIns="0">
            <a:spAutoFit/>
          </a:bodyPr>
          <a:lstStyle>
            <a:lvl1pPr marL="0" indent="0" algn="r">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Breaker Subhead </a:t>
            </a:r>
            <a:r>
              <a:rPr lang="en-US" dirty="0"/>
              <a:t>lorem ipsum dolor </a:t>
            </a:r>
            <a:r>
              <a:rPr lang="en-US" dirty="0" err="1"/>
              <a:t>amet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97931" y="975553"/>
            <a:ext cx="2843829" cy="783001"/>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12965" t="11912"/>
          <a:stretch/>
        </p:blipFill>
        <p:spPr>
          <a:xfrm>
            <a:off x="365760" y="368809"/>
            <a:ext cx="4377411" cy="4430388"/>
          </a:xfrm>
          <a:prstGeom prst="rect">
            <a:avLst/>
          </a:prstGeom>
        </p:spPr>
      </p:pic>
    </p:spTree>
    <p:extLst>
      <p:ext uri="{BB962C8B-B14F-4D97-AF65-F5344CB8AC3E}">
        <p14:creationId xmlns:p14="http://schemas.microsoft.com/office/powerpoint/2010/main" val="15180130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reaker 5">
    <p:spTree>
      <p:nvGrpSpPr>
        <p:cNvPr id="1" name=""/>
        <p:cNvGrpSpPr/>
        <p:nvPr/>
      </p:nvGrpSpPr>
      <p:grpSpPr>
        <a:xfrm>
          <a:off x="0" y="0"/>
          <a:ext cx="0" cy="0"/>
          <a:chOff x="0" y="0"/>
          <a:chExt cx="0" cy="0"/>
        </a:xfrm>
      </p:grpSpPr>
      <p:sp>
        <p:nvSpPr>
          <p:cNvPr id="4" name="Rectangle 3"/>
          <p:cNvSpPr/>
          <p:nvPr userDrawn="1"/>
        </p:nvSpPr>
        <p:spPr>
          <a:xfrm>
            <a:off x="365760" y="368808"/>
            <a:ext cx="11460480" cy="6120384"/>
          </a:xfrm>
          <a:prstGeom prst="rect">
            <a:avLst/>
          </a:prstGeom>
          <a:solidFill>
            <a:srgbClr val="EB29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 name="Title 1"/>
          <p:cNvSpPr>
            <a:spLocks noGrp="1"/>
          </p:cNvSpPr>
          <p:nvPr>
            <p:ph type="ctrTitle" hasCustomPrompt="1"/>
          </p:nvPr>
        </p:nvSpPr>
        <p:spPr>
          <a:xfrm>
            <a:off x="646725" y="3518133"/>
            <a:ext cx="6952955" cy="954492"/>
          </a:xfrm>
          <a:prstGeom prst="rect">
            <a:avLst/>
          </a:prstGeom>
        </p:spPr>
        <p:txBody>
          <a:bodyPr wrap="square" lIns="0" tIns="0" rIns="0" bIns="0">
            <a:spAutoFit/>
          </a:bodyPr>
          <a:lstStyle>
            <a:lvl1pPr algn="l">
              <a:lnSpc>
                <a:spcPct val="110000"/>
              </a:lnSpc>
              <a:defRPr sz="2933" b="1" cap="all" baseline="0">
                <a:solidFill>
                  <a:schemeClr val="bg1"/>
                </a:solidFill>
              </a:defRPr>
            </a:lvl1pPr>
          </a:lstStyle>
          <a:p>
            <a:r>
              <a:rPr lang="en-US" dirty="0"/>
              <a:t>BREAKER SLIDE 05 SOLUTA EST ELIGENDI OPTIO NIHIL QUO</a:t>
            </a:r>
          </a:p>
        </p:txBody>
      </p:sp>
      <p:sp>
        <p:nvSpPr>
          <p:cNvPr id="6" name="Subtitle 2"/>
          <p:cNvSpPr>
            <a:spLocks noGrp="1"/>
          </p:cNvSpPr>
          <p:nvPr>
            <p:ph type="subTitle" idx="1" hasCustomPrompt="1"/>
          </p:nvPr>
        </p:nvSpPr>
        <p:spPr>
          <a:xfrm>
            <a:off x="646726" y="4734242"/>
            <a:ext cx="6952953" cy="333105"/>
          </a:xfrm>
          <a:prstGeom prst="rect">
            <a:avLst/>
          </a:prstGeom>
        </p:spPr>
        <p:txBody>
          <a:bodyPr wrap="square" lIns="0" tIns="0" rIns="0" bIns="0">
            <a:spAutoFit/>
          </a:bodyPr>
          <a:lstStyle>
            <a:lvl1pPr marL="0" indent="0" algn="l">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Breaker Subhead </a:t>
            </a:r>
            <a:r>
              <a:rPr lang="en-US" dirty="0"/>
              <a:t>lorem ipsum dolor </a:t>
            </a:r>
            <a:r>
              <a:rPr lang="en-US" dirty="0" err="1"/>
              <a:t>amet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726" y="975553"/>
            <a:ext cx="2843829" cy="783001"/>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t="11912" r="11079"/>
          <a:stretch/>
        </p:blipFill>
        <p:spPr>
          <a:xfrm>
            <a:off x="7354002" y="368809"/>
            <a:ext cx="4472239" cy="4430388"/>
          </a:xfrm>
          <a:prstGeom prst="rect">
            <a:avLst/>
          </a:prstGeom>
        </p:spPr>
      </p:pic>
    </p:spTree>
    <p:extLst>
      <p:ext uri="{BB962C8B-B14F-4D97-AF65-F5344CB8AC3E}">
        <p14:creationId xmlns:p14="http://schemas.microsoft.com/office/powerpoint/2010/main" val="1873846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eaker 6">
    <p:spTree>
      <p:nvGrpSpPr>
        <p:cNvPr id="1" name=""/>
        <p:cNvGrpSpPr/>
        <p:nvPr/>
      </p:nvGrpSpPr>
      <p:grpSpPr>
        <a:xfrm>
          <a:off x="0" y="0"/>
          <a:ext cx="0" cy="0"/>
          <a:chOff x="0" y="0"/>
          <a:chExt cx="0" cy="0"/>
        </a:xfrm>
      </p:grpSpPr>
      <p:sp>
        <p:nvSpPr>
          <p:cNvPr id="4" name="Rectangle 3"/>
          <p:cNvSpPr/>
          <p:nvPr userDrawn="1"/>
        </p:nvSpPr>
        <p:spPr>
          <a:xfrm>
            <a:off x="365760" y="368808"/>
            <a:ext cx="11460480" cy="6120384"/>
          </a:xfrm>
          <a:prstGeom prst="rect">
            <a:avLst/>
          </a:prstGeom>
          <a:solidFill>
            <a:srgbClr val="6B3E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 name="Title 1"/>
          <p:cNvSpPr>
            <a:spLocks noGrp="1"/>
          </p:cNvSpPr>
          <p:nvPr>
            <p:ph type="ctrTitle" hasCustomPrompt="1"/>
          </p:nvPr>
        </p:nvSpPr>
        <p:spPr>
          <a:xfrm>
            <a:off x="4588805" y="3518133"/>
            <a:ext cx="6952955" cy="954492"/>
          </a:xfrm>
          <a:prstGeom prst="rect">
            <a:avLst/>
          </a:prstGeom>
        </p:spPr>
        <p:txBody>
          <a:bodyPr wrap="square" lIns="0" tIns="0" rIns="0" bIns="0">
            <a:spAutoFit/>
          </a:bodyPr>
          <a:lstStyle>
            <a:lvl1pPr algn="r">
              <a:lnSpc>
                <a:spcPct val="110000"/>
              </a:lnSpc>
              <a:defRPr sz="2933" b="1" cap="all" baseline="0">
                <a:solidFill>
                  <a:schemeClr val="bg1"/>
                </a:solidFill>
              </a:defRPr>
            </a:lvl1pPr>
          </a:lstStyle>
          <a:p>
            <a:r>
              <a:rPr lang="en-US" dirty="0"/>
              <a:t>BREAKER SLIDE 06 SOLUTA EST ELIGENDI OPTIO NIHIL QUO</a:t>
            </a:r>
          </a:p>
        </p:txBody>
      </p:sp>
      <p:sp>
        <p:nvSpPr>
          <p:cNvPr id="6" name="Subtitle 2"/>
          <p:cNvSpPr>
            <a:spLocks noGrp="1"/>
          </p:cNvSpPr>
          <p:nvPr>
            <p:ph type="subTitle" idx="1" hasCustomPrompt="1"/>
          </p:nvPr>
        </p:nvSpPr>
        <p:spPr>
          <a:xfrm>
            <a:off x="4588807" y="4734242"/>
            <a:ext cx="6952953" cy="333105"/>
          </a:xfrm>
          <a:prstGeom prst="rect">
            <a:avLst/>
          </a:prstGeom>
        </p:spPr>
        <p:txBody>
          <a:bodyPr wrap="square" lIns="0" tIns="0" rIns="0" bIns="0">
            <a:spAutoFit/>
          </a:bodyPr>
          <a:lstStyle>
            <a:lvl1pPr marL="0" indent="0" algn="r">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Breaker Subhead </a:t>
            </a:r>
            <a:r>
              <a:rPr lang="en-US" dirty="0"/>
              <a:t>lorem ipsum dolor </a:t>
            </a:r>
            <a:r>
              <a:rPr lang="en-US" dirty="0" err="1"/>
              <a:t>amet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97931" y="975553"/>
            <a:ext cx="2843829" cy="783001"/>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12965" t="11912"/>
          <a:stretch/>
        </p:blipFill>
        <p:spPr>
          <a:xfrm>
            <a:off x="365760" y="368809"/>
            <a:ext cx="4377411" cy="4430388"/>
          </a:xfrm>
          <a:prstGeom prst="rect">
            <a:avLst/>
          </a:prstGeom>
        </p:spPr>
      </p:pic>
    </p:spTree>
    <p:extLst>
      <p:ext uri="{BB962C8B-B14F-4D97-AF65-F5344CB8AC3E}">
        <p14:creationId xmlns:p14="http://schemas.microsoft.com/office/powerpoint/2010/main" val="28485918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reaker 7">
    <p:spTree>
      <p:nvGrpSpPr>
        <p:cNvPr id="1" name=""/>
        <p:cNvGrpSpPr/>
        <p:nvPr/>
      </p:nvGrpSpPr>
      <p:grpSpPr>
        <a:xfrm>
          <a:off x="0" y="0"/>
          <a:ext cx="0" cy="0"/>
          <a:chOff x="0" y="0"/>
          <a:chExt cx="0" cy="0"/>
        </a:xfrm>
      </p:grpSpPr>
      <p:sp>
        <p:nvSpPr>
          <p:cNvPr id="4" name="Rectangle 3"/>
          <p:cNvSpPr/>
          <p:nvPr userDrawn="1"/>
        </p:nvSpPr>
        <p:spPr>
          <a:xfrm>
            <a:off x="365760" y="368808"/>
            <a:ext cx="11460480" cy="6120384"/>
          </a:xfrm>
          <a:prstGeom prst="rect">
            <a:avLst/>
          </a:prstGeom>
          <a:solidFill>
            <a:srgbClr val="00A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 name="Title 1"/>
          <p:cNvSpPr>
            <a:spLocks noGrp="1"/>
          </p:cNvSpPr>
          <p:nvPr>
            <p:ph type="ctrTitle" hasCustomPrompt="1"/>
          </p:nvPr>
        </p:nvSpPr>
        <p:spPr>
          <a:xfrm>
            <a:off x="646725" y="3518133"/>
            <a:ext cx="6952955" cy="954492"/>
          </a:xfrm>
          <a:prstGeom prst="rect">
            <a:avLst/>
          </a:prstGeom>
        </p:spPr>
        <p:txBody>
          <a:bodyPr wrap="square" lIns="0" tIns="0" rIns="0" bIns="0">
            <a:spAutoFit/>
          </a:bodyPr>
          <a:lstStyle>
            <a:lvl1pPr algn="l">
              <a:lnSpc>
                <a:spcPct val="110000"/>
              </a:lnSpc>
              <a:defRPr sz="2933" b="1" cap="all" baseline="0">
                <a:solidFill>
                  <a:schemeClr val="bg1"/>
                </a:solidFill>
              </a:defRPr>
            </a:lvl1pPr>
          </a:lstStyle>
          <a:p>
            <a:r>
              <a:rPr lang="en-US" dirty="0"/>
              <a:t>BREAKER SLIDE 07 SOLUTA EST ELIGENDI OPTIO NIHIL QUO</a:t>
            </a:r>
          </a:p>
        </p:txBody>
      </p:sp>
      <p:sp>
        <p:nvSpPr>
          <p:cNvPr id="6" name="Subtitle 2"/>
          <p:cNvSpPr>
            <a:spLocks noGrp="1"/>
          </p:cNvSpPr>
          <p:nvPr>
            <p:ph type="subTitle" idx="1" hasCustomPrompt="1"/>
          </p:nvPr>
        </p:nvSpPr>
        <p:spPr>
          <a:xfrm>
            <a:off x="646726" y="4734242"/>
            <a:ext cx="6952953" cy="333105"/>
          </a:xfrm>
          <a:prstGeom prst="rect">
            <a:avLst/>
          </a:prstGeom>
        </p:spPr>
        <p:txBody>
          <a:bodyPr wrap="square" lIns="0" tIns="0" rIns="0" bIns="0">
            <a:spAutoFit/>
          </a:bodyPr>
          <a:lstStyle>
            <a:lvl1pPr marL="0" indent="0" algn="l">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Breaker Subhead </a:t>
            </a:r>
            <a:r>
              <a:rPr lang="en-US" dirty="0"/>
              <a:t>lorem ipsum dolor </a:t>
            </a:r>
            <a:r>
              <a:rPr lang="en-US" dirty="0" err="1"/>
              <a:t>amet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726" y="975553"/>
            <a:ext cx="2843829" cy="783001"/>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t="11912" r="11079"/>
          <a:stretch/>
        </p:blipFill>
        <p:spPr>
          <a:xfrm>
            <a:off x="7354002" y="368809"/>
            <a:ext cx="4472239" cy="4430388"/>
          </a:xfrm>
          <a:prstGeom prst="rect">
            <a:avLst/>
          </a:prstGeom>
        </p:spPr>
      </p:pic>
    </p:spTree>
    <p:extLst>
      <p:ext uri="{BB962C8B-B14F-4D97-AF65-F5344CB8AC3E}">
        <p14:creationId xmlns:p14="http://schemas.microsoft.com/office/powerpoint/2010/main" val="131394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1646219564"/>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reaker 8">
    <p:spTree>
      <p:nvGrpSpPr>
        <p:cNvPr id="1" name=""/>
        <p:cNvGrpSpPr/>
        <p:nvPr/>
      </p:nvGrpSpPr>
      <p:grpSpPr>
        <a:xfrm>
          <a:off x="0" y="0"/>
          <a:ext cx="0" cy="0"/>
          <a:chOff x="0" y="0"/>
          <a:chExt cx="0" cy="0"/>
        </a:xfrm>
      </p:grpSpPr>
      <p:sp>
        <p:nvSpPr>
          <p:cNvPr id="3" name="Rectangle 2"/>
          <p:cNvSpPr/>
          <p:nvPr userDrawn="1"/>
        </p:nvSpPr>
        <p:spPr>
          <a:xfrm>
            <a:off x="365760" y="368808"/>
            <a:ext cx="11460480" cy="6120384"/>
          </a:xfrm>
          <a:prstGeom prst="rect">
            <a:avLst/>
          </a:prstGeom>
          <a:solidFill>
            <a:srgbClr val="3EC2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 name="Title 1"/>
          <p:cNvSpPr>
            <a:spLocks noGrp="1"/>
          </p:cNvSpPr>
          <p:nvPr>
            <p:ph type="ctrTitle" hasCustomPrompt="1"/>
          </p:nvPr>
        </p:nvSpPr>
        <p:spPr>
          <a:xfrm>
            <a:off x="4588805" y="3518133"/>
            <a:ext cx="6952955" cy="954492"/>
          </a:xfrm>
          <a:prstGeom prst="rect">
            <a:avLst/>
          </a:prstGeom>
        </p:spPr>
        <p:txBody>
          <a:bodyPr wrap="square" lIns="0" tIns="0" rIns="0" bIns="0">
            <a:spAutoFit/>
          </a:bodyPr>
          <a:lstStyle>
            <a:lvl1pPr algn="r">
              <a:lnSpc>
                <a:spcPct val="110000"/>
              </a:lnSpc>
              <a:defRPr sz="2933" b="1" cap="all" baseline="0">
                <a:solidFill>
                  <a:schemeClr val="bg1"/>
                </a:solidFill>
              </a:defRPr>
            </a:lvl1pPr>
          </a:lstStyle>
          <a:p>
            <a:r>
              <a:rPr lang="en-US" dirty="0"/>
              <a:t>BREAKER SLIDE 08 SOLUTA EST ELIGENDI OPTIO NIHIL QUO</a:t>
            </a:r>
          </a:p>
        </p:txBody>
      </p:sp>
      <p:sp>
        <p:nvSpPr>
          <p:cNvPr id="5" name="Subtitle 2"/>
          <p:cNvSpPr>
            <a:spLocks noGrp="1"/>
          </p:cNvSpPr>
          <p:nvPr>
            <p:ph type="subTitle" idx="1" hasCustomPrompt="1"/>
          </p:nvPr>
        </p:nvSpPr>
        <p:spPr>
          <a:xfrm>
            <a:off x="4588807" y="4734242"/>
            <a:ext cx="6952953" cy="333105"/>
          </a:xfrm>
          <a:prstGeom prst="rect">
            <a:avLst/>
          </a:prstGeom>
        </p:spPr>
        <p:txBody>
          <a:bodyPr wrap="square" lIns="0" tIns="0" rIns="0" bIns="0">
            <a:spAutoFit/>
          </a:bodyPr>
          <a:lstStyle>
            <a:lvl1pPr marL="0" indent="0" algn="r">
              <a:lnSpc>
                <a:spcPct val="110000"/>
              </a:lnSpc>
              <a:spcBef>
                <a:spcPts val="0"/>
              </a:spcBef>
              <a:spcAft>
                <a:spcPts val="933"/>
              </a:spcAft>
              <a:buNone/>
              <a:defRPr sz="2133" b="0" baseline="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Breaker Subhead lorem ipsum dolor </a:t>
            </a:r>
            <a:r>
              <a:rPr lang="en-US" dirty="0" err="1"/>
              <a:t>amet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97931" y="975553"/>
            <a:ext cx="2843829" cy="783001"/>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2965" t="11912"/>
          <a:stretch/>
        </p:blipFill>
        <p:spPr>
          <a:xfrm>
            <a:off x="365760" y="368809"/>
            <a:ext cx="4377411" cy="4430388"/>
          </a:xfrm>
          <a:prstGeom prst="rect">
            <a:avLst/>
          </a:prstGeom>
        </p:spPr>
      </p:pic>
    </p:spTree>
    <p:extLst>
      <p:ext uri="{BB962C8B-B14F-4D97-AF65-F5344CB8AC3E}">
        <p14:creationId xmlns:p14="http://schemas.microsoft.com/office/powerpoint/2010/main" val="39653594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p:cNvSpPr/>
          <p:nvPr userDrawn="1"/>
        </p:nvSpPr>
        <p:spPr>
          <a:xfrm>
            <a:off x="365760" y="368808"/>
            <a:ext cx="11460480" cy="61203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2" name="Title 1"/>
          <p:cNvSpPr>
            <a:spLocks noGrp="1"/>
          </p:cNvSpPr>
          <p:nvPr>
            <p:ph type="ctrTitle" hasCustomPrompt="1"/>
          </p:nvPr>
        </p:nvSpPr>
        <p:spPr>
          <a:xfrm>
            <a:off x="646725" y="3379052"/>
            <a:ext cx="6952955" cy="749501"/>
          </a:xfrm>
          <a:prstGeom prst="rect">
            <a:avLst/>
          </a:prstGeom>
        </p:spPr>
        <p:txBody>
          <a:bodyPr wrap="square" lIns="0" tIns="0" rIns="0" bIns="0">
            <a:spAutoFit/>
          </a:bodyPr>
          <a:lstStyle>
            <a:lvl1pPr algn="l">
              <a:lnSpc>
                <a:spcPct val="110000"/>
              </a:lnSpc>
              <a:defRPr sz="4800" b="1" cap="all" baseline="0">
                <a:solidFill>
                  <a:schemeClr val="bg1"/>
                </a:solidFill>
              </a:defRPr>
            </a:lvl1pPr>
          </a:lstStyle>
          <a:p>
            <a:r>
              <a:rPr lang="en-US" dirty="0"/>
              <a:t>Thank You</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726" y="975553"/>
            <a:ext cx="2843829" cy="783001"/>
          </a:xfrm>
          <a:prstGeom prst="rect">
            <a:avLst/>
          </a:prstGeom>
        </p:spPr>
      </p:pic>
      <p:sp>
        <p:nvSpPr>
          <p:cNvPr id="20" name="TextBox 19"/>
          <p:cNvSpPr txBox="1"/>
          <p:nvPr userDrawn="1"/>
        </p:nvSpPr>
        <p:spPr>
          <a:xfrm>
            <a:off x="243840" y="6516286"/>
            <a:ext cx="2966720" cy="256545"/>
          </a:xfrm>
          <a:prstGeom prst="rect">
            <a:avLst/>
          </a:prstGeom>
          <a:noFill/>
        </p:spPr>
        <p:txBody>
          <a:bodyPr wrap="square" rtlCol="0">
            <a:spAutoFit/>
          </a:bodyPr>
          <a:lstStyle/>
          <a:p>
            <a:r>
              <a:rPr lang="en-US" sz="1067" dirty="0"/>
              <a:t>©2016</a:t>
            </a:r>
            <a:r>
              <a:rPr lang="en-US" sz="1067" baseline="0" dirty="0"/>
              <a:t> Collibra Inc.</a:t>
            </a:r>
            <a:endParaRPr lang="en-US" sz="1067" dirty="0"/>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 t="11965" r="11134" b="97"/>
          <a:stretch/>
        </p:blipFill>
        <p:spPr>
          <a:xfrm>
            <a:off x="7349066" y="368809"/>
            <a:ext cx="4477175" cy="4430388"/>
          </a:xfrm>
          <a:prstGeom prst="rect">
            <a:avLst/>
          </a:prstGeom>
        </p:spPr>
      </p:pic>
    </p:spTree>
    <p:extLst>
      <p:ext uri="{BB962C8B-B14F-4D97-AF65-F5344CB8AC3E}">
        <p14:creationId xmlns:p14="http://schemas.microsoft.com/office/powerpoint/2010/main" val="15041212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285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Headline Subhead">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755904" y="421834"/>
            <a:ext cx="10680192" cy="512961"/>
          </a:xfrm>
          <a:prstGeom prst="rect">
            <a:avLst/>
          </a:prstGeom>
        </p:spPr>
        <p:txBody>
          <a:bodyPr wrap="square" lIns="0" tIns="0" rIns="0" bIns="0">
            <a:spAutoFit/>
          </a:bodyPr>
          <a:lstStyle>
            <a:lvl1pPr algn="l">
              <a:lnSpc>
                <a:spcPct val="100000"/>
              </a:lnSpc>
              <a:defRPr sz="3333" b="1" baseline="0"/>
            </a:lvl1pPr>
          </a:lstStyle>
          <a:p>
            <a:r>
              <a:rPr lang="en-US" dirty="0"/>
              <a:t>Headline Slide – 1 line preferred </a:t>
            </a:r>
            <a:r>
              <a:rPr lang="en-US" dirty="0" err="1"/>
              <a:t>duis</a:t>
            </a:r>
            <a:r>
              <a:rPr lang="en-US" dirty="0"/>
              <a:t> </a:t>
            </a:r>
            <a:r>
              <a:rPr lang="en-US" dirty="0" err="1"/>
              <a:t>aute</a:t>
            </a:r>
            <a:r>
              <a:rPr lang="en-US" dirty="0"/>
              <a:t> </a:t>
            </a:r>
            <a:r>
              <a:rPr lang="en-US" dirty="0" err="1"/>
              <a:t>irure</a:t>
            </a:r>
            <a:r>
              <a:rPr lang="en-US" dirty="0"/>
              <a:t>.</a:t>
            </a:r>
          </a:p>
        </p:txBody>
      </p:sp>
      <p:sp>
        <p:nvSpPr>
          <p:cNvPr id="5" name="Text Placeholder 4"/>
          <p:cNvSpPr>
            <a:spLocks noGrp="1"/>
          </p:cNvSpPr>
          <p:nvPr>
            <p:ph type="body" sz="quarter" idx="10" hasCustomPrompt="1"/>
          </p:nvPr>
        </p:nvSpPr>
        <p:spPr>
          <a:xfrm>
            <a:off x="755651" y="1030393"/>
            <a:ext cx="10680700" cy="292608"/>
          </a:xfrm>
          <a:prstGeom prst="rect">
            <a:avLst/>
          </a:prstGeom>
        </p:spPr>
        <p:txBody>
          <a:bodyPr lIns="0" tIns="0" rIns="0" bIns="0">
            <a:spAutoFit/>
          </a:bodyPr>
          <a:lstStyle>
            <a:lvl1pPr marL="0" indent="0">
              <a:buNone/>
              <a:defRPr sz="1867" b="1" baseline="0">
                <a:solidFill>
                  <a:schemeClr val="accent1"/>
                </a:solidFill>
              </a:defRPr>
            </a:lvl1pPr>
          </a:lstStyle>
          <a:p>
            <a:pPr lvl="0"/>
            <a:r>
              <a:rPr lang="en-US" dirty="0"/>
              <a:t>Subhead – 1 line preferred lorem ipsum dolor </a:t>
            </a:r>
            <a:r>
              <a:rPr lang="en-US" dirty="0" err="1"/>
              <a:t>amet</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5859" y="6333949"/>
            <a:ext cx="1524000" cy="419608"/>
          </a:xfrm>
          <a:prstGeom prst="rect">
            <a:avLst/>
          </a:prstGeom>
        </p:spPr>
      </p:pic>
      <p:sp>
        <p:nvSpPr>
          <p:cNvPr id="6" name="Subtitle 2"/>
          <p:cNvSpPr txBox="1">
            <a:spLocks/>
          </p:cNvSpPr>
          <p:nvPr userDrawn="1"/>
        </p:nvSpPr>
        <p:spPr>
          <a:xfrm>
            <a:off x="449547" y="6457406"/>
            <a:ext cx="1555359" cy="166649"/>
          </a:xfrm>
          <a:prstGeom prst="rect">
            <a:avLst/>
          </a:prstGeom>
        </p:spPr>
        <p:txBody>
          <a:bodyPr wrap="square" lIns="0" tIns="0" rIns="0" bIns="0">
            <a:spAutoFit/>
          </a:bodyPr>
          <a:lstStyle>
            <a:lvl1pPr marL="0" indent="0" algn="l" defTabSz="457200" rtl="0" eaLnBrk="1" latinLnBrk="0" hangingPunct="1">
              <a:lnSpc>
                <a:spcPct val="110000"/>
              </a:lnSpc>
              <a:spcBef>
                <a:spcPts val="0"/>
              </a:spcBef>
              <a:spcAft>
                <a:spcPts val="700"/>
              </a:spcAft>
              <a:buFont typeface="Arial"/>
              <a:buNone/>
              <a:defRPr sz="19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indent="0" algn="l" defTabSz="609585" rtl="0" eaLnBrk="1" fontAlgn="auto" latinLnBrk="0" hangingPunct="1">
              <a:lnSpc>
                <a:spcPct val="110000"/>
              </a:lnSpc>
              <a:spcBef>
                <a:spcPts val="0"/>
              </a:spcBef>
              <a:spcAft>
                <a:spcPts val="933"/>
              </a:spcAft>
              <a:buClrTx/>
              <a:buSzTx/>
              <a:buFont typeface="Arial"/>
              <a:buNone/>
              <a:tabLst/>
              <a:defRPr/>
            </a:pPr>
            <a:fld id="{D73C0AD9-7590-824D-BBD3-72653B8E6946}" type="slidenum">
              <a:rPr lang="en-US" sz="1067" smtClean="0">
                <a:solidFill>
                  <a:schemeClr val="tx1"/>
                </a:solidFill>
                <a:latin typeface="Arial"/>
                <a:cs typeface="Arial"/>
              </a:rPr>
              <a:pPr marL="0" marR="0" indent="0" algn="l" defTabSz="609585" rtl="0" eaLnBrk="1" fontAlgn="auto" latinLnBrk="0" hangingPunct="1">
                <a:lnSpc>
                  <a:spcPct val="110000"/>
                </a:lnSpc>
                <a:spcBef>
                  <a:spcPts val="0"/>
                </a:spcBef>
                <a:spcAft>
                  <a:spcPts val="933"/>
                </a:spcAft>
                <a:buClrTx/>
                <a:buSzTx/>
                <a:buFont typeface="Arial"/>
                <a:buNone/>
                <a:tabLst/>
                <a:defRPr/>
              </a:pPr>
              <a:t>‹#›</a:t>
            </a:fld>
            <a:r>
              <a:rPr lang="en-US" sz="1067" dirty="0">
                <a:solidFill>
                  <a:schemeClr val="tx1"/>
                </a:solidFill>
                <a:latin typeface="+mn-lt"/>
                <a:cs typeface="Arial"/>
              </a:rPr>
              <a:t>  |  ©Collibra 2017</a:t>
            </a:r>
            <a:endParaRPr lang="en-US" sz="1067" dirty="0">
              <a:solidFill>
                <a:schemeClr val="tx1"/>
              </a:solidFill>
              <a:latin typeface="Arial"/>
              <a:cs typeface="Arial"/>
            </a:endParaRPr>
          </a:p>
        </p:txBody>
      </p:sp>
      <p:sp>
        <p:nvSpPr>
          <p:cNvPr id="7" name="Text Placeholder 6"/>
          <p:cNvSpPr>
            <a:spLocks noGrp="1"/>
          </p:cNvSpPr>
          <p:nvPr>
            <p:ph type="body" sz="quarter" idx="11"/>
          </p:nvPr>
        </p:nvSpPr>
        <p:spPr>
          <a:xfrm>
            <a:off x="755651" y="1498601"/>
            <a:ext cx="10680700" cy="4779433"/>
          </a:xfrm>
          <a:prstGeom prst="rect">
            <a:avLst/>
          </a:prstGeom>
        </p:spPr>
        <p:txBody>
          <a:bodyPr/>
          <a:lstStyle>
            <a:lvl1pPr>
              <a:defRPr sz="2667"/>
            </a:lvl1pPr>
            <a:lvl2pPr>
              <a:defRPr sz="2400"/>
            </a:lvl2pPr>
            <a:lvl3pPr>
              <a:defRPr sz="2133"/>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960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1883308593"/>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508046717"/>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6824610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3374397047"/>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Tree>
    <p:extLst>
      <p:ext uri="{BB962C8B-B14F-4D97-AF65-F5344CB8AC3E}">
        <p14:creationId xmlns:p14="http://schemas.microsoft.com/office/powerpoint/2010/main" val="21375077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ShellMedium" panose="00000600000000000000" pitchFamily="50" charset="0"/>
                <a:cs typeface="Arial" pitchFamily="34" charset="0"/>
              </a:defRPr>
            </a:lvl1pPr>
          </a:lstStyle>
          <a:p>
            <a:pPr>
              <a:defRPr/>
            </a:pPr>
            <a:r>
              <a:rPr lang="en-GB" noProof="1"/>
              <a:t>SHELL COLLIBRA CONFIGURATION 2020</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US" noProof="1"/>
              <a:t>Nov 2020</a:t>
            </a:r>
            <a:endParaRPr lang="en-GB" noProof="1"/>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Tree>
    <p:extLst>
      <p:ext uri="{BB962C8B-B14F-4D97-AF65-F5344CB8AC3E}">
        <p14:creationId xmlns:p14="http://schemas.microsoft.com/office/powerpoint/2010/main" val="2803653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dt="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5959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Lst>
  <p:hf sldNum="0"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sv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4;p13">
            <a:extLst>
              <a:ext uri="{FF2B5EF4-FFF2-40B4-BE49-F238E27FC236}">
                <a16:creationId xmlns:a16="http://schemas.microsoft.com/office/drawing/2014/main" id="{2824FD44-319A-42E8-B323-ACCF365E6602}"/>
              </a:ext>
            </a:extLst>
          </p:cNvPr>
          <p:cNvSpPr txBox="1"/>
          <p:nvPr/>
        </p:nvSpPr>
        <p:spPr>
          <a:xfrm>
            <a:off x="1111525" y="2187769"/>
            <a:ext cx="10397987" cy="3765769"/>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70AD47"/>
              </a:buClr>
              <a:buSzPts val="3892"/>
              <a:buFont typeface="Arial"/>
              <a:buNone/>
            </a:pPr>
            <a:r>
              <a:rPr lang="en" sz="3200" b="1" i="0" u="none" strike="noStrike" cap="none" dirty="0">
                <a:solidFill>
                  <a:srgbClr val="FF0000"/>
                </a:solidFill>
                <a:latin typeface="Times New Roman"/>
                <a:ea typeface="Times New Roman"/>
                <a:cs typeface="Times New Roman"/>
                <a:sym typeface="Times New Roman"/>
              </a:rPr>
              <a:t>Internship Seminar(18CS</a:t>
            </a:r>
            <a:r>
              <a:rPr lang="en" sz="3200" b="1" dirty="0">
                <a:solidFill>
                  <a:srgbClr val="FF0000"/>
                </a:solidFill>
                <a:latin typeface="Times New Roman"/>
                <a:ea typeface="Times New Roman"/>
                <a:cs typeface="Times New Roman"/>
                <a:sym typeface="Times New Roman"/>
              </a:rPr>
              <a:t>1</a:t>
            </a:r>
            <a:r>
              <a:rPr lang="en" sz="3200" b="1" i="0" u="none" strike="noStrike" cap="none" dirty="0">
                <a:solidFill>
                  <a:srgbClr val="FF0000"/>
                </a:solidFill>
                <a:latin typeface="Times New Roman"/>
                <a:ea typeface="Times New Roman"/>
                <a:cs typeface="Times New Roman"/>
                <a:sym typeface="Times New Roman"/>
              </a:rPr>
              <a:t>85)</a:t>
            </a:r>
            <a:endParaRPr sz="2600" dirty="0"/>
          </a:p>
          <a:p>
            <a:pPr marL="0" marR="0" lvl="0" indent="0" algn="ctr" rtl="0">
              <a:lnSpc>
                <a:spcPct val="90000"/>
              </a:lnSpc>
              <a:spcBef>
                <a:spcPts val="0"/>
              </a:spcBef>
              <a:spcAft>
                <a:spcPts val="0"/>
              </a:spcAft>
              <a:buClr>
                <a:srgbClr val="70AD47"/>
              </a:buClr>
              <a:buSzPts val="3892"/>
              <a:buFont typeface="Arial"/>
              <a:buNone/>
            </a:pPr>
            <a:endParaRPr sz="2800" dirty="0"/>
          </a:p>
          <a:p>
            <a:pPr marL="0" marR="0" lvl="0" indent="0" algn="ctr" rtl="0">
              <a:lnSpc>
                <a:spcPct val="90000"/>
              </a:lnSpc>
              <a:spcBef>
                <a:spcPts val="0"/>
              </a:spcBef>
              <a:spcAft>
                <a:spcPts val="0"/>
              </a:spcAft>
              <a:buClr>
                <a:srgbClr val="70AD47"/>
              </a:buClr>
              <a:buSzPts val="3892"/>
              <a:buFont typeface="Arial"/>
              <a:buNone/>
            </a:pPr>
            <a:endParaRPr sz="2600" b="1" i="0" u="none" strike="noStrike" cap="none" dirty="0">
              <a:solidFill>
                <a:srgbClr val="00B05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70AD47"/>
              </a:buClr>
              <a:buSzPts val="3892"/>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70AD47"/>
              </a:buClr>
              <a:buSzPts val="3892"/>
              <a:buFont typeface="Arial"/>
              <a:buNone/>
            </a:pPr>
            <a:r>
              <a:rPr lang="en" sz="2400" b="1" dirty="0">
                <a:latin typeface="Times New Roman"/>
                <a:ea typeface="Times New Roman"/>
                <a:cs typeface="Times New Roman"/>
                <a:sym typeface="Times New Roman"/>
              </a:rPr>
              <a:t>    </a:t>
            </a:r>
            <a:r>
              <a:rPr lang="en" sz="2400" b="1" i="0" u="none" strike="noStrike" cap="none" dirty="0">
                <a:solidFill>
                  <a:srgbClr val="000000"/>
                </a:solidFill>
                <a:latin typeface="Times New Roman"/>
                <a:ea typeface="Times New Roman"/>
                <a:cs typeface="Times New Roman"/>
                <a:sym typeface="Times New Roman"/>
              </a:rPr>
              <a:t>Presented By,                                         Under The Guidance</a:t>
            </a:r>
            <a:r>
              <a:rPr lang="en" sz="2400" b="1" dirty="0">
                <a:latin typeface="Times New Roman"/>
                <a:ea typeface="Times New Roman"/>
                <a:cs typeface="Times New Roman"/>
                <a:sym typeface="Times New Roman"/>
              </a:rPr>
              <a:t> </a:t>
            </a:r>
            <a:r>
              <a:rPr lang="en" sz="2400" b="1" i="0" u="none" strike="noStrike" cap="none" dirty="0">
                <a:solidFill>
                  <a:srgbClr val="000000"/>
                </a:solidFill>
                <a:latin typeface="Times New Roman"/>
                <a:ea typeface="Times New Roman"/>
                <a:cs typeface="Times New Roman"/>
                <a:sym typeface="Times New Roman"/>
              </a:rPr>
              <a:t>of,</a:t>
            </a:r>
            <a:endParaRPr sz="1200" dirty="0"/>
          </a:p>
          <a:p>
            <a:pPr marL="0" marR="0" lvl="0" indent="0" algn="l" rtl="0">
              <a:lnSpc>
                <a:spcPct val="90000"/>
              </a:lnSpc>
              <a:spcBef>
                <a:spcPts val="0"/>
              </a:spcBef>
              <a:spcAft>
                <a:spcPts val="0"/>
              </a:spcAft>
              <a:buClr>
                <a:srgbClr val="70AD47"/>
              </a:buClr>
              <a:buSzPts val="3892"/>
              <a:buFont typeface="Arial"/>
              <a:buNone/>
            </a:pPr>
            <a:r>
              <a:rPr lang="en" sz="2600" b="1" i="0" u="none" strike="noStrike" cap="none" dirty="0">
                <a:solidFill>
                  <a:srgbClr val="000000"/>
                </a:solidFill>
                <a:latin typeface="Times New Roman"/>
                <a:ea typeface="Times New Roman"/>
                <a:cs typeface="Times New Roman"/>
                <a:sym typeface="Times New Roman"/>
              </a:rPr>
              <a:t>                                      </a:t>
            </a:r>
            <a:endParaRPr dirty="0"/>
          </a:p>
          <a:p>
            <a:pPr marL="0" marR="0" lvl="0" indent="0" algn="l" rtl="0">
              <a:lnSpc>
                <a:spcPct val="90000"/>
              </a:lnSpc>
              <a:spcBef>
                <a:spcPts val="0"/>
              </a:spcBef>
              <a:spcAft>
                <a:spcPts val="0"/>
              </a:spcAft>
              <a:buClr>
                <a:srgbClr val="70AD47"/>
              </a:buClr>
              <a:buSzPts val="3892"/>
              <a:buFont typeface="Arial"/>
              <a:buNone/>
            </a:pPr>
            <a:endParaRPr dirty="0"/>
          </a:p>
          <a:p>
            <a:pPr marL="228600" marR="0" lvl="0" indent="0" algn="ctr" rtl="0">
              <a:lnSpc>
                <a:spcPct val="90000"/>
              </a:lnSpc>
              <a:spcBef>
                <a:spcPts val="1000"/>
              </a:spcBef>
              <a:spcAft>
                <a:spcPts val="0"/>
              </a:spcAft>
              <a:buClr>
                <a:srgbClr val="000000"/>
              </a:buClr>
              <a:buSzPts val="3892"/>
              <a:buFont typeface="Arial"/>
              <a:buNone/>
            </a:pPr>
            <a:endParaRPr sz="3600" b="1" i="0" u="none" strike="noStrike" cap="none" dirty="0">
              <a:solidFill>
                <a:srgbClr val="548135"/>
              </a:solidFill>
              <a:latin typeface="Times New Roman"/>
              <a:ea typeface="Times New Roman"/>
              <a:cs typeface="Times New Roman"/>
              <a:sym typeface="Times New Roman"/>
            </a:endParaRPr>
          </a:p>
        </p:txBody>
      </p:sp>
      <p:pic>
        <p:nvPicPr>
          <p:cNvPr id="3" name="Google Shape;55;p13" descr="EPCET_CSE_LOGO">
            <a:extLst>
              <a:ext uri="{FF2B5EF4-FFF2-40B4-BE49-F238E27FC236}">
                <a16:creationId xmlns:a16="http://schemas.microsoft.com/office/drawing/2014/main" id="{F8773192-8343-4AA6-B8D6-1C446119DE0C}"/>
              </a:ext>
            </a:extLst>
          </p:cNvPr>
          <p:cNvPicPr preferRelativeResize="0"/>
          <p:nvPr/>
        </p:nvPicPr>
        <p:blipFill rotWithShape="1">
          <a:blip r:embed="rId2">
            <a:alphaModFix/>
          </a:blip>
          <a:srcRect/>
          <a:stretch/>
        </p:blipFill>
        <p:spPr>
          <a:xfrm>
            <a:off x="1951090" y="215573"/>
            <a:ext cx="7975799" cy="1514996"/>
          </a:xfrm>
          <a:prstGeom prst="rect">
            <a:avLst/>
          </a:prstGeom>
          <a:noFill/>
          <a:ln>
            <a:noFill/>
          </a:ln>
        </p:spPr>
      </p:pic>
      <p:sp>
        <p:nvSpPr>
          <p:cNvPr id="4" name="Google Shape;56;p13">
            <a:extLst>
              <a:ext uri="{FF2B5EF4-FFF2-40B4-BE49-F238E27FC236}">
                <a16:creationId xmlns:a16="http://schemas.microsoft.com/office/drawing/2014/main" id="{B8442EDF-D9DA-4646-AE8E-4B8FFCFAFB85}"/>
              </a:ext>
            </a:extLst>
          </p:cNvPr>
          <p:cNvSpPr txBox="1"/>
          <p:nvPr/>
        </p:nvSpPr>
        <p:spPr>
          <a:xfrm>
            <a:off x="6296825" y="4143103"/>
            <a:ext cx="3956379"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a:solidFill>
                  <a:srgbClr val="333333"/>
                </a:solidFill>
                <a:latin typeface="Times New Roman"/>
                <a:ea typeface="Times New Roman"/>
                <a:cs typeface="Times New Roman"/>
                <a:sym typeface="Times New Roman"/>
              </a:rPr>
              <a:t>Prof. </a:t>
            </a:r>
            <a:r>
              <a:rPr lang="en-US" sz="1800" b="1" dirty="0" err="1">
                <a:solidFill>
                  <a:srgbClr val="333333"/>
                </a:solidFill>
                <a:latin typeface="Times New Roman"/>
                <a:ea typeface="Times New Roman"/>
                <a:cs typeface="Times New Roman"/>
                <a:sym typeface="Times New Roman"/>
              </a:rPr>
              <a:t>Manimegali</a:t>
            </a:r>
            <a:endParaRPr lang="en-US" sz="1800" b="1" dirty="0">
              <a:solidFill>
                <a:srgbClr val="33333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err="1">
                <a:solidFill>
                  <a:srgbClr val="333333"/>
                </a:solidFill>
                <a:latin typeface="Times New Roman"/>
                <a:ea typeface="Times New Roman"/>
                <a:cs typeface="Times New Roman"/>
                <a:sym typeface="Times New Roman"/>
              </a:rPr>
              <a:t>Assitant</a:t>
            </a:r>
            <a:r>
              <a:rPr lang="en" sz="1800" b="1" dirty="0">
                <a:solidFill>
                  <a:srgbClr val="333333"/>
                </a:solidFill>
                <a:latin typeface="Times New Roman"/>
                <a:ea typeface="Times New Roman"/>
                <a:cs typeface="Times New Roman"/>
                <a:sym typeface="Times New Roman"/>
              </a:rPr>
              <a:t> Professor </a:t>
            </a:r>
            <a:endParaRPr sz="1800" b="1" dirty="0">
              <a:solidFill>
                <a:srgbClr val="333333"/>
              </a:solidFill>
              <a:latin typeface="Times New Roman"/>
              <a:ea typeface="Times New Roman"/>
              <a:cs typeface="Times New Roman"/>
              <a:sym typeface="Times New Roman"/>
            </a:endParaRPr>
          </a:p>
          <a:p>
            <a:pPr marL="0" lvl="0" indent="0" algn="ctr" rtl="0">
              <a:spcBef>
                <a:spcPts val="0"/>
              </a:spcBef>
              <a:spcAft>
                <a:spcPts val="0"/>
              </a:spcAft>
              <a:buNone/>
            </a:pPr>
            <a:r>
              <a:rPr lang="en" sz="1800" b="1" dirty="0">
                <a:solidFill>
                  <a:srgbClr val="333333"/>
                </a:solidFill>
                <a:latin typeface="Times New Roman"/>
                <a:ea typeface="Times New Roman"/>
                <a:cs typeface="Times New Roman"/>
                <a:sym typeface="Times New Roman"/>
              </a:rPr>
              <a:t>Dept. of CSE ,EPCT</a:t>
            </a:r>
            <a:endParaRPr sz="1800" b="1" dirty="0">
              <a:solidFill>
                <a:srgbClr val="333333"/>
              </a:solidFill>
              <a:latin typeface="Times New Roman"/>
              <a:ea typeface="Times New Roman"/>
              <a:cs typeface="Times New Roman"/>
              <a:sym typeface="Times New Roman"/>
            </a:endParaRPr>
          </a:p>
        </p:txBody>
      </p:sp>
      <p:sp>
        <p:nvSpPr>
          <p:cNvPr id="5" name="Google Shape;57;p13">
            <a:extLst>
              <a:ext uri="{FF2B5EF4-FFF2-40B4-BE49-F238E27FC236}">
                <a16:creationId xmlns:a16="http://schemas.microsoft.com/office/drawing/2014/main" id="{B9EF4DFC-0219-4752-A2F2-5B58450929CD}"/>
              </a:ext>
            </a:extLst>
          </p:cNvPr>
          <p:cNvSpPr txBox="1"/>
          <p:nvPr/>
        </p:nvSpPr>
        <p:spPr>
          <a:xfrm>
            <a:off x="1334550" y="4143104"/>
            <a:ext cx="4397970" cy="9325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solidFill>
                  <a:srgbClr val="0C343D"/>
                </a:solidFill>
                <a:latin typeface="Times New Roman"/>
                <a:ea typeface="Times New Roman"/>
                <a:cs typeface="Times New Roman"/>
                <a:sym typeface="Times New Roman"/>
              </a:rPr>
              <a:t>MANOJ BABU G R</a:t>
            </a:r>
            <a:r>
              <a:rPr lang="en" sz="1800" b="1" dirty="0">
                <a:solidFill>
                  <a:srgbClr val="0C343D"/>
                </a:solidFill>
                <a:latin typeface="Times New Roman"/>
                <a:ea typeface="Times New Roman"/>
                <a:cs typeface="Times New Roman"/>
                <a:sym typeface="Times New Roman"/>
              </a:rPr>
              <a:t> USN:1EP18CS054</a:t>
            </a:r>
            <a:endParaRPr sz="1800" b="1" dirty="0">
              <a:solidFill>
                <a:srgbClr val="0C343D"/>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800" b="1" dirty="0">
                <a:solidFill>
                  <a:srgbClr val="0C343D"/>
                </a:solidFill>
                <a:latin typeface="Times New Roman"/>
                <a:ea typeface="Times New Roman"/>
                <a:cs typeface="Times New Roman"/>
                <a:sym typeface="Times New Roman"/>
              </a:rPr>
              <a:t>8</a:t>
            </a:r>
            <a:r>
              <a:rPr lang="en" sz="1800" b="1" baseline="30000" dirty="0">
                <a:solidFill>
                  <a:srgbClr val="0C343D"/>
                </a:solidFill>
                <a:latin typeface="Times New Roman"/>
                <a:ea typeface="Times New Roman"/>
                <a:cs typeface="Times New Roman"/>
                <a:sym typeface="Times New Roman"/>
              </a:rPr>
              <a:t>th</a:t>
            </a:r>
            <a:r>
              <a:rPr lang="en" sz="1800" b="1" dirty="0">
                <a:solidFill>
                  <a:srgbClr val="0C343D"/>
                </a:solidFill>
                <a:latin typeface="Times New Roman"/>
                <a:ea typeface="Times New Roman"/>
                <a:cs typeface="Times New Roman"/>
                <a:sym typeface="Times New Roman"/>
              </a:rPr>
              <a:t> SEM ‘A’ SEC</a:t>
            </a:r>
            <a:endParaRPr sz="1800" b="1" dirty="0">
              <a:solidFill>
                <a:srgbClr val="0C343D"/>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70AD47"/>
              </a:buClr>
              <a:buSzPts val="3892"/>
              <a:buFont typeface="Arial"/>
              <a:buNone/>
            </a:pPr>
            <a:r>
              <a:rPr lang="en" sz="1800" b="1" dirty="0">
                <a:solidFill>
                  <a:srgbClr val="0C343D"/>
                </a:solidFill>
                <a:latin typeface="Times New Roman"/>
                <a:ea typeface="Times New Roman"/>
                <a:cs typeface="Times New Roman"/>
                <a:sym typeface="Times New Roman"/>
              </a:rPr>
              <a:t>Year:2021-2022</a:t>
            </a:r>
            <a:endParaRPr sz="1800" dirty="0">
              <a:solidFill>
                <a:srgbClr val="0C343D"/>
              </a:solidFill>
            </a:endParaRPr>
          </a:p>
        </p:txBody>
      </p:sp>
    </p:spTree>
    <p:extLst>
      <p:ext uri="{BB962C8B-B14F-4D97-AF65-F5344CB8AC3E}">
        <p14:creationId xmlns:p14="http://schemas.microsoft.com/office/powerpoint/2010/main" val="155841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57A-9B23-4BDD-8053-66BD95CB0F5B}"/>
              </a:ext>
            </a:extLst>
          </p:cNvPr>
          <p:cNvSpPr>
            <a:spLocks noGrp="1"/>
          </p:cNvSpPr>
          <p:nvPr>
            <p:ph type="title"/>
          </p:nvPr>
        </p:nvSpPr>
        <p:spPr/>
        <p:txBody>
          <a:bodyPr/>
          <a:lstStyle/>
          <a:p>
            <a:r>
              <a:rPr lang="en-GB" dirty="0"/>
              <a:t>ASSETS ARE GROUPED BY DOMAINS</a:t>
            </a:r>
          </a:p>
        </p:txBody>
      </p:sp>
      <p:sp>
        <p:nvSpPr>
          <p:cNvPr id="9" name="TextBox 8">
            <a:extLst>
              <a:ext uri="{FF2B5EF4-FFF2-40B4-BE49-F238E27FC236}">
                <a16:creationId xmlns:a16="http://schemas.microsoft.com/office/drawing/2014/main" id="{1E63D89B-A390-43AF-AC6A-C5412B3144B9}"/>
              </a:ext>
            </a:extLst>
          </p:cNvPr>
          <p:cNvSpPr txBox="1"/>
          <p:nvPr/>
        </p:nvSpPr>
        <p:spPr bwMode="auto">
          <a:xfrm>
            <a:off x="508000" y="1421202"/>
            <a:ext cx="10540963"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Domains group assets which have an affinity to one another. For example, all assets below are types of business dimensions</a:t>
            </a:r>
          </a:p>
        </p:txBody>
      </p:sp>
      <p:grpSp>
        <p:nvGrpSpPr>
          <p:cNvPr id="22" name="Group 21">
            <a:extLst>
              <a:ext uri="{FF2B5EF4-FFF2-40B4-BE49-F238E27FC236}">
                <a16:creationId xmlns:a16="http://schemas.microsoft.com/office/drawing/2014/main" id="{CE50790B-B1F6-4BBA-A694-2DEE9FE90A01}"/>
              </a:ext>
            </a:extLst>
          </p:cNvPr>
          <p:cNvGrpSpPr/>
          <p:nvPr/>
        </p:nvGrpSpPr>
        <p:grpSpPr>
          <a:xfrm>
            <a:off x="1058704" y="1977390"/>
            <a:ext cx="10069830" cy="2733825"/>
            <a:chOff x="1394460" y="1645920"/>
            <a:chExt cx="10069830" cy="2733825"/>
          </a:xfrm>
        </p:grpSpPr>
        <p:sp>
          <p:nvSpPr>
            <p:cNvPr id="23" name="Rectangle 22">
              <a:extLst>
                <a:ext uri="{FF2B5EF4-FFF2-40B4-BE49-F238E27FC236}">
                  <a16:creationId xmlns:a16="http://schemas.microsoft.com/office/drawing/2014/main" id="{CD5EAE51-EBD4-42E8-B2FB-BCB867ABD05A}"/>
                </a:ext>
              </a:extLst>
            </p:cNvPr>
            <p:cNvSpPr/>
            <p:nvPr/>
          </p:nvSpPr>
          <p:spPr>
            <a:xfrm>
              <a:off x="4149091" y="2676525"/>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LINE OF BUSINESS</a:t>
              </a:r>
            </a:p>
          </p:txBody>
        </p:sp>
        <p:sp>
          <p:nvSpPr>
            <p:cNvPr id="24" name="Rectangle 23">
              <a:extLst>
                <a:ext uri="{FF2B5EF4-FFF2-40B4-BE49-F238E27FC236}">
                  <a16:creationId xmlns:a16="http://schemas.microsoft.com/office/drawing/2014/main" id="{66B19136-F68D-451A-A829-20BAA3EBE977}"/>
                </a:ext>
              </a:extLst>
            </p:cNvPr>
            <p:cNvSpPr/>
            <p:nvPr/>
          </p:nvSpPr>
          <p:spPr>
            <a:xfrm>
              <a:off x="6527476" y="2676525"/>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BUSINESS PROCESS</a:t>
              </a:r>
            </a:p>
          </p:txBody>
        </p:sp>
        <p:sp>
          <p:nvSpPr>
            <p:cNvPr id="25" name="Rectangle 24">
              <a:extLst>
                <a:ext uri="{FF2B5EF4-FFF2-40B4-BE49-F238E27FC236}">
                  <a16:creationId xmlns:a16="http://schemas.microsoft.com/office/drawing/2014/main" id="{CA5FEF8A-862B-42B4-B3C7-EBA9CD9AF43D}"/>
                </a:ext>
              </a:extLst>
            </p:cNvPr>
            <p:cNvSpPr/>
            <p:nvPr/>
          </p:nvSpPr>
          <p:spPr>
            <a:xfrm>
              <a:off x="8905861" y="2676525"/>
              <a:ext cx="2057400" cy="752475"/>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USE CASE</a:t>
              </a:r>
            </a:p>
          </p:txBody>
        </p:sp>
        <p:sp>
          <p:nvSpPr>
            <p:cNvPr id="26" name="Rectangle 25">
              <a:extLst>
                <a:ext uri="{FF2B5EF4-FFF2-40B4-BE49-F238E27FC236}">
                  <a16:creationId xmlns:a16="http://schemas.microsoft.com/office/drawing/2014/main" id="{5197DBBD-5225-4DE3-A294-F20D8C3F3A09}"/>
                </a:ext>
              </a:extLst>
            </p:cNvPr>
            <p:cNvSpPr/>
            <p:nvPr/>
          </p:nvSpPr>
          <p:spPr>
            <a:xfrm>
              <a:off x="1768484" y="2676525"/>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DATA CATEGORY</a:t>
              </a:r>
            </a:p>
          </p:txBody>
        </p:sp>
        <p:sp>
          <p:nvSpPr>
            <p:cNvPr id="27" name="Rectangle 26">
              <a:extLst>
                <a:ext uri="{FF2B5EF4-FFF2-40B4-BE49-F238E27FC236}">
                  <a16:creationId xmlns:a16="http://schemas.microsoft.com/office/drawing/2014/main" id="{D359EDE0-A06C-4ACF-9199-14DD286D7868}"/>
                </a:ext>
              </a:extLst>
            </p:cNvPr>
            <p:cNvSpPr/>
            <p:nvPr/>
          </p:nvSpPr>
          <p:spPr>
            <a:xfrm>
              <a:off x="1394460" y="1645920"/>
              <a:ext cx="10069830" cy="2733825"/>
            </a:xfrm>
            <a:prstGeom prst="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8" name="TextBox 27">
              <a:extLst>
                <a:ext uri="{FF2B5EF4-FFF2-40B4-BE49-F238E27FC236}">
                  <a16:creationId xmlns:a16="http://schemas.microsoft.com/office/drawing/2014/main" id="{0E14CF5A-6E5D-48C7-83AD-C9FBB65A940E}"/>
                </a:ext>
              </a:extLst>
            </p:cNvPr>
            <p:cNvSpPr txBox="1"/>
            <p:nvPr/>
          </p:nvSpPr>
          <p:spPr bwMode="auto">
            <a:xfrm>
              <a:off x="1531620" y="1725780"/>
              <a:ext cx="4411980"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3">
                      <a:lumMod val="40000"/>
                      <a:lumOff val="60000"/>
                    </a:schemeClr>
                  </a:solidFill>
                  <a:latin typeface="+mj-lt"/>
                </a:rPr>
                <a:t>BUSINESS DIMENSIONS (DOMAIN)</a:t>
              </a:r>
            </a:p>
          </p:txBody>
        </p:sp>
      </p:grpSp>
    </p:spTree>
    <p:extLst>
      <p:ext uri="{BB962C8B-B14F-4D97-AF65-F5344CB8AC3E}">
        <p14:creationId xmlns:p14="http://schemas.microsoft.com/office/powerpoint/2010/main" val="488516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BBCCA12-7195-4158-B589-CF32F0721041}"/>
              </a:ext>
            </a:extLst>
          </p:cNvPr>
          <p:cNvSpPr/>
          <p:nvPr/>
        </p:nvSpPr>
        <p:spPr>
          <a:xfrm>
            <a:off x="4064106" y="1162050"/>
            <a:ext cx="7400930" cy="2168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6" name="Rectangle 25">
            <a:extLst>
              <a:ext uri="{FF2B5EF4-FFF2-40B4-BE49-F238E27FC236}">
                <a16:creationId xmlns:a16="http://schemas.microsoft.com/office/drawing/2014/main" id="{DF9A918B-5C12-4070-BD05-AA23B398C4FA}"/>
              </a:ext>
            </a:extLst>
          </p:cNvPr>
          <p:cNvSpPr/>
          <p:nvPr/>
        </p:nvSpPr>
        <p:spPr>
          <a:xfrm>
            <a:off x="4076693" y="3330199"/>
            <a:ext cx="7400931" cy="3124599"/>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5" name="Rectangle 24">
            <a:extLst>
              <a:ext uri="{FF2B5EF4-FFF2-40B4-BE49-F238E27FC236}">
                <a16:creationId xmlns:a16="http://schemas.microsoft.com/office/drawing/2014/main" id="{45CF7BCC-5F29-481F-89BF-5EA8D7BDD100}"/>
              </a:ext>
            </a:extLst>
          </p:cNvPr>
          <p:cNvSpPr/>
          <p:nvPr/>
        </p:nvSpPr>
        <p:spPr>
          <a:xfrm>
            <a:off x="411864" y="1162050"/>
            <a:ext cx="3664830" cy="53054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pic>
        <p:nvPicPr>
          <p:cNvPr id="5" name="Picture 4">
            <a:extLst>
              <a:ext uri="{FF2B5EF4-FFF2-40B4-BE49-F238E27FC236}">
                <a16:creationId xmlns:a16="http://schemas.microsoft.com/office/drawing/2014/main" id="{A20D1DBA-DD49-4FF6-9020-244CA1D5B586}"/>
              </a:ext>
            </a:extLst>
          </p:cNvPr>
          <p:cNvPicPr>
            <a:picLocks noChangeAspect="1"/>
          </p:cNvPicPr>
          <p:nvPr/>
        </p:nvPicPr>
        <p:blipFill>
          <a:blip r:embed="rId2"/>
          <a:stretch>
            <a:fillRect/>
          </a:stretch>
        </p:blipFill>
        <p:spPr>
          <a:xfrm>
            <a:off x="7527218" y="117280"/>
            <a:ext cx="4286250" cy="1853034"/>
          </a:xfrm>
          <a:prstGeom prst="rect">
            <a:avLst/>
          </a:prstGeom>
        </p:spPr>
      </p:pic>
      <p:sp>
        <p:nvSpPr>
          <p:cNvPr id="6" name="Rectangle 5">
            <a:extLst>
              <a:ext uri="{FF2B5EF4-FFF2-40B4-BE49-F238E27FC236}">
                <a16:creationId xmlns:a16="http://schemas.microsoft.com/office/drawing/2014/main" id="{BCE16A9E-CDF3-40CD-8770-F84E64E7F1C0}"/>
              </a:ext>
            </a:extLst>
          </p:cNvPr>
          <p:cNvSpPr/>
          <p:nvPr/>
        </p:nvSpPr>
        <p:spPr>
          <a:xfrm>
            <a:off x="5264919" y="5442799"/>
            <a:ext cx="3690257"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Technical (Physical) Metadata</a:t>
            </a:r>
          </a:p>
        </p:txBody>
      </p:sp>
      <p:sp>
        <p:nvSpPr>
          <p:cNvPr id="7" name="Rectangle 6">
            <a:extLst>
              <a:ext uri="{FF2B5EF4-FFF2-40B4-BE49-F238E27FC236}">
                <a16:creationId xmlns:a16="http://schemas.microsoft.com/office/drawing/2014/main" id="{321F71FF-C468-43D4-B92C-2962EFEEC84A}"/>
              </a:ext>
            </a:extLst>
          </p:cNvPr>
          <p:cNvSpPr/>
          <p:nvPr/>
        </p:nvSpPr>
        <p:spPr>
          <a:xfrm>
            <a:off x="5264918" y="4430428"/>
            <a:ext cx="3690257"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Logical Metadata (Data Model etc.)</a:t>
            </a:r>
          </a:p>
        </p:txBody>
      </p:sp>
      <p:sp>
        <p:nvSpPr>
          <p:cNvPr id="8" name="Rectangle 7">
            <a:extLst>
              <a:ext uri="{FF2B5EF4-FFF2-40B4-BE49-F238E27FC236}">
                <a16:creationId xmlns:a16="http://schemas.microsoft.com/office/drawing/2014/main" id="{076992BE-5438-4E99-BCFE-A396792FB33A}"/>
              </a:ext>
            </a:extLst>
          </p:cNvPr>
          <p:cNvSpPr/>
          <p:nvPr/>
        </p:nvSpPr>
        <p:spPr>
          <a:xfrm>
            <a:off x="4230459" y="4430427"/>
            <a:ext cx="760638" cy="1872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Code</a:t>
            </a:r>
          </a:p>
          <a:p>
            <a:pPr algn="ctr"/>
            <a:r>
              <a:rPr lang="en-GB" sz="1600" dirty="0">
                <a:solidFill>
                  <a:schemeClr val="tx1"/>
                </a:solidFill>
                <a:latin typeface="Futura Light" panose="00000400000000000000" pitchFamily="2" charset="0"/>
              </a:rPr>
              <a:t>Lists</a:t>
            </a:r>
          </a:p>
        </p:txBody>
      </p:sp>
      <p:sp>
        <p:nvSpPr>
          <p:cNvPr id="9" name="Rectangle 8">
            <a:extLst>
              <a:ext uri="{FF2B5EF4-FFF2-40B4-BE49-F238E27FC236}">
                <a16:creationId xmlns:a16="http://schemas.microsoft.com/office/drawing/2014/main" id="{3EAC1347-18AC-45CB-8B75-CA87462BE9ED}"/>
              </a:ext>
            </a:extLst>
          </p:cNvPr>
          <p:cNvSpPr/>
          <p:nvPr/>
        </p:nvSpPr>
        <p:spPr>
          <a:xfrm>
            <a:off x="5262196" y="3465683"/>
            <a:ext cx="1159331" cy="805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Mapping</a:t>
            </a:r>
          </a:p>
          <a:p>
            <a:pPr algn="ctr"/>
            <a:r>
              <a:rPr lang="en-GB" sz="1600" dirty="0">
                <a:solidFill>
                  <a:schemeClr val="tx1"/>
                </a:solidFill>
                <a:latin typeface="Futura Light" panose="00000400000000000000" pitchFamily="2" charset="0"/>
              </a:rPr>
              <a:t>Specs</a:t>
            </a:r>
          </a:p>
        </p:txBody>
      </p:sp>
      <p:sp>
        <p:nvSpPr>
          <p:cNvPr id="10" name="Rectangle 9">
            <a:extLst>
              <a:ext uri="{FF2B5EF4-FFF2-40B4-BE49-F238E27FC236}">
                <a16:creationId xmlns:a16="http://schemas.microsoft.com/office/drawing/2014/main" id="{300A8138-3499-4F4E-9EFC-C1372D7824ED}"/>
              </a:ext>
            </a:extLst>
          </p:cNvPr>
          <p:cNvSpPr/>
          <p:nvPr/>
        </p:nvSpPr>
        <p:spPr>
          <a:xfrm>
            <a:off x="6552835" y="3472603"/>
            <a:ext cx="2402340" cy="805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BI Catalog</a:t>
            </a:r>
          </a:p>
        </p:txBody>
      </p:sp>
      <p:sp>
        <p:nvSpPr>
          <p:cNvPr id="11" name="Rectangle 10">
            <a:extLst>
              <a:ext uri="{FF2B5EF4-FFF2-40B4-BE49-F238E27FC236}">
                <a16:creationId xmlns:a16="http://schemas.microsoft.com/office/drawing/2014/main" id="{10E0AE23-47B6-4349-ACBA-2A7923692EB7}"/>
              </a:ext>
            </a:extLst>
          </p:cNvPr>
          <p:cNvSpPr/>
          <p:nvPr/>
        </p:nvSpPr>
        <p:spPr>
          <a:xfrm>
            <a:off x="4244747" y="3465683"/>
            <a:ext cx="760638" cy="805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Data Sets</a:t>
            </a:r>
          </a:p>
        </p:txBody>
      </p:sp>
      <p:sp>
        <p:nvSpPr>
          <p:cNvPr id="12" name="Rectangle 11">
            <a:extLst>
              <a:ext uri="{FF2B5EF4-FFF2-40B4-BE49-F238E27FC236}">
                <a16:creationId xmlns:a16="http://schemas.microsoft.com/office/drawing/2014/main" id="{43F6DECA-3270-44B1-8706-1B27F87D64C0}"/>
              </a:ext>
            </a:extLst>
          </p:cNvPr>
          <p:cNvSpPr/>
          <p:nvPr/>
        </p:nvSpPr>
        <p:spPr>
          <a:xfrm>
            <a:off x="9086483" y="3472603"/>
            <a:ext cx="1440000" cy="28301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Technology</a:t>
            </a:r>
          </a:p>
        </p:txBody>
      </p:sp>
      <p:sp>
        <p:nvSpPr>
          <p:cNvPr id="13" name="Rectangle 12">
            <a:extLst>
              <a:ext uri="{FF2B5EF4-FFF2-40B4-BE49-F238E27FC236}">
                <a16:creationId xmlns:a16="http://schemas.microsoft.com/office/drawing/2014/main" id="{8FEC10DF-8ECB-49F5-8D9E-1A1207C52DF7}"/>
              </a:ext>
            </a:extLst>
          </p:cNvPr>
          <p:cNvSpPr/>
          <p:nvPr/>
        </p:nvSpPr>
        <p:spPr>
          <a:xfrm>
            <a:off x="2820759" y="4430427"/>
            <a:ext cx="913039" cy="1872343"/>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Policies</a:t>
            </a:r>
          </a:p>
        </p:txBody>
      </p:sp>
      <p:sp>
        <p:nvSpPr>
          <p:cNvPr id="14" name="Rectangle 13">
            <a:extLst>
              <a:ext uri="{FF2B5EF4-FFF2-40B4-BE49-F238E27FC236}">
                <a16:creationId xmlns:a16="http://schemas.microsoft.com/office/drawing/2014/main" id="{5512A68D-3A8F-40EC-8ABB-B94239778725}"/>
              </a:ext>
            </a:extLst>
          </p:cNvPr>
          <p:cNvSpPr/>
          <p:nvPr/>
        </p:nvSpPr>
        <p:spPr>
          <a:xfrm>
            <a:off x="1666875" y="3465683"/>
            <a:ext cx="913039" cy="2837087"/>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Rules (</a:t>
            </a:r>
            <a:r>
              <a:rPr lang="en-GB" sz="1600" dirty="0" err="1">
                <a:solidFill>
                  <a:schemeClr val="tx1"/>
                </a:solidFill>
                <a:latin typeface="Futura Light" panose="00000400000000000000" pitchFamily="2" charset="0"/>
              </a:rPr>
              <a:t>inc.</a:t>
            </a:r>
            <a:r>
              <a:rPr lang="en-GB" sz="1600" dirty="0">
                <a:solidFill>
                  <a:schemeClr val="tx1"/>
                </a:solidFill>
                <a:latin typeface="Futura Light" panose="00000400000000000000" pitchFamily="2" charset="0"/>
              </a:rPr>
              <a:t> DQ)</a:t>
            </a:r>
          </a:p>
        </p:txBody>
      </p:sp>
      <p:sp>
        <p:nvSpPr>
          <p:cNvPr id="15" name="Rectangle 14">
            <a:extLst>
              <a:ext uri="{FF2B5EF4-FFF2-40B4-BE49-F238E27FC236}">
                <a16:creationId xmlns:a16="http://schemas.microsoft.com/office/drawing/2014/main" id="{6AABFC2F-926A-4AE1-A490-16CCD719F3C7}"/>
              </a:ext>
            </a:extLst>
          </p:cNvPr>
          <p:cNvSpPr/>
          <p:nvPr/>
        </p:nvSpPr>
        <p:spPr>
          <a:xfrm>
            <a:off x="1666875" y="1440942"/>
            <a:ext cx="913039" cy="17228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Issues</a:t>
            </a:r>
          </a:p>
        </p:txBody>
      </p:sp>
      <p:sp>
        <p:nvSpPr>
          <p:cNvPr id="16" name="Rectangle 15">
            <a:extLst>
              <a:ext uri="{FF2B5EF4-FFF2-40B4-BE49-F238E27FC236}">
                <a16:creationId xmlns:a16="http://schemas.microsoft.com/office/drawing/2014/main" id="{1C1FEB29-9DE0-4F87-9046-A0E61F854F49}"/>
              </a:ext>
            </a:extLst>
          </p:cNvPr>
          <p:cNvSpPr/>
          <p:nvPr/>
        </p:nvSpPr>
        <p:spPr>
          <a:xfrm>
            <a:off x="2833347" y="3472603"/>
            <a:ext cx="913039" cy="798505"/>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RACI</a:t>
            </a:r>
          </a:p>
        </p:txBody>
      </p:sp>
      <p:sp>
        <p:nvSpPr>
          <p:cNvPr id="17" name="Rectangle 16">
            <a:extLst>
              <a:ext uri="{FF2B5EF4-FFF2-40B4-BE49-F238E27FC236}">
                <a16:creationId xmlns:a16="http://schemas.microsoft.com/office/drawing/2014/main" id="{13B8853F-8434-45B2-A66A-2A6F06EF6EF1}"/>
              </a:ext>
            </a:extLst>
          </p:cNvPr>
          <p:cNvSpPr/>
          <p:nvPr/>
        </p:nvSpPr>
        <p:spPr>
          <a:xfrm>
            <a:off x="2852377" y="2363681"/>
            <a:ext cx="913039" cy="798505"/>
          </a:xfrm>
          <a:prstGeom prst="rect">
            <a:avLst/>
          </a:prstGeom>
          <a:solidFill>
            <a:srgbClr val="C1A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mj-lt"/>
              </a:rPr>
              <a:t>Assignment</a:t>
            </a:r>
          </a:p>
        </p:txBody>
      </p:sp>
      <p:sp>
        <p:nvSpPr>
          <p:cNvPr id="18" name="Rectangle 17">
            <a:extLst>
              <a:ext uri="{FF2B5EF4-FFF2-40B4-BE49-F238E27FC236}">
                <a16:creationId xmlns:a16="http://schemas.microsoft.com/office/drawing/2014/main" id="{C8B98E19-D09E-4109-B582-E99FE0FE43F2}"/>
              </a:ext>
            </a:extLst>
          </p:cNvPr>
          <p:cNvSpPr/>
          <p:nvPr/>
        </p:nvSpPr>
        <p:spPr>
          <a:xfrm>
            <a:off x="5262196" y="2365264"/>
            <a:ext cx="3690257" cy="83428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Business Dimensions</a:t>
            </a:r>
          </a:p>
        </p:txBody>
      </p:sp>
      <p:sp>
        <p:nvSpPr>
          <p:cNvPr id="19" name="Rectangle 18">
            <a:extLst>
              <a:ext uri="{FF2B5EF4-FFF2-40B4-BE49-F238E27FC236}">
                <a16:creationId xmlns:a16="http://schemas.microsoft.com/office/drawing/2014/main" id="{E55388F7-BEF0-4DCF-A121-52C0567B22D8}"/>
              </a:ext>
            </a:extLst>
          </p:cNvPr>
          <p:cNvSpPr/>
          <p:nvPr/>
        </p:nvSpPr>
        <p:spPr>
          <a:xfrm>
            <a:off x="4244748" y="2365264"/>
            <a:ext cx="760638" cy="798505"/>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Use Case</a:t>
            </a:r>
          </a:p>
        </p:txBody>
      </p:sp>
      <p:sp>
        <p:nvSpPr>
          <p:cNvPr id="20" name="Rectangle 19">
            <a:extLst>
              <a:ext uri="{FF2B5EF4-FFF2-40B4-BE49-F238E27FC236}">
                <a16:creationId xmlns:a16="http://schemas.microsoft.com/office/drawing/2014/main" id="{ED7590B6-F498-4976-B683-96DA7A287CD9}"/>
              </a:ext>
            </a:extLst>
          </p:cNvPr>
          <p:cNvSpPr/>
          <p:nvPr/>
        </p:nvSpPr>
        <p:spPr>
          <a:xfrm>
            <a:off x="9083760" y="2353977"/>
            <a:ext cx="1440000" cy="83428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Glossary</a:t>
            </a:r>
          </a:p>
        </p:txBody>
      </p:sp>
      <p:sp>
        <p:nvSpPr>
          <p:cNvPr id="21" name="Rectangle 20">
            <a:extLst>
              <a:ext uri="{FF2B5EF4-FFF2-40B4-BE49-F238E27FC236}">
                <a16:creationId xmlns:a16="http://schemas.microsoft.com/office/drawing/2014/main" id="{6E36C24A-EBA4-4A0E-8E61-765CFF90068F}"/>
              </a:ext>
            </a:extLst>
          </p:cNvPr>
          <p:cNvSpPr/>
          <p:nvPr/>
        </p:nvSpPr>
        <p:spPr>
          <a:xfrm>
            <a:off x="5262196" y="1298587"/>
            <a:ext cx="1851253" cy="83428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Reports</a:t>
            </a:r>
          </a:p>
        </p:txBody>
      </p:sp>
      <p:sp>
        <p:nvSpPr>
          <p:cNvPr id="22" name="Rectangle 21">
            <a:extLst>
              <a:ext uri="{FF2B5EF4-FFF2-40B4-BE49-F238E27FC236}">
                <a16:creationId xmlns:a16="http://schemas.microsoft.com/office/drawing/2014/main" id="{84D78062-D02D-46A9-AA87-7E3F5C034BDE}"/>
              </a:ext>
            </a:extLst>
          </p:cNvPr>
          <p:cNvSpPr/>
          <p:nvPr/>
        </p:nvSpPr>
        <p:spPr>
          <a:xfrm>
            <a:off x="622528" y="3472603"/>
            <a:ext cx="913039" cy="283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Roles</a:t>
            </a:r>
          </a:p>
        </p:txBody>
      </p:sp>
      <p:sp>
        <p:nvSpPr>
          <p:cNvPr id="23" name="Title 1">
            <a:extLst>
              <a:ext uri="{FF2B5EF4-FFF2-40B4-BE49-F238E27FC236}">
                <a16:creationId xmlns:a16="http://schemas.microsoft.com/office/drawing/2014/main" id="{2DF70526-4069-4243-A475-B25AC3BC34E7}"/>
              </a:ext>
            </a:extLst>
          </p:cNvPr>
          <p:cNvSpPr>
            <a:spLocks noGrp="1"/>
          </p:cNvSpPr>
          <p:nvPr>
            <p:ph type="title"/>
          </p:nvPr>
        </p:nvSpPr>
        <p:spPr>
          <a:xfrm>
            <a:off x="508000" y="712800"/>
            <a:ext cx="11171238" cy="752475"/>
          </a:xfrm>
        </p:spPr>
        <p:txBody>
          <a:bodyPr/>
          <a:lstStyle/>
          <a:p>
            <a:r>
              <a:rPr lang="en-GB" sz="2000" dirty="0"/>
              <a:t>HIGH LEVEL COMPONENTS</a:t>
            </a:r>
          </a:p>
        </p:txBody>
      </p:sp>
      <p:sp>
        <p:nvSpPr>
          <p:cNvPr id="28" name="TextBox 27">
            <a:extLst>
              <a:ext uri="{FF2B5EF4-FFF2-40B4-BE49-F238E27FC236}">
                <a16:creationId xmlns:a16="http://schemas.microsoft.com/office/drawing/2014/main" id="{C92617B5-3111-4CE6-BFEF-146717BFCDCD}"/>
              </a:ext>
            </a:extLst>
          </p:cNvPr>
          <p:cNvSpPr txBox="1"/>
          <p:nvPr/>
        </p:nvSpPr>
        <p:spPr bwMode="auto">
          <a:xfrm rot="16200000">
            <a:off x="241261" y="1828141"/>
            <a:ext cx="1587830" cy="65158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CONTEXTUAL ELEMENTS</a:t>
            </a:r>
          </a:p>
        </p:txBody>
      </p:sp>
      <p:sp>
        <p:nvSpPr>
          <p:cNvPr id="29" name="TextBox 28">
            <a:extLst>
              <a:ext uri="{FF2B5EF4-FFF2-40B4-BE49-F238E27FC236}">
                <a16:creationId xmlns:a16="http://schemas.microsoft.com/office/drawing/2014/main" id="{D56BAEE9-BACC-40A2-BB4A-CFA14B984805}"/>
              </a:ext>
            </a:extLst>
          </p:cNvPr>
          <p:cNvSpPr txBox="1"/>
          <p:nvPr/>
        </p:nvSpPr>
        <p:spPr bwMode="auto">
          <a:xfrm rot="5400000">
            <a:off x="9976545" y="4900618"/>
            <a:ext cx="2182286"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FACTUAL ELEMENTS</a:t>
            </a:r>
          </a:p>
        </p:txBody>
      </p:sp>
      <p:sp>
        <p:nvSpPr>
          <p:cNvPr id="30" name="Rectangle 29">
            <a:extLst>
              <a:ext uri="{FF2B5EF4-FFF2-40B4-BE49-F238E27FC236}">
                <a16:creationId xmlns:a16="http://schemas.microsoft.com/office/drawing/2014/main" id="{4320CC0F-6CAA-48F5-B92C-090CE9F915B6}"/>
              </a:ext>
            </a:extLst>
          </p:cNvPr>
          <p:cNvSpPr/>
          <p:nvPr/>
        </p:nvSpPr>
        <p:spPr>
          <a:xfrm>
            <a:off x="2752725" y="2236599"/>
            <a:ext cx="2378163" cy="2168149"/>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31" name="TextBox 30">
            <a:extLst>
              <a:ext uri="{FF2B5EF4-FFF2-40B4-BE49-F238E27FC236}">
                <a16:creationId xmlns:a16="http://schemas.microsoft.com/office/drawing/2014/main" id="{8E20970B-0B51-461C-A9EF-B2D09CDD81DC}"/>
              </a:ext>
            </a:extLst>
          </p:cNvPr>
          <p:cNvSpPr txBox="1"/>
          <p:nvPr/>
        </p:nvSpPr>
        <p:spPr bwMode="auto">
          <a:xfrm>
            <a:off x="2752725" y="1865387"/>
            <a:ext cx="1731243"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2"/>
                </a:solidFill>
              </a:rPr>
              <a:t>Keystone Elements</a:t>
            </a:r>
          </a:p>
        </p:txBody>
      </p:sp>
    </p:spTree>
    <p:extLst>
      <p:ext uri="{BB962C8B-B14F-4D97-AF65-F5344CB8AC3E}">
        <p14:creationId xmlns:p14="http://schemas.microsoft.com/office/powerpoint/2010/main" val="28720043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BBCCA12-7195-4158-B589-CF32F0721041}"/>
              </a:ext>
            </a:extLst>
          </p:cNvPr>
          <p:cNvSpPr/>
          <p:nvPr/>
        </p:nvSpPr>
        <p:spPr>
          <a:xfrm>
            <a:off x="4076694" y="2014884"/>
            <a:ext cx="7400930" cy="2168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6" name="Rectangle 25">
            <a:extLst>
              <a:ext uri="{FF2B5EF4-FFF2-40B4-BE49-F238E27FC236}">
                <a16:creationId xmlns:a16="http://schemas.microsoft.com/office/drawing/2014/main" id="{DF9A918B-5C12-4070-BD05-AA23B398C4FA}"/>
              </a:ext>
            </a:extLst>
          </p:cNvPr>
          <p:cNvSpPr/>
          <p:nvPr/>
        </p:nvSpPr>
        <p:spPr>
          <a:xfrm>
            <a:off x="5834270" y="4134678"/>
            <a:ext cx="5643354" cy="232012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25" name="Rectangle 24">
            <a:extLst>
              <a:ext uri="{FF2B5EF4-FFF2-40B4-BE49-F238E27FC236}">
                <a16:creationId xmlns:a16="http://schemas.microsoft.com/office/drawing/2014/main" id="{45CF7BCC-5F29-481F-89BF-5EA8D7BDD100}"/>
              </a:ext>
            </a:extLst>
          </p:cNvPr>
          <p:cNvSpPr/>
          <p:nvPr/>
        </p:nvSpPr>
        <p:spPr>
          <a:xfrm>
            <a:off x="411864" y="1162050"/>
            <a:ext cx="3664830" cy="53054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1" name="Rectangle 10">
            <a:extLst>
              <a:ext uri="{FF2B5EF4-FFF2-40B4-BE49-F238E27FC236}">
                <a16:creationId xmlns:a16="http://schemas.microsoft.com/office/drawing/2014/main" id="{10E0AE23-47B6-4349-ACBA-2A7923692EB7}"/>
              </a:ext>
            </a:extLst>
          </p:cNvPr>
          <p:cNvSpPr/>
          <p:nvPr/>
        </p:nvSpPr>
        <p:spPr>
          <a:xfrm>
            <a:off x="6002896" y="4406613"/>
            <a:ext cx="760638" cy="805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Data Sets</a:t>
            </a:r>
          </a:p>
        </p:txBody>
      </p:sp>
      <p:sp>
        <p:nvSpPr>
          <p:cNvPr id="12" name="Rectangle 11">
            <a:extLst>
              <a:ext uri="{FF2B5EF4-FFF2-40B4-BE49-F238E27FC236}">
                <a16:creationId xmlns:a16="http://schemas.microsoft.com/office/drawing/2014/main" id="{43F6DECA-3270-44B1-8706-1B27F87D64C0}"/>
              </a:ext>
            </a:extLst>
          </p:cNvPr>
          <p:cNvSpPr/>
          <p:nvPr/>
        </p:nvSpPr>
        <p:spPr>
          <a:xfrm>
            <a:off x="7235284" y="4404748"/>
            <a:ext cx="3443078" cy="606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Technology</a:t>
            </a:r>
          </a:p>
        </p:txBody>
      </p:sp>
      <p:sp>
        <p:nvSpPr>
          <p:cNvPr id="13" name="Rectangle 12">
            <a:extLst>
              <a:ext uri="{FF2B5EF4-FFF2-40B4-BE49-F238E27FC236}">
                <a16:creationId xmlns:a16="http://schemas.microsoft.com/office/drawing/2014/main" id="{8FEC10DF-8ECB-49F5-8D9E-1A1207C52DF7}"/>
              </a:ext>
            </a:extLst>
          </p:cNvPr>
          <p:cNvSpPr/>
          <p:nvPr/>
        </p:nvSpPr>
        <p:spPr>
          <a:xfrm>
            <a:off x="1928191" y="5613160"/>
            <a:ext cx="1779103" cy="689610"/>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Policies</a:t>
            </a:r>
          </a:p>
        </p:txBody>
      </p:sp>
      <p:sp>
        <p:nvSpPr>
          <p:cNvPr id="16" name="Rectangle 15">
            <a:extLst>
              <a:ext uri="{FF2B5EF4-FFF2-40B4-BE49-F238E27FC236}">
                <a16:creationId xmlns:a16="http://schemas.microsoft.com/office/drawing/2014/main" id="{1C1FEB29-9DE0-4F87-9046-A0E61F854F49}"/>
              </a:ext>
            </a:extLst>
          </p:cNvPr>
          <p:cNvSpPr/>
          <p:nvPr/>
        </p:nvSpPr>
        <p:spPr>
          <a:xfrm>
            <a:off x="2867361" y="4365405"/>
            <a:ext cx="913039" cy="798505"/>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RACI</a:t>
            </a:r>
          </a:p>
        </p:txBody>
      </p:sp>
      <p:sp>
        <p:nvSpPr>
          <p:cNvPr id="17" name="Rectangle 16">
            <a:extLst>
              <a:ext uri="{FF2B5EF4-FFF2-40B4-BE49-F238E27FC236}">
                <a16:creationId xmlns:a16="http://schemas.microsoft.com/office/drawing/2014/main" id="{13B8853F-8434-45B2-A66A-2A6F06EF6EF1}"/>
              </a:ext>
            </a:extLst>
          </p:cNvPr>
          <p:cNvSpPr/>
          <p:nvPr/>
        </p:nvSpPr>
        <p:spPr>
          <a:xfrm>
            <a:off x="2860736" y="2102748"/>
            <a:ext cx="913039" cy="798505"/>
          </a:xfrm>
          <a:prstGeom prst="rect">
            <a:avLst/>
          </a:prstGeom>
          <a:solidFill>
            <a:srgbClr val="C1A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latin typeface="+mj-lt"/>
              </a:rPr>
              <a:t>Assignment</a:t>
            </a:r>
          </a:p>
        </p:txBody>
      </p:sp>
      <p:sp>
        <p:nvSpPr>
          <p:cNvPr id="18" name="Rectangle 17">
            <a:extLst>
              <a:ext uri="{FF2B5EF4-FFF2-40B4-BE49-F238E27FC236}">
                <a16:creationId xmlns:a16="http://schemas.microsoft.com/office/drawing/2014/main" id="{C8B98E19-D09E-4109-B582-E99FE0FE43F2}"/>
              </a:ext>
            </a:extLst>
          </p:cNvPr>
          <p:cNvSpPr/>
          <p:nvPr/>
        </p:nvSpPr>
        <p:spPr>
          <a:xfrm>
            <a:off x="7187103" y="3099808"/>
            <a:ext cx="3471381" cy="62489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Business Dimensions</a:t>
            </a:r>
          </a:p>
        </p:txBody>
      </p:sp>
      <p:sp>
        <p:nvSpPr>
          <p:cNvPr id="19" name="Rectangle 18">
            <a:extLst>
              <a:ext uri="{FF2B5EF4-FFF2-40B4-BE49-F238E27FC236}">
                <a16:creationId xmlns:a16="http://schemas.microsoft.com/office/drawing/2014/main" id="{E55388F7-BEF0-4DCF-A121-52C0567B22D8}"/>
              </a:ext>
            </a:extLst>
          </p:cNvPr>
          <p:cNvSpPr/>
          <p:nvPr/>
        </p:nvSpPr>
        <p:spPr>
          <a:xfrm>
            <a:off x="4526589" y="3104097"/>
            <a:ext cx="760638" cy="724091"/>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Futura Light" panose="00000400000000000000" pitchFamily="2" charset="0"/>
              </a:rPr>
              <a:t>Use Case</a:t>
            </a:r>
          </a:p>
        </p:txBody>
      </p:sp>
      <p:sp>
        <p:nvSpPr>
          <p:cNvPr id="22" name="Rectangle 21">
            <a:extLst>
              <a:ext uri="{FF2B5EF4-FFF2-40B4-BE49-F238E27FC236}">
                <a16:creationId xmlns:a16="http://schemas.microsoft.com/office/drawing/2014/main" id="{84D78062-D02D-46A9-AA87-7E3F5C034BDE}"/>
              </a:ext>
            </a:extLst>
          </p:cNvPr>
          <p:cNvSpPr/>
          <p:nvPr/>
        </p:nvSpPr>
        <p:spPr>
          <a:xfrm>
            <a:off x="622528" y="3472603"/>
            <a:ext cx="913039" cy="283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Roles</a:t>
            </a:r>
          </a:p>
        </p:txBody>
      </p:sp>
      <p:sp>
        <p:nvSpPr>
          <p:cNvPr id="23" name="Title 1">
            <a:extLst>
              <a:ext uri="{FF2B5EF4-FFF2-40B4-BE49-F238E27FC236}">
                <a16:creationId xmlns:a16="http://schemas.microsoft.com/office/drawing/2014/main" id="{2DF70526-4069-4243-A475-B25AC3BC34E7}"/>
              </a:ext>
            </a:extLst>
          </p:cNvPr>
          <p:cNvSpPr>
            <a:spLocks noGrp="1"/>
          </p:cNvSpPr>
          <p:nvPr>
            <p:ph type="title"/>
          </p:nvPr>
        </p:nvSpPr>
        <p:spPr>
          <a:xfrm>
            <a:off x="508000" y="712800"/>
            <a:ext cx="11171238" cy="752475"/>
          </a:xfrm>
        </p:spPr>
        <p:txBody>
          <a:bodyPr/>
          <a:lstStyle/>
          <a:p>
            <a:r>
              <a:rPr lang="en-GB" sz="2000" dirty="0"/>
              <a:t>KEYSTONE ELEMENTS BRING IT ALL TOGETHER</a:t>
            </a:r>
          </a:p>
        </p:txBody>
      </p:sp>
      <p:sp>
        <p:nvSpPr>
          <p:cNvPr id="28" name="TextBox 27">
            <a:extLst>
              <a:ext uri="{FF2B5EF4-FFF2-40B4-BE49-F238E27FC236}">
                <a16:creationId xmlns:a16="http://schemas.microsoft.com/office/drawing/2014/main" id="{C92617B5-3111-4CE6-BFEF-146717BFCDCD}"/>
              </a:ext>
            </a:extLst>
          </p:cNvPr>
          <p:cNvSpPr txBox="1"/>
          <p:nvPr/>
        </p:nvSpPr>
        <p:spPr bwMode="auto">
          <a:xfrm rot="16200000">
            <a:off x="241261" y="1828141"/>
            <a:ext cx="1587830" cy="65158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CONTEXTUAL ELEMENTS</a:t>
            </a:r>
          </a:p>
        </p:txBody>
      </p:sp>
      <p:sp>
        <p:nvSpPr>
          <p:cNvPr id="29" name="TextBox 28">
            <a:extLst>
              <a:ext uri="{FF2B5EF4-FFF2-40B4-BE49-F238E27FC236}">
                <a16:creationId xmlns:a16="http://schemas.microsoft.com/office/drawing/2014/main" id="{D56BAEE9-BACC-40A2-BB4A-CFA14B984805}"/>
              </a:ext>
            </a:extLst>
          </p:cNvPr>
          <p:cNvSpPr txBox="1"/>
          <p:nvPr/>
        </p:nvSpPr>
        <p:spPr bwMode="auto">
          <a:xfrm rot="5400000">
            <a:off x="10070106" y="5342452"/>
            <a:ext cx="2182286"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FACTUAL ELEMENTS</a:t>
            </a:r>
          </a:p>
        </p:txBody>
      </p:sp>
      <p:sp>
        <p:nvSpPr>
          <p:cNvPr id="30" name="Rectangle 29">
            <a:extLst>
              <a:ext uri="{FF2B5EF4-FFF2-40B4-BE49-F238E27FC236}">
                <a16:creationId xmlns:a16="http://schemas.microsoft.com/office/drawing/2014/main" id="{4320CC0F-6CAA-48F5-B92C-090CE9F915B6}"/>
              </a:ext>
            </a:extLst>
          </p:cNvPr>
          <p:cNvSpPr/>
          <p:nvPr/>
        </p:nvSpPr>
        <p:spPr>
          <a:xfrm>
            <a:off x="2611594" y="1604454"/>
            <a:ext cx="4361307" cy="385213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31" name="TextBox 30">
            <a:extLst>
              <a:ext uri="{FF2B5EF4-FFF2-40B4-BE49-F238E27FC236}">
                <a16:creationId xmlns:a16="http://schemas.microsoft.com/office/drawing/2014/main" id="{8E20970B-0B51-461C-A9EF-B2D09CDD81DC}"/>
              </a:ext>
            </a:extLst>
          </p:cNvPr>
          <p:cNvSpPr txBox="1"/>
          <p:nvPr/>
        </p:nvSpPr>
        <p:spPr bwMode="auto">
          <a:xfrm>
            <a:off x="2770025" y="1218394"/>
            <a:ext cx="1731243"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2"/>
                </a:solidFill>
              </a:rPr>
              <a:t>Keystone Elements</a:t>
            </a:r>
          </a:p>
        </p:txBody>
      </p:sp>
      <p:sp>
        <p:nvSpPr>
          <p:cNvPr id="32" name="Rectangle 31">
            <a:extLst>
              <a:ext uri="{FF2B5EF4-FFF2-40B4-BE49-F238E27FC236}">
                <a16:creationId xmlns:a16="http://schemas.microsoft.com/office/drawing/2014/main" id="{CBDE1B8E-C42C-4141-B9CA-217F5F89CD2E}"/>
              </a:ext>
            </a:extLst>
          </p:cNvPr>
          <p:cNvSpPr/>
          <p:nvPr/>
        </p:nvSpPr>
        <p:spPr>
          <a:xfrm>
            <a:off x="7246422" y="5299743"/>
            <a:ext cx="3412062" cy="606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Futura Light" panose="00000400000000000000" pitchFamily="2" charset="0"/>
              </a:rPr>
              <a:t>Data</a:t>
            </a:r>
          </a:p>
        </p:txBody>
      </p:sp>
      <p:cxnSp>
        <p:nvCxnSpPr>
          <p:cNvPr id="3" name="Straight Arrow Connector 2">
            <a:extLst>
              <a:ext uri="{FF2B5EF4-FFF2-40B4-BE49-F238E27FC236}">
                <a16:creationId xmlns:a16="http://schemas.microsoft.com/office/drawing/2014/main" id="{76186AAA-1B9B-4BE2-B29C-113F7668F711}"/>
              </a:ext>
            </a:extLst>
          </p:cNvPr>
          <p:cNvCxnSpPr>
            <a:stCxn id="12" idx="2"/>
            <a:endCxn id="32" idx="0"/>
          </p:cNvCxnSpPr>
          <p:nvPr/>
        </p:nvCxnSpPr>
        <p:spPr>
          <a:xfrm flipH="1">
            <a:off x="8952453" y="5011568"/>
            <a:ext cx="4370" cy="2881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3B38064-9CA8-49FE-8C1B-4470E2F579DA}"/>
              </a:ext>
            </a:extLst>
          </p:cNvPr>
          <p:cNvCxnSpPr>
            <a:cxnSpLocks/>
            <a:stCxn id="32" idx="2"/>
            <a:endCxn id="11" idx="2"/>
          </p:cNvCxnSpPr>
          <p:nvPr/>
        </p:nvCxnSpPr>
        <p:spPr>
          <a:xfrm rot="5400000" flipH="1">
            <a:off x="7320571" y="4274682"/>
            <a:ext cx="694526" cy="2569238"/>
          </a:xfrm>
          <a:prstGeom prst="bentConnector3">
            <a:avLst>
              <a:gd name="adj1" fmla="val -32915"/>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BBF691F-BB7B-48D2-8FF8-18ECF421407D}"/>
              </a:ext>
            </a:extLst>
          </p:cNvPr>
          <p:cNvCxnSpPr>
            <a:cxnSpLocks/>
            <a:endCxn id="17" idx="0"/>
          </p:cNvCxnSpPr>
          <p:nvPr/>
        </p:nvCxnSpPr>
        <p:spPr>
          <a:xfrm rot="10800000">
            <a:off x="3317257" y="2102748"/>
            <a:ext cx="5635199" cy="982660"/>
          </a:xfrm>
          <a:prstGeom prst="bentConnector4">
            <a:avLst>
              <a:gd name="adj1" fmla="val 444"/>
              <a:gd name="adj2" fmla="val 1232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C8C97CD-22D9-4354-9ADF-49695D39F987}"/>
              </a:ext>
            </a:extLst>
          </p:cNvPr>
          <p:cNvCxnSpPr>
            <a:cxnSpLocks/>
            <a:stCxn id="16" idx="0"/>
            <a:endCxn id="17" idx="2"/>
          </p:cNvCxnSpPr>
          <p:nvPr/>
        </p:nvCxnSpPr>
        <p:spPr>
          <a:xfrm flipH="1" flipV="1">
            <a:off x="3317256" y="2901253"/>
            <a:ext cx="6625" cy="1464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73217A25-2630-495A-B3C9-B1C07A437A61}"/>
              </a:ext>
            </a:extLst>
          </p:cNvPr>
          <p:cNvCxnSpPr>
            <a:stCxn id="22" idx="3"/>
          </p:cNvCxnSpPr>
          <p:nvPr/>
        </p:nvCxnSpPr>
        <p:spPr>
          <a:xfrm flipV="1">
            <a:off x="1535567" y="4760843"/>
            <a:ext cx="1325169" cy="1268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ADCC75A4-7FA6-415A-B1EC-CDFCEF7A6045}"/>
              </a:ext>
            </a:extLst>
          </p:cNvPr>
          <p:cNvCxnSpPr>
            <a:stCxn id="17" idx="3"/>
            <a:endCxn id="19" idx="0"/>
          </p:cNvCxnSpPr>
          <p:nvPr/>
        </p:nvCxnSpPr>
        <p:spPr>
          <a:xfrm>
            <a:off x="3773775" y="2502001"/>
            <a:ext cx="1133133" cy="602096"/>
          </a:xfrm>
          <a:prstGeom prst="bentConnector2">
            <a:avLst/>
          </a:prstGeom>
          <a:ln>
            <a:solidFill>
              <a:srgbClr val="DD1D2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FC8B6A3-1773-4841-93AC-EFEE1DCDD228}"/>
              </a:ext>
            </a:extLst>
          </p:cNvPr>
          <p:cNvCxnSpPr>
            <a:stCxn id="11" idx="1"/>
            <a:endCxn id="19" idx="2"/>
          </p:cNvCxnSpPr>
          <p:nvPr/>
        </p:nvCxnSpPr>
        <p:spPr>
          <a:xfrm rot="10800000">
            <a:off x="4906908" y="3828188"/>
            <a:ext cx="1095988" cy="981138"/>
          </a:xfrm>
          <a:prstGeom prst="bentConnector2">
            <a:avLst/>
          </a:prstGeom>
          <a:ln>
            <a:solidFill>
              <a:srgbClr val="DD1D2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2645402-3D31-4693-9E38-C8BF6076AC01}"/>
              </a:ext>
            </a:extLst>
          </p:cNvPr>
          <p:cNvSpPr txBox="1"/>
          <p:nvPr/>
        </p:nvSpPr>
        <p:spPr bwMode="auto">
          <a:xfrm>
            <a:off x="4386258" y="4809325"/>
            <a:ext cx="1374748" cy="66165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2"/>
                </a:solidFill>
                <a:latin typeface="Futura Light" panose="00000400000000000000" pitchFamily="2" charset="0"/>
              </a:rPr>
              <a:t>come together into a</a:t>
            </a:r>
          </a:p>
        </p:txBody>
      </p:sp>
      <p:sp>
        <p:nvSpPr>
          <p:cNvPr id="60" name="TextBox 59">
            <a:extLst>
              <a:ext uri="{FF2B5EF4-FFF2-40B4-BE49-F238E27FC236}">
                <a16:creationId xmlns:a16="http://schemas.microsoft.com/office/drawing/2014/main" id="{E2A08250-25F0-4755-B0BD-F4CD3B94A211}"/>
              </a:ext>
            </a:extLst>
          </p:cNvPr>
          <p:cNvSpPr txBox="1"/>
          <p:nvPr/>
        </p:nvSpPr>
        <p:spPr bwMode="auto">
          <a:xfrm>
            <a:off x="7090890" y="1553851"/>
            <a:ext cx="1803442"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Governs on behalf of</a:t>
            </a:r>
          </a:p>
        </p:txBody>
      </p:sp>
      <p:sp>
        <p:nvSpPr>
          <p:cNvPr id="62" name="TextBox 61">
            <a:extLst>
              <a:ext uri="{FF2B5EF4-FFF2-40B4-BE49-F238E27FC236}">
                <a16:creationId xmlns:a16="http://schemas.microsoft.com/office/drawing/2014/main" id="{29BCB769-2B1F-4AC1-A6CD-78F627EBD334}"/>
              </a:ext>
            </a:extLst>
          </p:cNvPr>
          <p:cNvSpPr txBox="1"/>
          <p:nvPr/>
        </p:nvSpPr>
        <p:spPr bwMode="auto">
          <a:xfrm>
            <a:off x="4061347" y="2182910"/>
            <a:ext cx="1374748" cy="31694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2"/>
                </a:solidFill>
                <a:latin typeface="Futura Light" panose="00000400000000000000" pitchFamily="2" charset="0"/>
              </a:rPr>
              <a:t>governs </a:t>
            </a:r>
          </a:p>
        </p:txBody>
      </p:sp>
      <p:sp>
        <p:nvSpPr>
          <p:cNvPr id="63" name="TextBox 62">
            <a:extLst>
              <a:ext uri="{FF2B5EF4-FFF2-40B4-BE49-F238E27FC236}">
                <a16:creationId xmlns:a16="http://schemas.microsoft.com/office/drawing/2014/main" id="{E5F53170-393F-4E18-B142-74AF6FA2844F}"/>
              </a:ext>
            </a:extLst>
          </p:cNvPr>
          <p:cNvSpPr txBox="1"/>
          <p:nvPr/>
        </p:nvSpPr>
        <p:spPr bwMode="auto">
          <a:xfrm>
            <a:off x="1606577" y="4404748"/>
            <a:ext cx="591572"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Form a</a:t>
            </a:r>
          </a:p>
        </p:txBody>
      </p:sp>
      <p:sp>
        <p:nvSpPr>
          <p:cNvPr id="64" name="TextBox 63">
            <a:extLst>
              <a:ext uri="{FF2B5EF4-FFF2-40B4-BE49-F238E27FC236}">
                <a16:creationId xmlns:a16="http://schemas.microsoft.com/office/drawing/2014/main" id="{A5B24F46-64B4-4452-BB3D-0D086A2759D4}"/>
              </a:ext>
            </a:extLst>
          </p:cNvPr>
          <p:cNvSpPr txBox="1"/>
          <p:nvPr/>
        </p:nvSpPr>
        <p:spPr bwMode="auto">
          <a:xfrm>
            <a:off x="2241023" y="3536482"/>
            <a:ext cx="1040349"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Becomes an</a:t>
            </a:r>
          </a:p>
        </p:txBody>
      </p:sp>
    </p:spTree>
    <p:extLst>
      <p:ext uri="{BB962C8B-B14F-4D97-AF65-F5344CB8AC3E}">
        <p14:creationId xmlns:p14="http://schemas.microsoft.com/office/powerpoint/2010/main" val="4040385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C39C-DFA0-4DE2-A570-6AECE7744793}"/>
              </a:ext>
            </a:extLst>
          </p:cNvPr>
          <p:cNvSpPr>
            <a:spLocks noGrp="1"/>
          </p:cNvSpPr>
          <p:nvPr>
            <p:ph type="title"/>
          </p:nvPr>
        </p:nvSpPr>
        <p:spPr/>
        <p:txBody>
          <a:bodyPr/>
          <a:lstStyle/>
          <a:p>
            <a:r>
              <a:rPr lang="en-GB" dirty="0"/>
              <a:t>LINEAGE DIAGRAMS HELP TO VISUALISE ASSOCIATIONS</a:t>
            </a:r>
          </a:p>
        </p:txBody>
      </p:sp>
      <p:pic>
        <p:nvPicPr>
          <p:cNvPr id="3" name="Picture 2">
            <a:extLst>
              <a:ext uri="{FF2B5EF4-FFF2-40B4-BE49-F238E27FC236}">
                <a16:creationId xmlns:a16="http://schemas.microsoft.com/office/drawing/2014/main" id="{AAEA76FF-0E50-43ED-9E91-9A90BC1E7A5F}"/>
              </a:ext>
            </a:extLst>
          </p:cNvPr>
          <p:cNvPicPr>
            <a:picLocks noChangeAspect="1"/>
          </p:cNvPicPr>
          <p:nvPr/>
        </p:nvPicPr>
        <p:blipFill>
          <a:blip r:embed="rId2"/>
          <a:stretch>
            <a:fillRect/>
          </a:stretch>
        </p:blipFill>
        <p:spPr>
          <a:xfrm>
            <a:off x="-2381" y="1448558"/>
            <a:ext cx="12192000" cy="5409442"/>
          </a:xfrm>
          <a:prstGeom prst="rect">
            <a:avLst/>
          </a:prstGeom>
        </p:spPr>
      </p:pic>
      <p:sp>
        <p:nvSpPr>
          <p:cNvPr id="8" name="Rectangle 7">
            <a:extLst>
              <a:ext uri="{FF2B5EF4-FFF2-40B4-BE49-F238E27FC236}">
                <a16:creationId xmlns:a16="http://schemas.microsoft.com/office/drawing/2014/main" id="{DE5D3EB3-4136-4D38-ABF1-1EBDABC7E114}"/>
              </a:ext>
            </a:extLst>
          </p:cNvPr>
          <p:cNvSpPr/>
          <p:nvPr/>
        </p:nvSpPr>
        <p:spPr>
          <a:xfrm>
            <a:off x="0" y="3272790"/>
            <a:ext cx="1177290" cy="3124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9" name="Rectangle 8">
            <a:extLst>
              <a:ext uri="{FF2B5EF4-FFF2-40B4-BE49-F238E27FC236}">
                <a16:creationId xmlns:a16="http://schemas.microsoft.com/office/drawing/2014/main" id="{929CEB41-0A70-46FE-9587-C62CEE1EB196}"/>
              </a:ext>
            </a:extLst>
          </p:cNvPr>
          <p:cNvSpPr/>
          <p:nvPr/>
        </p:nvSpPr>
        <p:spPr>
          <a:xfrm>
            <a:off x="841614" y="4143045"/>
            <a:ext cx="1638300" cy="753989"/>
          </a:xfrm>
          <a:prstGeom prst="rect">
            <a:avLst/>
          </a:prstGeom>
        </p:spPr>
        <p:txBody>
          <a:bodyPr wrap="square">
            <a:spAutoFit/>
          </a:bodyPr>
          <a:lstStyle/>
          <a:p>
            <a:pPr defTabSz="357708">
              <a:lnSpc>
                <a:spcPct val="140000"/>
              </a:lnSpc>
              <a:buClr>
                <a:schemeClr val="accent2"/>
              </a:buClr>
              <a:buSzPct val="85000"/>
            </a:pPr>
            <a:r>
              <a:rPr lang="en-GB" sz="1600" dirty="0">
                <a:solidFill>
                  <a:schemeClr val="accent2"/>
                </a:solidFill>
                <a:latin typeface="Futura Light" panose="00000400000000000000" pitchFamily="2" charset="0"/>
              </a:rPr>
              <a:t>Associations can be visualised</a:t>
            </a:r>
          </a:p>
        </p:txBody>
      </p:sp>
      <p:cxnSp>
        <p:nvCxnSpPr>
          <p:cNvPr id="11" name="Connector: Elbow 10">
            <a:extLst>
              <a:ext uri="{FF2B5EF4-FFF2-40B4-BE49-F238E27FC236}">
                <a16:creationId xmlns:a16="http://schemas.microsoft.com/office/drawing/2014/main" id="{2348F759-28CE-466F-9973-72108A03CE52}"/>
              </a:ext>
            </a:extLst>
          </p:cNvPr>
          <p:cNvCxnSpPr>
            <a:cxnSpLocks/>
            <a:stCxn id="9" idx="0"/>
            <a:endCxn id="8" idx="2"/>
          </p:cNvCxnSpPr>
          <p:nvPr/>
        </p:nvCxnSpPr>
        <p:spPr>
          <a:xfrm rot="16200000" flipV="1">
            <a:off x="845788" y="3328068"/>
            <a:ext cx="557835" cy="1072119"/>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375820-8627-4DDE-BE1D-1CCDA8D11B53}"/>
              </a:ext>
            </a:extLst>
          </p:cNvPr>
          <p:cNvSpPr/>
          <p:nvPr/>
        </p:nvSpPr>
        <p:spPr>
          <a:xfrm>
            <a:off x="1520190" y="2567940"/>
            <a:ext cx="2183129" cy="47244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3" name="Rectangle 12">
            <a:extLst>
              <a:ext uri="{FF2B5EF4-FFF2-40B4-BE49-F238E27FC236}">
                <a16:creationId xmlns:a16="http://schemas.microsoft.com/office/drawing/2014/main" id="{78302C2A-D66D-4DB8-A015-FD1D01528BA7}"/>
              </a:ext>
            </a:extLst>
          </p:cNvPr>
          <p:cNvSpPr/>
          <p:nvPr/>
        </p:nvSpPr>
        <p:spPr>
          <a:xfrm>
            <a:off x="3740366" y="2354971"/>
            <a:ext cx="6158485" cy="753989"/>
          </a:xfrm>
          <a:prstGeom prst="rect">
            <a:avLst/>
          </a:prstGeom>
        </p:spPr>
        <p:txBody>
          <a:bodyPr wrap="square">
            <a:spAutoFit/>
          </a:bodyPr>
          <a:lstStyle/>
          <a:p>
            <a:pPr defTabSz="357708">
              <a:lnSpc>
                <a:spcPct val="140000"/>
              </a:lnSpc>
              <a:buClr>
                <a:schemeClr val="accent2"/>
              </a:buClr>
              <a:buSzPct val="85000"/>
            </a:pPr>
            <a:r>
              <a:rPr lang="en-GB" sz="1600" dirty="0">
                <a:solidFill>
                  <a:schemeClr val="accent6"/>
                </a:solidFill>
                <a:latin typeface="Futura Light" panose="00000400000000000000" pitchFamily="2" charset="0"/>
              </a:rPr>
              <a:t>Views can be saved or made default for a particular asset class (in this case, Data Domain)</a:t>
            </a:r>
          </a:p>
        </p:txBody>
      </p:sp>
      <p:sp>
        <p:nvSpPr>
          <p:cNvPr id="14" name="TextBox 13">
            <a:extLst>
              <a:ext uri="{FF2B5EF4-FFF2-40B4-BE49-F238E27FC236}">
                <a16:creationId xmlns:a16="http://schemas.microsoft.com/office/drawing/2014/main" id="{8CFC0126-B5F8-487D-BCC2-F602C39DEDEF}"/>
              </a:ext>
            </a:extLst>
          </p:cNvPr>
          <p:cNvSpPr txBox="1"/>
          <p:nvPr/>
        </p:nvSpPr>
        <p:spPr bwMode="auto">
          <a:xfrm>
            <a:off x="1520190" y="5290083"/>
            <a:ext cx="3600006" cy="126425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latin typeface="Futura Light" panose="00000400000000000000" pitchFamily="2" charset="0"/>
              </a:rPr>
              <a:t>This Diagram shows that a Data Domain contains child Data Categories, which in turn are the parent of Data Concepts and Data Entities. Data Entities [of potentially more than 1 Data Category] are then displayed on an EDaM Data Model </a:t>
            </a:r>
          </a:p>
        </p:txBody>
      </p:sp>
      <p:sp>
        <p:nvSpPr>
          <p:cNvPr id="16" name="Rectangle 15">
            <a:extLst>
              <a:ext uri="{FF2B5EF4-FFF2-40B4-BE49-F238E27FC236}">
                <a16:creationId xmlns:a16="http://schemas.microsoft.com/office/drawing/2014/main" id="{719CF148-19D5-4458-867C-E7A5CDACD9A6}"/>
              </a:ext>
            </a:extLst>
          </p:cNvPr>
          <p:cNvSpPr/>
          <p:nvPr/>
        </p:nvSpPr>
        <p:spPr>
          <a:xfrm>
            <a:off x="10671810" y="2688480"/>
            <a:ext cx="419531" cy="20331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7" name="Rectangle 16">
            <a:extLst>
              <a:ext uri="{FF2B5EF4-FFF2-40B4-BE49-F238E27FC236}">
                <a16:creationId xmlns:a16="http://schemas.microsoft.com/office/drawing/2014/main" id="{27707E86-2D25-4384-A6CD-EFF0031E3A46}"/>
              </a:ext>
            </a:extLst>
          </p:cNvPr>
          <p:cNvSpPr/>
          <p:nvPr/>
        </p:nvSpPr>
        <p:spPr>
          <a:xfrm>
            <a:off x="10847070" y="3864128"/>
            <a:ext cx="1349351" cy="1105624"/>
          </a:xfrm>
          <a:prstGeom prst="rect">
            <a:avLst/>
          </a:prstGeom>
          <a:solidFill>
            <a:schemeClr val="bg1"/>
          </a:solidFill>
          <a:ln>
            <a:solidFill>
              <a:schemeClr val="accent5"/>
            </a:solidFill>
          </a:ln>
        </p:spPr>
        <p:txBody>
          <a:bodyPr wrap="square">
            <a:spAutoFit/>
          </a:bodyPr>
          <a:lstStyle/>
          <a:p>
            <a:pPr defTabSz="357708">
              <a:lnSpc>
                <a:spcPct val="140000"/>
              </a:lnSpc>
              <a:buClr>
                <a:schemeClr val="accent2"/>
              </a:buClr>
              <a:buSzPct val="85000"/>
            </a:pPr>
            <a:r>
              <a:rPr lang="en-GB" sz="1200" dirty="0">
                <a:solidFill>
                  <a:srgbClr val="00B050"/>
                </a:solidFill>
                <a:latin typeface="Futura Light" panose="00000400000000000000" pitchFamily="2" charset="0"/>
              </a:rPr>
              <a:t>Edit Diagram View Configuration (next slide)</a:t>
            </a:r>
          </a:p>
        </p:txBody>
      </p:sp>
      <p:cxnSp>
        <p:nvCxnSpPr>
          <p:cNvPr id="19" name="Connector: Elbow 18">
            <a:extLst>
              <a:ext uri="{FF2B5EF4-FFF2-40B4-BE49-F238E27FC236}">
                <a16:creationId xmlns:a16="http://schemas.microsoft.com/office/drawing/2014/main" id="{C10A3173-2919-4929-A47D-6C134AAAC2A8}"/>
              </a:ext>
            </a:extLst>
          </p:cNvPr>
          <p:cNvCxnSpPr>
            <a:cxnSpLocks/>
            <a:stCxn id="17" idx="0"/>
            <a:endCxn id="16" idx="2"/>
          </p:cNvCxnSpPr>
          <p:nvPr/>
        </p:nvCxnSpPr>
        <p:spPr>
          <a:xfrm rot="16200000" flipV="1">
            <a:off x="10715492" y="3057874"/>
            <a:ext cx="972338" cy="640170"/>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BA9E666-59B5-41AE-BD29-E6FEF072C815}"/>
              </a:ext>
            </a:extLst>
          </p:cNvPr>
          <p:cNvGrpSpPr/>
          <p:nvPr/>
        </p:nvGrpSpPr>
        <p:grpSpPr>
          <a:xfrm>
            <a:off x="10720493" y="137893"/>
            <a:ext cx="752476" cy="752476"/>
            <a:chOff x="10974227" y="342431"/>
            <a:chExt cx="752476" cy="752476"/>
          </a:xfrm>
        </p:grpSpPr>
        <p:pic>
          <p:nvPicPr>
            <p:cNvPr id="22" name="Graphic 21" descr="User">
              <a:extLst>
                <a:ext uri="{FF2B5EF4-FFF2-40B4-BE49-F238E27FC236}">
                  <a16:creationId xmlns:a16="http://schemas.microsoft.com/office/drawing/2014/main" id="{1229AD37-0978-4A5A-BE74-BA86EBC14D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4227" y="342431"/>
              <a:ext cx="752476" cy="752476"/>
            </a:xfrm>
            <a:prstGeom prst="rect">
              <a:avLst/>
            </a:prstGeom>
          </p:spPr>
        </p:pic>
        <p:sp>
          <p:nvSpPr>
            <p:cNvPr id="23" name="TextBox 22">
              <a:extLst>
                <a:ext uri="{FF2B5EF4-FFF2-40B4-BE49-F238E27FC236}">
                  <a16:creationId xmlns:a16="http://schemas.microsoft.com/office/drawing/2014/main" id="{F62D69F4-C908-4BCD-8C3B-B7A7BFA7A070}"/>
                </a:ext>
              </a:extLst>
            </p:cNvPr>
            <p:cNvSpPr txBox="1"/>
            <p:nvPr/>
          </p:nvSpPr>
          <p:spPr bwMode="auto">
            <a:xfrm>
              <a:off x="11296232" y="711359"/>
              <a:ext cx="142668"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mj-lt"/>
                </a:rPr>
                <a:t>B</a:t>
              </a:r>
            </a:p>
          </p:txBody>
        </p:sp>
      </p:grpSp>
      <p:grpSp>
        <p:nvGrpSpPr>
          <p:cNvPr id="24" name="Group 23">
            <a:extLst>
              <a:ext uri="{FF2B5EF4-FFF2-40B4-BE49-F238E27FC236}">
                <a16:creationId xmlns:a16="http://schemas.microsoft.com/office/drawing/2014/main" id="{4B082037-6AAC-437F-A90E-0158E813E03C}"/>
              </a:ext>
            </a:extLst>
          </p:cNvPr>
          <p:cNvGrpSpPr/>
          <p:nvPr/>
        </p:nvGrpSpPr>
        <p:grpSpPr>
          <a:xfrm>
            <a:off x="11303000" y="144164"/>
            <a:ext cx="752476" cy="752476"/>
            <a:chOff x="10974227" y="342431"/>
            <a:chExt cx="752476" cy="752476"/>
          </a:xfrm>
        </p:grpSpPr>
        <p:pic>
          <p:nvPicPr>
            <p:cNvPr id="25" name="Graphic 24" descr="User">
              <a:extLst>
                <a:ext uri="{FF2B5EF4-FFF2-40B4-BE49-F238E27FC236}">
                  <a16:creationId xmlns:a16="http://schemas.microsoft.com/office/drawing/2014/main" id="{5FC4F5C5-C86A-4013-AFF4-816957078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4227" y="342431"/>
              <a:ext cx="752476" cy="752476"/>
            </a:xfrm>
            <a:prstGeom prst="rect">
              <a:avLst/>
            </a:prstGeom>
          </p:spPr>
        </p:pic>
        <p:sp>
          <p:nvSpPr>
            <p:cNvPr id="26" name="TextBox 25">
              <a:extLst>
                <a:ext uri="{FF2B5EF4-FFF2-40B4-BE49-F238E27FC236}">
                  <a16:creationId xmlns:a16="http://schemas.microsoft.com/office/drawing/2014/main" id="{BDF04F8E-BD1C-4FD8-901B-E0BDE05A1699}"/>
                </a:ext>
              </a:extLst>
            </p:cNvPr>
            <p:cNvSpPr txBox="1"/>
            <p:nvPr/>
          </p:nvSpPr>
          <p:spPr bwMode="auto">
            <a:xfrm>
              <a:off x="11193806" y="712398"/>
              <a:ext cx="341440"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mj-lt"/>
                </a:rPr>
                <a:t>DG</a:t>
              </a:r>
            </a:p>
          </p:txBody>
        </p:sp>
      </p:grpSp>
    </p:spTree>
    <p:extLst>
      <p:ext uri="{BB962C8B-B14F-4D97-AF65-F5344CB8AC3E}">
        <p14:creationId xmlns:p14="http://schemas.microsoft.com/office/powerpoint/2010/main" val="5691765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9B81-358A-4FAC-A4ED-5AC9FAE90CA4}"/>
              </a:ext>
            </a:extLst>
          </p:cNvPr>
          <p:cNvSpPr>
            <a:spLocks noGrp="1"/>
          </p:cNvSpPr>
          <p:nvPr>
            <p:ph type="title"/>
          </p:nvPr>
        </p:nvSpPr>
        <p:spPr/>
        <p:txBody>
          <a:bodyPr/>
          <a:lstStyle/>
          <a:p>
            <a:r>
              <a:rPr lang="en-GB" dirty="0"/>
              <a:t>LINEAGE DESIGN IN COLLIBRA: UK MORNING REPORT</a:t>
            </a:r>
          </a:p>
        </p:txBody>
      </p:sp>
      <p:pic>
        <p:nvPicPr>
          <p:cNvPr id="7" name="Picture 6">
            <a:extLst>
              <a:ext uri="{FF2B5EF4-FFF2-40B4-BE49-F238E27FC236}">
                <a16:creationId xmlns:a16="http://schemas.microsoft.com/office/drawing/2014/main" id="{7A42CFDD-88C6-4BE5-BE50-83C1F4B5647E}"/>
              </a:ext>
            </a:extLst>
          </p:cNvPr>
          <p:cNvPicPr>
            <a:picLocks noChangeAspect="1"/>
          </p:cNvPicPr>
          <p:nvPr/>
        </p:nvPicPr>
        <p:blipFill rotWithShape="1">
          <a:blip r:embed="rId2"/>
          <a:srcRect r="963" b="1443"/>
          <a:stretch/>
        </p:blipFill>
        <p:spPr>
          <a:xfrm>
            <a:off x="268605" y="1089037"/>
            <a:ext cx="11650028" cy="5266373"/>
          </a:xfrm>
          <a:prstGeom prst="rect">
            <a:avLst/>
          </a:prstGeom>
        </p:spPr>
      </p:pic>
    </p:spTree>
    <p:extLst>
      <p:ext uri="{BB962C8B-B14F-4D97-AF65-F5344CB8AC3E}">
        <p14:creationId xmlns:p14="http://schemas.microsoft.com/office/powerpoint/2010/main" val="23472960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25C-EB1B-4111-A859-D0F54D630E1C}"/>
              </a:ext>
            </a:extLst>
          </p:cNvPr>
          <p:cNvSpPr>
            <a:spLocks noGrp="1"/>
          </p:cNvSpPr>
          <p:nvPr>
            <p:ph type="title"/>
          </p:nvPr>
        </p:nvSpPr>
        <p:spPr/>
        <p:txBody>
          <a:bodyPr/>
          <a:lstStyle/>
          <a:p>
            <a:r>
              <a:rPr lang="en-GB" dirty="0"/>
              <a:t>COLLIBRA ASSET MODEL AND METAMODEL</a:t>
            </a:r>
          </a:p>
        </p:txBody>
      </p:sp>
      <p:pic>
        <p:nvPicPr>
          <p:cNvPr id="7" name="Picture 6">
            <a:extLst>
              <a:ext uri="{FF2B5EF4-FFF2-40B4-BE49-F238E27FC236}">
                <a16:creationId xmlns:a16="http://schemas.microsoft.com/office/drawing/2014/main" id="{153A5242-D23E-43FD-97FE-435A0E307947}"/>
              </a:ext>
            </a:extLst>
          </p:cNvPr>
          <p:cNvPicPr>
            <a:picLocks noChangeAspect="1"/>
          </p:cNvPicPr>
          <p:nvPr/>
        </p:nvPicPr>
        <p:blipFill>
          <a:blip r:embed="rId2"/>
          <a:stretch>
            <a:fillRect/>
          </a:stretch>
        </p:blipFill>
        <p:spPr>
          <a:xfrm>
            <a:off x="1000068" y="1676740"/>
            <a:ext cx="10187101" cy="3916000"/>
          </a:xfrm>
          <a:prstGeom prst="rect">
            <a:avLst/>
          </a:prstGeom>
        </p:spPr>
      </p:pic>
    </p:spTree>
    <p:extLst>
      <p:ext uri="{BB962C8B-B14F-4D97-AF65-F5344CB8AC3E}">
        <p14:creationId xmlns:p14="http://schemas.microsoft.com/office/powerpoint/2010/main" val="40609979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C065-98BE-4983-AAA9-D7E8C521FDB8}"/>
              </a:ext>
            </a:extLst>
          </p:cNvPr>
          <p:cNvSpPr>
            <a:spLocks noGrp="1"/>
          </p:cNvSpPr>
          <p:nvPr>
            <p:ph type="title"/>
          </p:nvPr>
        </p:nvSpPr>
        <p:spPr/>
        <p:txBody>
          <a:bodyPr/>
          <a:lstStyle/>
          <a:p>
            <a:r>
              <a:rPr lang="en-GB" dirty="0"/>
              <a:t>ENVIRONMENT </a:t>
            </a:r>
            <a:br>
              <a:rPr lang="en-GB" dirty="0"/>
            </a:br>
            <a:r>
              <a:rPr lang="en-GB" dirty="0"/>
              <a:t>STRUCTURE</a:t>
            </a:r>
          </a:p>
        </p:txBody>
      </p:sp>
      <p:pic>
        <p:nvPicPr>
          <p:cNvPr id="7" name="Picture 6">
            <a:extLst>
              <a:ext uri="{FF2B5EF4-FFF2-40B4-BE49-F238E27FC236}">
                <a16:creationId xmlns:a16="http://schemas.microsoft.com/office/drawing/2014/main" id="{BA727CB6-F39F-4B11-9447-E9FD48A75D21}"/>
              </a:ext>
            </a:extLst>
          </p:cNvPr>
          <p:cNvPicPr>
            <a:picLocks noChangeAspect="1"/>
          </p:cNvPicPr>
          <p:nvPr/>
        </p:nvPicPr>
        <p:blipFill rotWithShape="1">
          <a:blip r:embed="rId2"/>
          <a:srcRect l="572" r="1390"/>
          <a:stretch/>
        </p:blipFill>
        <p:spPr>
          <a:xfrm>
            <a:off x="4480560" y="511750"/>
            <a:ext cx="7098030" cy="5834500"/>
          </a:xfrm>
          <a:prstGeom prst="rect">
            <a:avLst/>
          </a:prstGeom>
        </p:spPr>
      </p:pic>
      <p:sp>
        <p:nvSpPr>
          <p:cNvPr id="8" name="TextBox 7">
            <a:extLst>
              <a:ext uri="{FF2B5EF4-FFF2-40B4-BE49-F238E27FC236}">
                <a16:creationId xmlns:a16="http://schemas.microsoft.com/office/drawing/2014/main" id="{5FB4CDFC-6A4A-428F-A58B-7388ACABD0AC}"/>
              </a:ext>
            </a:extLst>
          </p:cNvPr>
          <p:cNvSpPr txBox="1"/>
          <p:nvPr/>
        </p:nvSpPr>
        <p:spPr bwMode="auto">
          <a:xfrm>
            <a:off x="508000" y="1931670"/>
            <a:ext cx="3369056" cy="359515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1400" dirty="0">
                <a:latin typeface="+mj-lt"/>
              </a:rPr>
              <a:t>Zone 1 </a:t>
            </a:r>
            <a:r>
              <a:rPr lang="en-GB" sz="1400" dirty="0">
                <a:latin typeface="Futura Light" panose="00000400000000000000" pitchFamily="2" charset="0"/>
              </a:rPr>
              <a:t>- testing zone with access to the instances with testing data</a:t>
            </a:r>
          </a:p>
          <a:p>
            <a:pPr marL="201613" indent="-201613" defTabSz="357708">
              <a:lnSpc>
                <a:spcPct val="140000"/>
              </a:lnSpc>
              <a:buClr>
                <a:schemeClr val="accent2"/>
              </a:buClr>
              <a:buSzPct val="85000"/>
              <a:buFont typeface="Wingdings" panose="05000000000000000000" pitchFamily="2" charset="2"/>
              <a:buChar char=""/>
            </a:pPr>
            <a:r>
              <a:rPr lang="en-GB" sz="1400" dirty="0">
                <a:latin typeface="+mj-lt"/>
              </a:rPr>
              <a:t>Zone 2 </a:t>
            </a:r>
            <a:r>
              <a:rPr lang="en-GB" sz="1400" dirty="0">
                <a:latin typeface="Futura Light" panose="00000400000000000000" pitchFamily="2" charset="0"/>
              </a:rPr>
              <a:t>- production zone with access to the instances with production data</a:t>
            </a:r>
          </a:p>
          <a:p>
            <a:pPr marL="201613" indent="-201613" defTabSz="357708">
              <a:lnSpc>
                <a:spcPct val="140000"/>
              </a:lnSpc>
              <a:buClr>
                <a:schemeClr val="accent2"/>
              </a:buClr>
              <a:buSzPct val="85000"/>
              <a:buFont typeface="Wingdings" panose="05000000000000000000" pitchFamily="2" charset="2"/>
              <a:buChar char=""/>
            </a:pPr>
            <a:r>
              <a:rPr lang="en-GB" sz="1400" dirty="0">
                <a:latin typeface="+mj-lt"/>
              </a:rPr>
              <a:t>OM Migration </a:t>
            </a:r>
            <a:r>
              <a:rPr lang="en-GB" sz="1400" dirty="0">
                <a:latin typeface="Futura Light" panose="00000400000000000000" pitchFamily="2" charset="0"/>
              </a:rPr>
              <a:t>– using the new Migration functionality to migrate Assignments (Asset Types,</a:t>
            </a:r>
          </a:p>
          <a:p>
            <a:pPr marL="201613" indent="-201613" defTabSz="357708">
              <a:lnSpc>
                <a:spcPct val="140000"/>
              </a:lnSpc>
              <a:buClr>
                <a:schemeClr val="accent2"/>
              </a:buClr>
              <a:buSzPct val="85000"/>
              <a:buFont typeface="Wingdings" panose="05000000000000000000" pitchFamily="2" charset="2"/>
              <a:buChar char=""/>
            </a:pPr>
            <a:r>
              <a:rPr lang="en-GB" sz="1400" dirty="0">
                <a:latin typeface="Futura Light" panose="00000400000000000000" pitchFamily="2" charset="0"/>
              </a:rPr>
              <a:t>Attributes Types, Relation Types etc.) with Roles (Global and Resource), Workflows and</a:t>
            </a:r>
          </a:p>
          <a:p>
            <a:pPr marL="201613" indent="-201613" defTabSz="357708">
              <a:lnSpc>
                <a:spcPct val="140000"/>
              </a:lnSpc>
              <a:buClr>
                <a:schemeClr val="accent2"/>
              </a:buClr>
              <a:buSzPct val="85000"/>
              <a:buFont typeface="Wingdings" panose="05000000000000000000" pitchFamily="2" charset="2"/>
              <a:buChar char=""/>
            </a:pPr>
            <a:r>
              <a:rPr lang="en-GB" sz="1400" dirty="0">
                <a:latin typeface="Futura Light" panose="00000400000000000000" pitchFamily="2" charset="0"/>
              </a:rPr>
              <a:t>Visualization components (Dashboards, </a:t>
            </a:r>
            <a:r>
              <a:rPr lang="en-GB" sz="1400" dirty="0" err="1">
                <a:latin typeface="Futura Light" panose="00000400000000000000" pitchFamily="2" charset="0"/>
              </a:rPr>
              <a:t>Traceabilities</a:t>
            </a:r>
            <a:r>
              <a:rPr lang="en-GB" sz="1400" dirty="0">
                <a:latin typeface="Futura Light" panose="00000400000000000000" pitchFamily="2" charset="0"/>
              </a:rPr>
              <a:t>, Search Filters etc.)</a:t>
            </a:r>
          </a:p>
        </p:txBody>
      </p:sp>
    </p:spTree>
    <p:extLst>
      <p:ext uri="{BB962C8B-B14F-4D97-AF65-F5344CB8AC3E}">
        <p14:creationId xmlns:p14="http://schemas.microsoft.com/office/powerpoint/2010/main" val="282144301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05E3-25AB-4762-B055-26A77D895398}"/>
              </a:ext>
            </a:extLst>
          </p:cNvPr>
          <p:cNvSpPr>
            <a:spLocks noGrp="1"/>
          </p:cNvSpPr>
          <p:nvPr>
            <p:ph type="title"/>
          </p:nvPr>
        </p:nvSpPr>
        <p:spPr/>
        <p:txBody>
          <a:bodyPr/>
          <a:lstStyle/>
          <a:p>
            <a:r>
              <a:rPr lang="en-GB" dirty="0"/>
              <a:t>TASKS</a:t>
            </a:r>
            <a:br>
              <a:rPr lang="en-GB" dirty="0"/>
            </a:br>
            <a:endParaRPr lang="en-GB" dirty="0"/>
          </a:p>
        </p:txBody>
      </p:sp>
      <p:sp>
        <p:nvSpPr>
          <p:cNvPr id="3" name="Content Placeholder 2">
            <a:extLst>
              <a:ext uri="{FF2B5EF4-FFF2-40B4-BE49-F238E27FC236}">
                <a16:creationId xmlns:a16="http://schemas.microsoft.com/office/drawing/2014/main" id="{AEFE6B7E-3610-4D5F-BF4B-29178DB78FCB}"/>
              </a:ext>
            </a:extLst>
          </p:cNvPr>
          <p:cNvSpPr>
            <a:spLocks noGrp="1"/>
          </p:cNvSpPr>
          <p:nvPr>
            <p:ph sz="quarter" idx="11"/>
          </p:nvPr>
        </p:nvSpPr>
        <p:spPr/>
        <p:txBody>
          <a:bodyPr/>
          <a:lstStyle/>
          <a:p>
            <a:pPr marL="285750" indent="-285750">
              <a:buFont typeface="Arial" panose="020B0604020202020204" pitchFamily="34" charset="0"/>
              <a:buChar char="•"/>
            </a:pPr>
            <a:r>
              <a:rPr lang="en-GB" sz="1600" dirty="0">
                <a:latin typeface="+mj-lt"/>
              </a:rPr>
              <a:t>Workflow Development </a:t>
            </a:r>
            <a:r>
              <a:rPr lang="en-GB" sz="1600" dirty="0">
                <a:latin typeface="Futura Light" panose="00000400000000000000" pitchFamily="2" charset="0"/>
              </a:rPr>
              <a:t>– test custom workflows to be sure that they will not create/change/remove all existing content</a:t>
            </a:r>
          </a:p>
          <a:p>
            <a:pPr marL="285750" indent="-285750">
              <a:buFont typeface="Arial" panose="020B0604020202020204" pitchFamily="34" charset="0"/>
              <a:buChar char="•"/>
            </a:pPr>
            <a:r>
              <a:rPr lang="en-GB" sz="1600" dirty="0">
                <a:latin typeface="+mj-lt"/>
              </a:rPr>
              <a:t>Integration Development </a:t>
            </a:r>
            <a:r>
              <a:rPr lang="en-GB" sz="1600" dirty="0">
                <a:latin typeface="Futura Light" panose="00000400000000000000" pitchFamily="2" charset="0"/>
              </a:rPr>
              <a:t>e.g. bulk data import tests – check the amount of the data imported, quality of this data and avoid problems with the instance performance that end users can feel during the testing period.</a:t>
            </a:r>
          </a:p>
          <a:p>
            <a:pPr marL="285750" indent="-285750">
              <a:buFont typeface="Arial" panose="020B0604020202020204" pitchFamily="34" charset="0"/>
              <a:buChar char="•"/>
            </a:pPr>
            <a:r>
              <a:rPr lang="en-GB" sz="1600" dirty="0">
                <a:latin typeface="+mj-lt"/>
              </a:rPr>
              <a:t>Manual Data Import </a:t>
            </a:r>
            <a:r>
              <a:rPr lang="en-GB" sz="1600" dirty="0">
                <a:latin typeface="Futura Light" panose="00000400000000000000" pitchFamily="2" charset="0"/>
              </a:rPr>
              <a:t>(from excel) – test data import and results</a:t>
            </a:r>
          </a:p>
          <a:p>
            <a:pPr marL="285750" indent="-285750">
              <a:buFont typeface="Arial" panose="020B0604020202020204" pitchFamily="34" charset="0"/>
              <a:buChar char="•"/>
            </a:pPr>
            <a:r>
              <a:rPr lang="en-GB" sz="1600" b="1" dirty="0">
                <a:latin typeface="+mj-lt"/>
              </a:rPr>
              <a:t>Data Integration </a:t>
            </a:r>
            <a:r>
              <a:rPr lang="en-GB" sz="1600" dirty="0">
                <a:latin typeface="Futura Light" panose="00000400000000000000" pitchFamily="2" charset="0"/>
              </a:rPr>
              <a:t>– Using ADF, Azure Functions.</a:t>
            </a:r>
          </a:p>
          <a:p>
            <a:pPr marL="285750" indent="-285750">
              <a:buFont typeface="Arial" panose="020B0604020202020204" pitchFamily="34" charset="0"/>
              <a:buChar char="•"/>
            </a:pPr>
            <a:r>
              <a:rPr lang="en-GB" sz="1600" dirty="0">
                <a:latin typeface="+mj-lt"/>
              </a:rPr>
              <a:t>Support design and testing of new use cases </a:t>
            </a:r>
            <a:r>
              <a:rPr lang="en-GB" sz="1600" dirty="0">
                <a:latin typeface="Futura Light" panose="00000400000000000000" pitchFamily="2" charset="0"/>
              </a:rPr>
              <a:t>before bringing it to Production. Several use cases can be in development at the same time</a:t>
            </a:r>
          </a:p>
          <a:p>
            <a:pPr marL="285750" indent="-285750">
              <a:buFont typeface="Arial" panose="020B0604020202020204" pitchFamily="34" charset="0"/>
              <a:buChar char="•"/>
            </a:pPr>
            <a:r>
              <a:rPr lang="en-GB" sz="1600" dirty="0">
                <a:latin typeface="+mj-lt"/>
              </a:rPr>
              <a:t>Design and development of the Traceability diagrams, Dashboards, UI customizations</a:t>
            </a:r>
            <a:r>
              <a:rPr lang="en-GB" sz="1600" dirty="0">
                <a:latin typeface="Futura Light" panose="00000400000000000000" pitchFamily="2" charset="0"/>
              </a:rPr>
              <a:t>.</a:t>
            </a:r>
          </a:p>
          <a:p>
            <a:pPr marL="285750" indent="-285750">
              <a:buFont typeface="Arial" panose="020B0604020202020204" pitchFamily="34" charset="0"/>
              <a:buChar char="•"/>
            </a:pPr>
            <a:r>
              <a:rPr lang="en-GB" sz="1600" dirty="0">
                <a:latin typeface="Futura Light" panose="00000400000000000000" pitchFamily="2" charset="0"/>
              </a:rPr>
              <a:t>After development and first test configuration of the operating model (assignments, roles, workflows and views) will be migrated to Acceptance</a:t>
            </a:r>
          </a:p>
        </p:txBody>
      </p:sp>
    </p:spTree>
    <p:extLst>
      <p:ext uri="{BB962C8B-B14F-4D97-AF65-F5344CB8AC3E}">
        <p14:creationId xmlns:p14="http://schemas.microsoft.com/office/powerpoint/2010/main" val="39250685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0;p16">
            <a:extLst>
              <a:ext uri="{FF2B5EF4-FFF2-40B4-BE49-F238E27FC236}">
                <a16:creationId xmlns:a16="http://schemas.microsoft.com/office/drawing/2014/main" id="{ECFAA154-1059-4A83-9C78-5211CFF30911}"/>
              </a:ext>
            </a:extLst>
          </p:cNvPr>
          <p:cNvSpPr txBox="1"/>
          <p:nvPr/>
        </p:nvSpPr>
        <p:spPr>
          <a:xfrm>
            <a:off x="1240702" y="269559"/>
            <a:ext cx="8670300" cy="1392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sz="3000" b="1" dirty="0">
                <a:solidFill>
                  <a:srgbClr val="0070C0"/>
                </a:solidFill>
                <a:latin typeface="Times New Roman"/>
                <a:ea typeface="Times New Roman"/>
                <a:cs typeface="Times New Roman"/>
                <a:sym typeface="Times New Roman"/>
              </a:rPr>
              <a:t>CONCLUSION</a:t>
            </a:r>
            <a:endParaRPr lang="en-US" sz="3000" dirty="0">
              <a:solidFill>
                <a:srgbClr val="000000"/>
              </a:solidFill>
              <a:latin typeface="Calibri"/>
              <a:ea typeface="Calibri"/>
              <a:cs typeface="Calibri"/>
              <a:sym typeface="Calibri"/>
            </a:endParaRPr>
          </a:p>
        </p:txBody>
      </p:sp>
      <p:sp>
        <p:nvSpPr>
          <p:cNvPr id="3" name="Google Shape;81;p16">
            <a:extLst>
              <a:ext uri="{FF2B5EF4-FFF2-40B4-BE49-F238E27FC236}">
                <a16:creationId xmlns:a16="http://schemas.microsoft.com/office/drawing/2014/main" id="{16F07525-8929-40FE-90AB-26D9750EFAEF}"/>
              </a:ext>
            </a:extLst>
          </p:cNvPr>
          <p:cNvSpPr txBox="1">
            <a:spLocks/>
          </p:cNvSpPr>
          <p:nvPr/>
        </p:nvSpPr>
        <p:spPr>
          <a:xfrm>
            <a:off x="695739" y="2565429"/>
            <a:ext cx="10624930" cy="3417928"/>
          </a:xfrm>
          <a:prstGeom prst="rect">
            <a:avLst/>
          </a:prstGeom>
        </p:spPr>
        <p:txBody>
          <a:bodyPr spcFirstLastPara="1" wrap="square" lIns="91425" tIns="91425" rIns="91425" bIns="91425" anchor="t" anchorCtr="0">
            <a:norm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indent="-342900">
              <a:spcBef>
                <a:spcPts val="0"/>
              </a:spcBef>
              <a:buClr>
                <a:schemeClr val="dk1"/>
              </a:buClr>
              <a:buSzPts val="1800"/>
            </a:pPr>
            <a:r>
              <a:rPr lang="en" sz="2400" dirty="0">
                <a:solidFill>
                  <a:schemeClr val="dk1"/>
                </a:solidFill>
                <a:highlight>
                  <a:srgbClr val="FFFFFF"/>
                </a:highlight>
                <a:latin typeface="Times New Roman"/>
                <a:ea typeface="Times New Roman"/>
                <a:cs typeface="Times New Roman"/>
                <a:sym typeface="Times New Roman"/>
              </a:rPr>
              <a:t>Worked on Many projects in the initial phase.</a:t>
            </a:r>
          </a:p>
          <a:p>
            <a:pPr marL="457200" indent="-342900">
              <a:spcBef>
                <a:spcPts val="0"/>
              </a:spcBef>
              <a:buClr>
                <a:schemeClr val="dk1"/>
              </a:buClr>
              <a:buSzPts val="1800"/>
            </a:pPr>
            <a:r>
              <a:rPr lang="en" sz="2400" dirty="0">
                <a:solidFill>
                  <a:schemeClr val="dk1"/>
                </a:solidFill>
                <a:highlight>
                  <a:srgbClr val="FFFFFF"/>
                </a:highlight>
                <a:latin typeface="Times New Roman"/>
                <a:ea typeface="Times New Roman"/>
                <a:cs typeface="Times New Roman"/>
                <a:sym typeface="Times New Roman"/>
              </a:rPr>
              <a:t>Got Adapted to the Corporate environment. Learned to wo</a:t>
            </a:r>
            <a:r>
              <a:rPr lang="en-US" sz="2400" dirty="0" err="1">
                <a:solidFill>
                  <a:schemeClr val="dk1"/>
                </a:solidFill>
                <a:highlight>
                  <a:srgbClr val="FFFFFF"/>
                </a:highlight>
                <a:latin typeface="Times New Roman"/>
                <a:ea typeface="Times New Roman"/>
                <a:cs typeface="Times New Roman"/>
                <a:sym typeface="Times New Roman"/>
              </a:rPr>
              <a:t>rk</a:t>
            </a:r>
            <a:r>
              <a:rPr lang="en-US" sz="2400" dirty="0">
                <a:solidFill>
                  <a:schemeClr val="dk1"/>
                </a:solidFill>
                <a:highlight>
                  <a:srgbClr val="FFFFFF"/>
                </a:highlight>
                <a:latin typeface="Times New Roman"/>
                <a:ea typeface="Times New Roman"/>
                <a:cs typeface="Times New Roman"/>
                <a:sym typeface="Times New Roman"/>
              </a:rPr>
              <a:t> alongside a team and also manage people’s work when they are not present.</a:t>
            </a:r>
          </a:p>
          <a:p>
            <a:pPr marL="457200" indent="-342900">
              <a:spcBef>
                <a:spcPts val="0"/>
              </a:spcBef>
              <a:buClr>
                <a:schemeClr val="dk1"/>
              </a:buClr>
              <a:buSzPts val="1800"/>
            </a:pPr>
            <a:r>
              <a:rPr lang="en-US" sz="2400" dirty="0">
                <a:solidFill>
                  <a:schemeClr val="dk1"/>
                </a:solidFill>
                <a:highlight>
                  <a:srgbClr val="FFFFFF"/>
                </a:highlight>
                <a:latin typeface="Times New Roman"/>
                <a:ea typeface="Times New Roman"/>
                <a:cs typeface="Times New Roman"/>
                <a:sym typeface="Times New Roman"/>
              </a:rPr>
              <a:t>Explored many options on technical end and how to build projects.</a:t>
            </a:r>
          </a:p>
          <a:p>
            <a:pPr marL="457200" indent="-342900">
              <a:spcBef>
                <a:spcPts val="0"/>
              </a:spcBef>
              <a:buClr>
                <a:schemeClr val="dk1"/>
              </a:buClr>
              <a:buSzPts val="1800"/>
            </a:pPr>
            <a:r>
              <a:rPr lang="en-US" sz="2400" dirty="0">
                <a:solidFill>
                  <a:schemeClr val="dk1"/>
                </a:solidFill>
                <a:highlight>
                  <a:srgbClr val="FFFFFF"/>
                </a:highlight>
                <a:latin typeface="Times New Roman"/>
                <a:ea typeface="Times New Roman"/>
                <a:cs typeface="Times New Roman"/>
                <a:sym typeface="Times New Roman"/>
              </a:rPr>
              <a:t>Understood how architectures and designs work in a project.</a:t>
            </a:r>
          </a:p>
          <a:p>
            <a:pPr marL="457200" indent="-342900">
              <a:spcBef>
                <a:spcPts val="0"/>
              </a:spcBef>
              <a:buClr>
                <a:schemeClr val="dk1"/>
              </a:buClr>
              <a:buSzPts val="1800"/>
            </a:pPr>
            <a:r>
              <a:rPr lang="en-US" sz="2400" dirty="0">
                <a:solidFill>
                  <a:schemeClr val="dk1"/>
                </a:solidFill>
                <a:highlight>
                  <a:srgbClr val="FFFFFF"/>
                </a:highlight>
                <a:latin typeface="Times New Roman"/>
                <a:ea typeface="Times New Roman"/>
                <a:cs typeface="Times New Roman"/>
                <a:sym typeface="Times New Roman"/>
              </a:rPr>
              <a:t>Understood Support and Budget perspective of  Enterprise Projects.</a:t>
            </a:r>
            <a:endParaRPr lang="en" sz="24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39368195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05E3-25AB-4762-B055-26A77D895398}"/>
              </a:ext>
            </a:extLst>
          </p:cNvPr>
          <p:cNvSpPr>
            <a:spLocks noGrp="1"/>
          </p:cNvSpPr>
          <p:nvPr>
            <p:ph type="title"/>
          </p:nvPr>
        </p:nvSpPr>
        <p:spPr>
          <a:xfrm>
            <a:off x="647147" y="3052763"/>
            <a:ext cx="11171238" cy="752474"/>
          </a:xfrm>
        </p:spPr>
        <p:txBody>
          <a:bodyPr/>
          <a:lstStyle/>
          <a:p>
            <a:r>
              <a:rPr lang="en-GB" sz="6000" dirty="0"/>
              <a:t>Thank You</a:t>
            </a:r>
          </a:p>
        </p:txBody>
      </p:sp>
    </p:spTree>
    <p:extLst>
      <p:ext uri="{BB962C8B-B14F-4D97-AF65-F5344CB8AC3E}">
        <p14:creationId xmlns:p14="http://schemas.microsoft.com/office/powerpoint/2010/main" val="19528105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2;p14">
            <a:extLst>
              <a:ext uri="{FF2B5EF4-FFF2-40B4-BE49-F238E27FC236}">
                <a16:creationId xmlns:a16="http://schemas.microsoft.com/office/drawing/2014/main" id="{6F4C02B3-442B-4AE9-8548-E42F3DEBDDC4}"/>
              </a:ext>
            </a:extLst>
          </p:cNvPr>
          <p:cNvSpPr txBox="1"/>
          <p:nvPr/>
        </p:nvSpPr>
        <p:spPr>
          <a:xfrm>
            <a:off x="522026" y="0"/>
            <a:ext cx="10733566" cy="797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 sz="3000" b="1">
                <a:solidFill>
                  <a:srgbClr val="0070C0"/>
                </a:solidFill>
                <a:latin typeface="Times New Roman"/>
                <a:ea typeface="Times New Roman"/>
                <a:cs typeface="Times New Roman"/>
                <a:sym typeface="Times New Roman"/>
              </a:rPr>
              <a:t>ABOUT THE COMPANY</a:t>
            </a:r>
            <a:endParaRPr sz="3000">
              <a:solidFill>
                <a:srgbClr val="0070C0"/>
              </a:solidFill>
              <a:latin typeface="Calibri"/>
              <a:ea typeface="Calibri"/>
              <a:cs typeface="Calibri"/>
              <a:sym typeface="Calibri"/>
            </a:endParaRPr>
          </a:p>
        </p:txBody>
      </p:sp>
      <p:sp>
        <p:nvSpPr>
          <p:cNvPr id="3" name="Google Shape;63;p14">
            <a:extLst>
              <a:ext uri="{FF2B5EF4-FFF2-40B4-BE49-F238E27FC236}">
                <a16:creationId xmlns:a16="http://schemas.microsoft.com/office/drawing/2014/main" id="{7BDEF7F7-D162-40CC-99A2-7913D48EC67C}"/>
              </a:ext>
            </a:extLst>
          </p:cNvPr>
          <p:cNvSpPr txBox="1"/>
          <p:nvPr/>
        </p:nvSpPr>
        <p:spPr>
          <a:xfrm>
            <a:off x="443727" y="2447556"/>
            <a:ext cx="11748273" cy="2691393"/>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rgbClr val="000000"/>
              </a:buClr>
              <a:buSzPts val="1800"/>
              <a:buChar char="•"/>
            </a:pPr>
            <a:r>
              <a:rPr lang="en-US" sz="2000" dirty="0">
                <a:solidFill>
                  <a:schemeClr val="dk1"/>
                </a:solidFill>
              </a:rPr>
              <a:t>Rapid Circle supports organizations in their Digital Transformation journey through digital workplace and collaboration platforms based on Microsoft cloud technologies such as Office 365, Azure, Dynamics 365, Windows 10 and Xamarin. </a:t>
            </a:r>
          </a:p>
          <a:p>
            <a:pPr marL="228600" lvl="0" indent="-228600" algn="l" rtl="0">
              <a:lnSpc>
                <a:spcPct val="115000"/>
              </a:lnSpc>
              <a:spcBef>
                <a:spcPts val="0"/>
              </a:spcBef>
              <a:spcAft>
                <a:spcPts val="0"/>
              </a:spcAft>
              <a:buClr>
                <a:srgbClr val="000000"/>
              </a:buClr>
              <a:buSzPts val="1800"/>
              <a:buChar char="•"/>
            </a:pPr>
            <a:r>
              <a:rPr lang="en-US" sz="2000" dirty="0">
                <a:solidFill>
                  <a:schemeClr val="dk1"/>
                </a:solidFill>
              </a:rPr>
              <a:t>They offer continuous guidance from strategy to support, and from technical to organizational change. Always with mobile and Cloud as basic principle.</a:t>
            </a:r>
          </a:p>
          <a:p>
            <a:pPr marL="228600" lvl="0" indent="-228600" algn="l" rtl="0">
              <a:lnSpc>
                <a:spcPct val="115000"/>
              </a:lnSpc>
              <a:spcBef>
                <a:spcPts val="0"/>
              </a:spcBef>
              <a:spcAft>
                <a:spcPts val="0"/>
              </a:spcAft>
              <a:buClr>
                <a:srgbClr val="000000"/>
              </a:buClr>
              <a:buSzPts val="1800"/>
              <a:buChar char="•"/>
            </a:pPr>
            <a:r>
              <a:rPr lang="en-US" sz="2000" dirty="0">
                <a:solidFill>
                  <a:schemeClr val="dk1"/>
                </a:solidFill>
              </a:rPr>
              <a:t>Since 2008, Rapid Circle has been supporting </a:t>
            </a:r>
            <a:r>
              <a:rPr lang="en-US" sz="2000" dirty="0" err="1">
                <a:solidFill>
                  <a:schemeClr val="dk1"/>
                </a:solidFill>
              </a:rPr>
              <a:t>organisations</a:t>
            </a:r>
            <a:r>
              <a:rPr lang="en-US" sz="2000" dirty="0">
                <a:solidFill>
                  <a:schemeClr val="dk1"/>
                </a:solidFill>
              </a:rPr>
              <a:t> with the innovation of collaboration and the digital workplace, with the transition to the cloud and with the improvement of service with Office 365, Microsoft Azure and CRM online. Mobile and Cloud are our guiding principles. </a:t>
            </a:r>
          </a:p>
          <a:p>
            <a:pPr marL="228600" lvl="0" indent="-228600" algn="l" rtl="0">
              <a:lnSpc>
                <a:spcPct val="115000"/>
              </a:lnSpc>
              <a:spcBef>
                <a:spcPts val="0"/>
              </a:spcBef>
              <a:spcAft>
                <a:spcPts val="0"/>
              </a:spcAft>
              <a:buClr>
                <a:srgbClr val="000000"/>
              </a:buClr>
              <a:buSzPts val="1800"/>
              <a:buChar char="•"/>
            </a:pPr>
            <a:r>
              <a:rPr lang="en-US" sz="2000" dirty="0">
                <a:solidFill>
                  <a:schemeClr val="dk1"/>
                </a:solidFill>
              </a:rPr>
              <a:t>They do this with 200 employees in Amsterdam (The Netherlands), Pune (India) and Melbourne (Australia).</a:t>
            </a:r>
          </a:p>
          <a:p>
            <a:pPr marL="228600" lvl="0" indent="0" algn="just" rtl="0">
              <a:lnSpc>
                <a:spcPct val="150000"/>
              </a:lnSpc>
              <a:spcBef>
                <a:spcPts val="0"/>
              </a:spcBef>
              <a:spcAft>
                <a:spcPts val="0"/>
              </a:spcAft>
              <a:buNone/>
            </a:pPr>
            <a:endParaRPr sz="2000" dirty="0">
              <a:latin typeface="Times New Roman"/>
              <a:ea typeface="Times New Roman"/>
              <a:cs typeface="Times New Roman"/>
              <a:sym typeface="Times New Roman"/>
            </a:endParaRPr>
          </a:p>
          <a:p>
            <a:pPr marL="360000" lvl="0" indent="-245700" algn="just" rtl="0">
              <a:lnSpc>
                <a:spcPct val="15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60000" lvl="0" indent="-245700" algn="just" rtl="0">
              <a:lnSpc>
                <a:spcPct val="15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p:txBody>
      </p:sp>
      <p:pic>
        <p:nvPicPr>
          <p:cNvPr id="4" name="Picture 2" descr="See the source image">
            <a:extLst>
              <a:ext uri="{FF2B5EF4-FFF2-40B4-BE49-F238E27FC236}">
                <a16:creationId xmlns:a16="http://schemas.microsoft.com/office/drawing/2014/main" id="{D018EC5C-E24F-4A45-8D2B-0CB570D90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461" y="650392"/>
            <a:ext cx="2087821" cy="179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40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25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p15">
            <a:extLst>
              <a:ext uri="{FF2B5EF4-FFF2-40B4-BE49-F238E27FC236}">
                <a16:creationId xmlns:a16="http://schemas.microsoft.com/office/drawing/2014/main" id="{EC2A0EDD-67E6-4206-8567-3F02BA896656}"/>
              </a:ext>
            </a:extLst>
          </p:cNvPr>
          <p:cNvSpPr txBox="1"/>
          <p:nvPr/>
        </p:nvSpPr>
        <p:spPr>
          <a:xfrm>
            <a:off x="1732948" y="685342"/>
            <a:ext cx="7359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dirty="0">
                <a:solidFill>
                  <a:srgbClr val="0070C0"/>
                </a:solidFill>
              </a:rPr>
              <a:t>Client</a:t>
            </a:r>
            <a:endParaRPr sz="3000" b="1" dirty="0">
              <a:solidFill>
                <a:srgbClr val="0070C0"/>
              </a:solidFill>
            </a:endParaRPr>
          </a:p>
        </p:txBody>
      </p:sp>
      <p:pic>
        <p:nvPicPr>
          <p:cNvPr id="3" name="Picture 4" descr="Collibra">
            <a:extLst>
              <a:ext uri="{FF2B5EF4-FFF2-40B4-BE49-F238E27FC236}">
                <a16:creationId xmlns:a16="http://schemas.microsoft.com/office/drawing/2014/main" id="{6756B296-76ED-4C23-B043-799C353DA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807" y="2206463"/>
            <a:ext cx="3014182" cy="279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22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0;p16">
            <a:extLst>
              <a:ext uri="{FF2B5EF4-FFF2-40B4-BE49-F238E27FC236}">
                <a16:creationId xmlns:a16="http://schemas.microsoft.com/office/drawing/2014/main" id="{F20865A9-B484-46ED-8195-072F4A189CEF}"/>
              </a:ext>
            </a:extLst>
          </p:cNvPr>
          <p:cNvSpPr txBox="1"/>
          <p:nvPr/>
        </p:nvSpPr>
        <p:spPr>
          <a:xfrm>
            <a:off x="1240702" y="269559"/>
            <a:ext cx="8670300" cy="1392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 sz="3000" b="1">
                <a:solidFill>
                  <a:srgbClr val="0070C0"/>
                </a:solidFill>
                <a:latin typeface="Times New Roman"/>
                <a:ea typeface="Times New Roman"/>
                <a:cs typeface="Times New Roman"/>
                <a:sym typeface="Times New Roman"/>
              </a:rPr>
              <a:t>INTRODUCTION TO THE DOMAIN OF INTERNSHIP</a:t>
            </a:r>
            <a:endParaRPr sz="3000">
              <a:solidFill>
                <a:srgbClr val="000000"/>
              </a:solidFill>
              <a:latin typeface="Calibri"/>
              <a:ea typeface="Calibri"/>
              <a:cs typeface="Calibri"/>
              <a:sym typeface="Calibri"/>
            </a:endParaRPr>
          </a:p>
        </p:txBody>
      </p:sp>
      <p:sp>
        <p:nvSpPr>
          <p:cNvPr id="3" name="Google Shape;81;p16">
            <a:extLst>
              <a:ext uri="{FF2B5EF4-FFF2-40B4-BE49-F238E27FC236}">
                <a16:creationId xmlns:a16="http://schemas.microsoft.com/office/drawing/2014/main" id="{C1B39C05-70C7-4FE1-8F09-4DB547663609}"/>
              </a:ext>
            </a:extLst>
          </p:cNvPr>
          <p:cNvSpPr txBox="1">
            <a:spLocks/>
          </p:cNvSpPr>
          <p:nvPr/>
        </p:nvSpPr>
        <p:spPr>
          <a:xfrm>
            <a:off x="695739" y="2565429"/>
            <a:ext cx="10624930" cy="3417928"/>
          </a:xfrm>
          <a:prstGeom prst="rect">
            <a:avLst/>
          </a:prstGeom>
        </p:spPr>
        <p:txBody>
          <a:bodyPr spcFirstLastPara="1" wrap="square" lIns="91425" tIns="91425" rIns="91425" bIns="91425" anchor="t" anchorCtr="0">
            <a:norm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indent="-342900">
              <a:spcBef>
                <a:spcPts val="0"/>
              </a:spcBef>
              <a:buClr>
                <a:schemeClr val="dk1"/>
              </a:buClr>
              <a:buSzPts val="1800"/>
              <a:buFont typeface="Times New Roman"/>
              <a:buChar char="●"/>
            </a:pPr>
            <a:r>
              <a:rPr lang="en" sz="2400" b="1" dirty="0">
                <a:solidFill>
                  <a:schemeClr val="dk1"/>
                </a:solidFill>
                <a:highlight>
                  <a:srgbClr val="FFFFFF"/>
                </a:highlight>
                <a:latin typeface="Times New Roman"/>
                <a:ea typeface="Times New Roman"/>
                <a:cs typeface="Times New Roman"/>
                <a:sym typeface="Times New Roman"/>
              </a:rPr>
              <a:t>Data Governance, Engineering and Data Management Tooling:  </a:t>
            </a:r>
          </a:p>
          <a:p>
            <a:pPr marL="457200" indent="-342900">
              <a:spcBef>
                <a:spcPts val="0"/>
              </a:spcBef>
              <a:buClr>
                <a:schemeClr val="dk1"/>
              </a:buClr>
              <a:buSzPts val="1800"/>
              <a:buFont typeface="Times New Roman"/>
              <a:buChar char="●"/>
            </a:pPr>
            <a:r>
              <a:rPr lang="en" sz="2400" b="1" dirty="0">
                <a:solidFill>
                  <a:schemeClr val="dk1"/>
                </a:solidFill>
                <a:highlight>
                  <a:srgbClr val="FFFFFF"/>
                </a:highlight>
                <a:latin typeface="Times New Roman"/>
                <a:ea typeface="Times New Roman"/>
                <a:cs typeface="Times New Roman"/>
                <a:sym typeface="Times New Roman"/>
              </a:rPr>
              <a:t>Data Management </a:t>
            </a:r>
            <a:r>
              <a:rPr lang="en" sz="2400" dirty="0">
                <a:solidFill>
                  <a:schemeClr val="dk1"/>
                </a:solidFill>
                <a:highlight>
                  <a:srgbClr val="FFFFFF"/>
                </a:highlight>
                <a:latin typeface="Times New Roman"/>
                <a:ea typeface="Times New Roman"/>
                <a:cs typeface="Times New Roman"/>
                <a:sym typeface="Times New Roman"/>
              </a:rPr>
              <a:t>of Data across different environments and in an organisational level. Stewardship on the data to manage Regulatory and compliance issues.</a:t>
            </a:r>
          </a:p>
          <a:p>
            <a:pPr marL="457200" indent="-342900">
              <a:spcBef>
                <a:spcPts val="0"/>
              </a:spcBef>
              <a:buClr>
                <a:schemeClr val="dk1"/>
              </a:buClr>
              <a:buSzPts val="1800"/>
              <a:buFont typeface="Times New Roman"/>
              <a:buChar char="●"/>
            </a:pPr>
            <a:r>
              <a:rPr lang="en" sz="2400" b="1" dirty="0">
                <a:solidFill>
                  <a:schemeClr val="dk1"/>
                </a:solidFill>
                <a:highlight>
                  <a:srgbClr val="FFFFFF"/>
                </a:highlight>
                <a:latin typeface="Times New Roman"/>
                <a:ea typeface="Times New Roman"/>
                <a:cs typeface="Times New Roman"/>
                <a:sym typeface="Times New Roman"/>
              </a:rPr>
              <a:t>Data Engineering </a:t>
            </a:r>
            <a:r>
              <a:rPr lang="en" sz="2400" dirty="0">
                <a:solidFill>
                  <a:schemeClr val="dk1"/>
                </a:solidFill>
                <a:highlight>
                  <a:srgbClr val="FFFFFF"/>
                </a:highlight>
                <a:latin typeface="Times New Roman"/>
                <a:ea typeface="Times New Roman"/>
                <a:cs typeface="Times New Roman"/>
                <a:sym typeface="Times New Roman"/>
              </a:rPr>
              <a:t>is a context to move around the data in an organisation for various purposes such as Data Analysis, Software applications etc.</a:t>
            </a:r>
          </a:p>
          <a:p>
            <a:pPr marL="457200" indent="-342900">
              <a:spcBef>
                <a:spcPts val="0"/>
              </a:spcBef>
              <a:buClr>
                <a:schemeClr val="dk1"/>
              </a:buClr>
              <a:buSzPts val="1800"/>
              <a:buFont typeface="Times New Roman"/>
              <a:buChar char="●"/>
            </a:pPr>
            <a:r>
              <a:rPr lang="en" sz="2400" b="1" dirty="0">
                <a:solidFill>
                  <a:schemeClr val="dk1"/>
                </a:solidFill>
                <a:highlight>
                  <a:srgbClr val="FFFFFF"/>
                </a:highlight>
                <a:latin typeface="Times New Roman"/>
                <a:ea typeface="Times New Roman"/>
                <a:cs typeface="Times New Roman"/>
                <a:sym typeface="Times New Roman"/>
              </a:rPr>
              <a:t>Data Governance </a:t>
            </a:r>
            <a:r>
              <a:rPr lang="en" sz="2400" dirty="0">
                <a:solidFill>
                  <a:schemeClr val="dk1"/>
                </a:solidFill>
                <a:highlight>
                  <a:srgbClr val="FFFFFF"/>
                </a:highlight>
                <a:latin typeface="Times New Roman"/>
                <a:ea typeface="Times New Roman"/>
                <a:cs typeface="Times New Roman"/>
                <a:sym typeface="Times New Roman"/>
              </a:rPr>
              <a:t>is to mainatin data to reflect better data driven business function.</a:t>
            </a:r>
          </a:p>
          <a:p>
            <a:pPr marL="457200" indent="-342900">
              <a:spcBef>
                <a:spcPts val="0"/>
              </a:spcBef>
              <a:buClr>
                <a:schemeClr val="dk1"/>
              </a:buClr>
              <a:buSzPts val="1800"/>
              <a:buFont typeface="Times New Roman"/>
              <a:buChar char="●"/>
            </a:pPr>
            <a:endParaRPr lang="en" sz="2400" dirty="0">
              <a:solidFill>
                <a:schemeClr val="dk1"/>
              </a:solidFill>
              <a:highlight>
                <a:srgbClr val="FFFFFF"/>
              </a:highlight>
              <a:latin typeface="Times New Roman"/>
              <a:ea typeface="Times New Roman"/>
              <a:cs typeface="Times New Roman"/>
              <a:sym typeface="Times New Roman"/>
            </a:endParaRPr>
          </a:p>
          <a:p>
            <a:pPr marL="457200" indent="-342900">
              <a:spcBef>
                <a:spcPts val="0"/>
              </a:spcBef>
              <a:buClr>
                <a:schemeClr val="dk1"/>
              </a:buClr>
              <a:buSzPts val="1800"/>
              <a:buFont typeface="Times New Roman"/>
              <a:buChar char="●"/>
            </a:pPr>
            <a:endParaRPr lang="en" sz="2400" dirty="0">
              <a:solidFill>
                <a:schemeClr val="dk1"/>
              </a:solidFill>
              <a:highlight>
                <a:srgbClr val="FFFFFF"/>
              </a:highlight>
              <a:latin typeface="Times New Roman"/>
              <a:ea typeface="Times New Roman"/>
              <a:cs typeface="Times New Roman"/>
              <a:sym typeface="Times New Roman"/>
            </a:endParaRPr>
          </a:p>
          <a:p>
            <a:pPr marL="114300" indent="0">
              <a:spcBef>
                <a:spcPts val="0"/>
              </a:spcBef>
              <a:buClr>
                <a:schemeClr val="dk1"/>
              </a:buClr>
              <a:buSzPts val="1800"/>
              <a:buNone/>
            </a:pPr>
            <a:endParaRPr lang="en" sz="24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27924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552A-5A7D-4B9D-A99A-34FF9A59D2BF}"/>
              </a:ext>
            </a:extLst>
          </p:cNvPr>
          <p:cNvSpPr>
            <a:spLocks noGrp="1"/>
          </p:cNvSpPr>
          <p:nvPr>
            <p:ph type="title"/>
          </p:nvPr>
        </p:nvSpPr>
        <p:spPr>
          <a:xfrm>
            <a:off x="508000" y="712800"/>
            <a:ext cx="11171238" cy="407453"/>
          </a:xfrm>
        </p:spPr>
        <p:txBody>
          <a:bodyPr/>
          <a:lstStyle/>
          <a:p>
            <a:r>
              <a:rPr lang="nl-NL"/>
              <a:t>WHAT IS COLLIBRA?</a:t>
            </a:r>
          </a:p>
        </p:txBody>
      </p:sp>
      <p:sp>
        <p:nvSpPr>
          <p:cNvPr id="4" name="Rectangle 3">
            <a:extLst>
              <a:ext uri="{FF2B5EF4-FFF2-40B4-BE49-F238E27FC236}">
                <a16:creationId xmlns:a16="http://schemas.microsoft.com/office/drawing/2014/main" id="{6A3AB99C-7AEB-4326-AD0E-92AE1C22B986}"/>
              </a:ext>
            </a:extLst>
          </p:cNvPr>
          <p:cNvSpPr/>
          <p:nvPr/>
        </p:nvSpPr>
        <p:spPr>
          <a:xfrm>
            <a:off x="768265" y="2738289"/>
            <a:ext cx="1915668" cy="2907114"/>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endParaRPr lang="nl-NL" sz="1600" err="1">
              <a:solidFill>
                <a:srgbClr val="FFFFFF"/>
              </a:solidFill>
              <a:latin typeface="ShellMedium"/>
            </a:endParaRPr>
          </a:p>
        </p:txBody>
      </p:sp>
      <p:sp>
        <p:nvSpPr>
          <p:cNvPr id="6" name="Rectangle 5">
            <a:extLst>
              <a:ext uri="{FF2B5EF4-FFF2-40B4-BE49-F238E27FC236}">
                <a16:creationId xmlns:a16="http://schemas.microsoft.com/office/drawing/2014/main" id="{691FB25B-FF39-4AE6-BB2F-5717979D422C}"/>
              </a:ext>
            </a:extLst>
          </p:cNvPr>
          <p:cNvSpPr/>
          <p:nvPr/>
        </p:nvSpPr>
        <p:spPr>
          <a:xfrm>
            <a:off x="2908016" y="2738291"/>
            <a:ext cx="1915668" cy="2907111"/>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err="1">
              <a:solidFill>
                <a:srgbClr val="FFFFFF"/>
              </a:solidFill>
              <a:latin typeface="ShellMedium"/>
            </a:endParaRPr>
          </a:p>
        </p:txBody>
      </p:sp>
      <p:sp>
        <p:nvSpPr>
          <p:cNvPr id="7" name="Rectangle 6">
            <a:extLst>
              <a:ext uri="{FF2B5EF4-FFF2-40B4-BE49-F238E27FC236}">
                <a16:creationId xmlns:a16="http://schemas.microsoft.com/office/drawing/2014/main" id="{242B8107-9F19-477E-90B7-1BBA0ADCF5C3}"/>
              </a:ext>
            </a:extLst>
          </p:cNvPr>
          <p:cNvSpPr/>
          <p:nvPr/>
        </p:nvSpPr>
        <p:spPr>
          <a:xfrm>
            <a:off x="5083011" y="2738288"/>
            <a:ext cx="1915668" cy="2907111"/>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endParaRPr lang="nl-NL" sz="1600" err="1">
              <a:solidFill>
                <a:srgbClr val="FFFFFF"/>
              </a:solidFill>
              <a:latin typeface="ShellMedium"/>
            </a:endParaRPr>
          </a:p>
        </p:txBody>
      </p:sp>
      <p:sp>
        <p:nvSpPr>
          <p:cNvPr id="8" name="Rectangle 7">
            <a:extLst>
              <a:ext uri="{FF2B5EF4-FFF2-40B4-BE49-F238E27FC236}">
                <a16:creationId xmlns:a16="http://schemas.microsoft.com/office/drawing/2014/main" id="{551C8891-1C86-49F2-92EC-D629D9788600}"/>
              </a:ext>
            </a:extLst>
          </p:cNvPr>
          <p:cNvSpPr/>
          <p:nvPr/>
        </p:nvSpPr>
        <p:spPr>
          <a:xfrm>
            <a:off x="7309403" y="2738287"/>
            <a:ext cx="1882191" cy="2907111"/>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endParaRPr lang="nl-NL" sz="1600" err="1">
              <a:solidFill>
                <a:srgbClr val="FFFFFF"/>
              </a:solidFill>
              <a:latin typeface="ShellMedium"/>
            </a:endParaRPr>
          </a:p>
        </p:txBody>
      </p:sp>
      <p:sp>
        <p:nvSpPr>
          <p:cNvPr id="12" name="TextBox 11">
            <a:extLst>
              <a:ext uri="{FF2B5EF4-FFF2-40B4-BE49-F238E27FC236}">
                <a16:creationId xmlns:a16="http://schemas.microsoft.com/office/drawing/2014/main" id="{EC432B7E-01C6-4425-AAF1-7E0D12F70ED9}"/>
              </a:ext>
            </a:extLst>
          </p:cNvPr>
          <p:cNvSpPr txBox="1"/>
          <p:nvPr/>
        </p:nvSpPr>
        <p:spPr bwMode="auto">
          <a:xfrm>
            <a:off x="5273973" y="3124692"/>
            <a:ext cx="1575541"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12">
              <a:buClr>
                <a:srgbClr val="DD1D21"/>
              </a:buClr>
              <a:buSzPct val="85000"/>
            </a:pPr>
            <a:r>
              <a:rPr lang="nl-NL" sz="1600" b="1" dirty="0">
                <a:solidFill>
                  <a:srgbClr val="FFFFFF"/>
                </a:solidFill>
                <a:latin typeface="ShellMedium"/>
              </a:rPr>
              <a:t>WHO</a:t>
            </a:r>
          </a:p>
        </p:txBody>
      </p:sp>
      <p:sp>
        <p:nvSpPr>
          <p:cNvPr id="13" name="TextBox 12">
            <a:extLst>
              <a:ext uri="{FF2B5EF4-FFF2-40B4-BE49-F238E27FC236}">
                <a16:creationId xmlns:a16="http://schemas.microsoft.com/office/drawing/2014/main" id="{06F1E4F4-1558-43BB-AADE-84040CFAD2C9}"/>
              </a:ext>
            </a:extLst>
          </p:cNvPr>
          <p:cNvSpPr txBox="1"/>
          <p:nvPr/>
        </p:nvSpPr>
        <p:spPr bwMode="auto">
          <a:xfrm>
            <a:off x="7530247" y="3119879"/>
            <a:ext cx="1548007"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12">
              <a:buClr>
                <a:srgbClr val="DD1D21"/>
              </a:buClr>
              <a:buSzPct val="85000"/>
            </a:pPr>
            <a:r>
              <a:rPr lang="nl-NL" sz="1600" b="1" dirty="0">
                <a:solidFill>
                  <a:srgbClr val="FFFFFF"/>
                </a:solidFill>
              </a:rPr>
              <a:t>WHAT</a:t>
            </a:r>
          </a:p>
        </p:txBody>
      </p:sp>
      <p:sp>
        <p:nvSpPr>
          <p:cNvPr id="14" name="Rectangle 13">
            <a:extLst>
              <a:ext uri="{FF2B5EF4-FFF2-40B4-BE49-F238E27FC236}">
                <a16:creationId xmlns:a16="http://schemas.microsoft.com/office/drawing/2014/main" id="{D684A6B3-57D6-45CC-BF78-2BDE11AAD2DD}"/>
              </a:ext>
            </a:extLst>
          </p:cNvPr>
          <p:cNvSpPr/>
          <p:nvPr/>
        </p:nvSpPr>
        <p:spPr>
          <a:xfrm>
            <a:off x="1530648" y="2433755"/>
            <a:ext cx="495596" cy="538480"/>
          </a:xfrm>
          <a:prstGeom prst="rect">
            <a:avLst/>
          </a:prstGeom>
          <a:solidFill>
            <a:schemeClr val="accent1"/>
          </a:solidFill>
          <a:ln>
            <a:solidFill>
              <a:srgbClr val="009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r>
              <a:rPr lang="nl-NL" sz="2000" b="1">
                <a:solidFill>
                  <a:schemeClr val="tx1"/>
                </a:solidFill>
                <a:latin typeface="ShellMedium"/>
              </a:rPr>
              <a:t>1</a:t>
            </a:r>
          </a:p>
        </p:txBody>
      </p:sp>
      <p:sp>
        <p:nvSpPr>
          <p:cNvPr id="15" name="Rectangle 14">
            <a:extLst>
              <a:ext uri="{FF2B5EF4-FFF2-40B4-BE49-F238E27FC236}">
                <a16:creationId xmlns:a16="http://schemas.microsoft.com/office/drawing/2014/main" id="{57E363B4-DB87-4982-A962-0F2E12EAE27F}"/>
              </a:ext>
            </a:extLst>
          </p:cNvPr>
          <p:cNvSpPr/>
          <p:nvPr/>
        </p:nvSpPr>
        <p:spPr>
          <a:xfrm>
            <a:off x="3686355" y="2433756"/>
            <a:ext cx="495596" cy="538480"/>
          </a:xfrm>
          <a:prstGeom prst="rect">
            <a:avLst/>
          </a:prstGeom>
          <a:solidFill>
            <a:schemeClr val="accent1"/>
          </a:solidFill>
          <a:ln>
            <a:solidFill>
              <a:srgbClr val="009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r>
              <a:rPr lang="nl-NL" sz="2000" b="1">
                <a:solidFill>
                  <a:schemeClr val="tx1"/>
                </a:solidFill>
                <a:latin typeface="ShellMedium"/>
              </a:rPr>
              <a:t>2</a:t>
            </a:r>
          </a:p>
        </p:txBody>
      </p:sp>
      <p:sp>
        <p:nvSpPr>
          <p:cNvPr id="16" name="Rectangle 15">
            <a:extLst>
              <a:ext uri="{FF2B5EF4-FFF2-40B4-BE49-F238E27FC236}">
                <a16:creationId xmlns:a16="http://schemas.microsoft.com/office/drawing/2014/main" id="{D7148C89-4C5F-42E8-977D-5B8ACB4F0F43}"/>
              </a:ext>
            </a:extLst>
          </p:cNvPr>
          <p:cNvSpPr/>
          <p:nvPr/>
        </p:nvSpPr>
        <p:spPr>
          <a:xfrm>
            <a:off x="5825707" y="2433755"/>
            <a:ext cx="495596" cy="538480"/>
          </a:xfrm>
          <a:prstGeom prst="rect">
            <a:avLst/>
          </a:prstGeom>
          <a:solidFill>
            <a:schemeClr val="accent1"/>
          </a:solidFill>
          <a:ln>
            <a:solidFill>
              <a:srgbClr val="009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r>
              <a:rPr lang="nl-NL" sz="2000" b="1">
                <a:solidFill>
                  <a:schemeClr val="tx1"/>
                </a:solidFill>
                <a:latin typeface="ShellMedium"/>
              </a:rPr>
              <a:t>3</a:t>
            </a:r>
          </a:p>
        </p:txBody>
      </p:sp>
      <p:sp>
        <p:nvSpPr>
          <p:cNvPr id="17" name="Rectangle 16">
            <a:extLst>
              <a:ext uri="{FF2B5EF4-FFF2-40B4-BE49-F238E27FC236}">
                <a16:creationId xmlns:a16="http://schemas.microsoft.com/office/drawing/2014/main" id="{33EBC447-EBD5-4580-914C-353D0133C685}"/>
              </a:ext>
            </a:extLst>
          </p:cNvPr>
          <p:cNvSpPr/>
          <p:nvPr/>
        </p:nvSpPr>
        <p:spPr>
          <a:xfrm>
            <a:off x="8053480" y="2433755"/>
            <a:ext cx="486935" cy="538480"/>
          </a:xfrm>
          <a:prstGeom prst="rect">
            <a:avLst/>
          </a:prstGeom>
          <a:solidFill>
            <a:schemeClr val="accent1"/>
          </a:solidFill>
          <a:ln>
            <a:solidFill>
              <a:srgbClr val="009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r>
              <a:rPr lang="nl-NL" sz="2000" b="1">
                <a:solidFill>
                  <a:schemeClr val="tx1"/>
                </a:solidFill>
                <a:latin typeface="ShellMedium"/>
              </a:rPr>
              <a:t>4</a:t>
            </a:r>
          </a:p>
        </p:txBody>
      </p:sp>
      <p:sp>
        <p:nvSpPr>
          <p:cNvPr id="25" name="Rectangle 24">
            <a:extLst>
              <a:ext uri="{FF2B5EF4-FFF2-40B4-BE49-F238E27FC236}">
                <a16:creationId xmlns:a16="http://schemas.microsoft.com/office/drawing/2014/main" id="{D7165C96-24A6-4E9F-9B81-0BECFD430328}"/>
              </a:ext>
            </a:extLst>
          </p:cNvPr>
          <p:cNvSpPr/>
          <p:nvPr/>
        </p:nvSpPr>
        <p:spPr>
          <a:xfrm>
            <a:off x="1201619" y="3877384"/>
            <a:ext cx="1206641" cy="1151417"/>
          </a:xfrm>
          <a:prstGeom prst="rect">
            <a:avLst/>
          </a:prstGeom>
          <a:solidFill>
            <a:srgbClr val="CCEC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85">
              <a:defRPr/>
            </a:pPr>
            <a:endParaRPr lang="en-US">
              <a:solidFill>
                <a:srgbClr val="FFFFFF"/>
              </a:solidFill>
              <a:latin typeface="Futura Medium"/>
            </a:endParaRPr>
          </a:p>
        </p:txBody>
      </p:sp>
      <p:sp>
        <p:nvSpPr>
          <p:cNvPr id="40" name="TextBox 39">
            <a:extLst>
              <a:ext uri="{FF2B5EF4-FFF2-40B4-BE49-F238E27FC236}">
                <a16:creationId xmlns:a16="http://schemas.microsoft.com/office/drawing/2014/main" id="{1CE54425-9624-4EDB-B920-E54B56231DCB}"/>
              </a:ext>
            </a:extLst>
          </p:cNvPr>
          <p:cNvSpPr txBox="1"/>
          <p:nvPr/>
        </p:nvSpPr>
        <p:spPr bwMode="auto">
          <a:xfrm rot="16200000">
            <a:off x="423705" y="6073235"/>
            <a:ext cx="995999"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12">
              <a:lnSpc>
                <a:spcPct val="140000"/>
              </a:lnSpc>
              <a:buClr>
                <a:srgbClr val="DD1D21"/>
              </a:buClr>
              <a:buSzPct val="85000"/>
            </a:pPr>
            <a:r>
              <a:rPr lang="nl-NL" sz="1600">
                <a:solidFill>
                  <a:srgbClr val="FFFFFF"/>
                </a:solidFill>
                <a:latin typeface="ShellMedium"/>
              </a:rPr>
              <a:t>S</a:t>
            </a:r>
          </a:p>
        </p:txBody>
      </p:sp>
      <p:sp>
        <p:nvSpPr>
          <p:cNvPr id="18" name="Rectangle 17">
            <a:extLst>
              <a:ext uri="{FF2B5EF4-FFF2-40B4-BE49-F238E27FC236}">
                <a16:creationId xmlns:a16="http://schemas.microsoft.com/office/drawing/2014/main" id="{6CE8A626-0A74-47F6-B26C-3BA256E0717C}"/>
              </a:ext>
            </a:extLst>
          </p:cNvPr>
          <p:cNvSpPr/>
          <p:nvPr/>
        </p:nvSpPr>
        <p:spPr>
          <a:xfrm>
            <a:off x="1095609" y="3068439"/>
            <a:ext cx="1342338" cy="342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t>WHICH</a:t>
            </a:r>
          </a:p>
        </p:txBody>
      </p:sp>
      <p:sp>
        <p:nvSpPr>
          <p:cNvPr id="43" name="Rectangle 42">
            <a:extLst>
              <a:ext uri="{FF2B5EF4-FFF2-40B4-BE49-F238E27FC236}">
                <a16:creationId xmlns:a16="http://schemas.microsoft.com/office/drawing/2014/main" id="{231A3CDD-1381-44EC-A8E0-B75390C86156}"/>
              </a:ext>
            </a:extLst>
          </p:cNvPr>
          <p:cNvSpPr/>
          <p:nvPr/>
        </p:nvSpPr>
        <p:spPr>
          <a:xfrm>
            <a:off x="3200930" y="3058573"/>
            <a:ext cx="1342338" cy="368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a:t>WHERE</a:t>
            </a:r>
          </a:p>
        </p:txBody>
      </p:sp>
      <p:sp>
        <p:nvSpPr>
          <p:cNvPr id="34" name="Rectangle 33">
            <a:extLst>
              <a:ext uri="{FF2B5EF4-FFF2-40B4-BE49-F238E27FC236}">
                <a16:creationId xmlns:a16="http://schemas.microsoft.com/office/drawing/2014/main" id="{6C594404-32CA-4AB5-BCFD-0286A60C8B60}"/>
              </a:ext>
            </a:extLst>
          </p:cNvPr>
          <p:cNvSpPr/>
          <p:nvPr/>
        </p:nvSpPr>
        <p:spPr>
          <a:xfrm>
            <a:off x="475725" y="1283884"/>
            <a:ext cx="10915735" cy="1077218"/>
          </a:xfrm>
          <a:prstGeom prst="rect">
            <a:avLst/>
          </a:prstGeom>
        </p:spPr>
        <p:txBody>
          <a:bodyPr wrap="square">
            <a:spAutoFit/>
          </a:bodyPr>
          <a:lstStyle/>
          <a:p>
            <a:pPr defTabSz="914400"/>
            <a:r>
              <a:rPr lang="nl-NL" sz="1600" dirty="0">
                <a:solidFill>
                  <a:srgbClr val="404040"/>
                </a:solidFill>
                <a:latin typeface="Futura Light" panose="00000400000000000000" pitchFamily="2" charset="0"/>
              </a:rPr>
              <a:t>Collibra is our </a:t>
            </a:r>
            <a:r>
              <a:rPr lang="nl-NL" sz="1400" dirty="0">
                <a:solidFill>
                  <a:srgbClr val="404040"/>
                </a:solidFill>
                <a:latin typeface="+mj-lt"/>
              </a:rPr>
              <a:t>strategic enterprise-wide data catalog &amp; data governance solution</a:t>
            </a:r>
            <a:r>
              <a:rPr lang="nl-NL" sz="1600" dirty="0">
                <a:solidFill>
                  <a:srgbClr val="404040"/>
                </a:solidFill>
                <a:latin typeface="Futura Light" panose="00000400000000000000" pitchFamily="2" charset="0"/>
              </a:rPr>
              <a:t>: a one-stop-shop for finding data. It aims to increase data awareness, whilst reducing the time spent searching for data. </a:t>
            </a:r>
          </a:p>
          <a:p>
            <a:pPr defTabSz="914400"/>
            <a:endParaRPr lang="nl-NL" sz="1600" dirty="0">
              <a:solidFill>
                <a:srgbClr val="404040"/>
              </a:solidFill>
              <a:latin typeface="Futura Light" panose="00000400000000000000" pitchFamily="2" charset="0"/>
            </a:endParaRPr>
          </a:p>
          <a:p>
            <a:pPr defTabSz="914400"/>
            <a:r>
              <a:rPr lang="nl-NL" sz="1600" dirty="0">
                <a:solidFill>
                  <a:srgbClr val="404040"/>
                </a:solidFill>
                <a:latin typeface="Futura Light" panose="00000400000000000000" pitchFamily="2" charset="0"/>
              </a:rPr>
              <a:t>Value from Data will be realised by providing information on:</a:t>
            </a:r>
          </a:p>
        </p:txBody>
      </p:sp>
      <p:sp>
        <p:nvSpPr>
          <p:cNvPr id="3" name="TextBox 2">
            <a:extLst>
              <a:ext uri="{FF2B5EF4-FFF2-40B4-BE49-F238E27FC236}">
                <a16:creationId xmlns:a16="http://schemas.microsoft.com/office/drawing/2014/main" id="{4C73F957-81C5-4102-B91F-0433A538598C}"/>
              </a:ext>
            </a:extLst>
          </p:cNvPr>
          <p:cNvSpPr txBox="1"/>
          <p:nvPr/>
        </p:nvSpPr>
        <p:spPr bwMode="auto">
          <a:xfrm>
            <a:off x="1100825" y="3366100"/>
            <a:ext cx="1395746" cy="27732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chemeClr val="bg1"/>
                </a:solidFill>
                <a:latin typeface="Futura Light" panose="00000400000000000000" pitchFamily="2" charset="0"/>
              </a:rPr>
              <a:t>data is available?</a:t>
            </a:r>
          </a:p>
        </p:txBody>
      </p:sp>
      <p:sp>
        <p:nvSpPr>
          <p:cNvPr id="35" name="TextBox 34">
            <a:extLst>
              <a:ext uri="{FF2B5EF4-FFF2-40B4-BE49-F238E27FC236}">
                <a16:creationId xmlns:a16="http://schemas.microsoft.com/office/drawing/2014/main" id="{D67EF3E9-E87A-476C-A5BB-BE7942579278}"/>
              </a:ext>
            </a:extLst>
          </p:cNvPr>
          <p:cNvSpPr txBox="1"/>
          <p:nvPr/>
        </p:nvSpPr>
        <p:spPr bwMode="auto">
          <a:xfrm>
            <a:off x="3053597" y="3344743"/>
            <a:ext cx="1645733" cy="27732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chemeClr val="bg1"/>
                </a:solidFill>
                <a:latin typeface="Futura Light" panose="00000400000000000000" pitchFamily="2" charset="0"/>
              </a:rPr>
              <a:t>Is the required data ?</a:t>
            </a:r>
          </a:p>
        </p:txBody>
      </p:sp>
      <p:sp>
        <p:nvSpPr>
          <p:cNvPr id="36" name="TextBox 35">
            <a:extLst>
              <a:ext uri="{FF2B5EF4-FFF2-40B4-BE49-F238E27FC236}">
                <a16:creationId xmlns:a16="http://schemas.microsoft.com/office/drawing/2014/main" id="{7A8EB761-C6A9-48BC-88D2-262C71C1A9FB}"/>
              </a:ext>
            </a:extLst>
          </p:cNvPr>
          <p:cNvSpPr txBox="1"/>
          <p:nvPr/>
        </p:nvSpPr>
        <p:spPr bwMode="auto">
          <a:xfrm>
            <a:off x="5369807" y="3370056"/>
            <a:ext cx="1395746"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buClr>
                <a:schemeClr val="accent2"/>
              </a:buClr>
              <a:buSzPct val="85000"/>
            </a:pPr>
            <a:r>
              <a:rPr lang="en-GB" sz="1400" dirty="0">
                <a:solidFill>
                  <a:schemeClr val="bg1"/>
                </a:solidFill>
                <a:latin typeface="Futura Light" panose="00000400000000000000" pitchFamily="2" charset="0"/>
              </a:rPr>
              <a:t>Is the Business data owner?</a:t>
            </a:r>
          </a:p>
        </p:txBody>
      </p:sp>
      <p:sp>
        <p:nvSpPr>
          <p:cNvPr id="37" name="TextBox 36">
            <a:extLst>
              <a:ext uri="{FF2B5EF4-FFF2-40B4-BE49-F238E27FC236}">
                <a16:creationId xmlns:a16="http://schemas.microsoft.com/office/drawing/2014/main" id="{1A5BE12C-D7BF-487B-8FBA-962A7C6C8B37}"/>
              </a:ext>
            </a:extLst>
          </p:cNvPr>
          <p:cNvSpPr txBox="1"/>
          <p:nvPr/>
        </p:nvSpPr>
        <p:spPr bwMode="auto">
          <a:xfrm>
            <a:off x="7613592" y="3396790"/>
            <a:ext cx="1395746"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buClr>
                <a:schemeClr val="accent2"/>
              </a:buClr>
              <a:buSzPct val="85000"/>
            </a:pPr>
            <a:r>
              <a:rPr lang="en-GB" sz="1400" dirty="0">
                <a:solidFill>
                  <a:schemeClr val="bg1"/>
                </a:solidFill>
                <a:latin typeface="Futura Light" panose="00000400000000000000" pitchFamily="2" charset="0"/>
              </a:rPr>
              <a:t>do we need the data for?</a:t>
            </a:r>
          </a:p>
        </p:txBody>
      </p:sp>
      <p:sp>
        <p:nvSpPr>
          <p:cNvPr id="52" name="Rectangle 51">
            <a:extLst>
              <a:ext uri="{FF2B5EF4-FFF2-40B4-BE49-F238E27FC236}">
                <a16:creationId xmlns:a16="http://schemas.microsoft.com/office/drawing/2014/main" id="{93DA5C62-C0C0-4DBC-8D4F-940D5044C244}"/>
              </a:ext>
            </a:extLst>
          </p:cNvPr>
          <p:cNvSpPr/>
          <p:nvPr/>
        </p:nvSpPr>
        <p:spPr>
          <a:xfrm>
            <a:off x="3294897" y="3870867"/>
            <a:ext cx="1206641" cy="1151417"/>
          </a:xfrm>
          <a:prstGeom prst="rect">
            <a:avLst/>
          </a:prstGeom>
          <a:solidFill>
            <a:srgbClr val="CCEC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85">
              <a:defRPr/>
            </a:pPr>
            <a:endParaRPr lang="en-US">
              <a:solidFill>
                <a:srgbClr val="FFFFFF"/>
              </a:solidFill>
              <a:latin typeface="Futura Medium"/>
            </a:endParaRPr>
          </a:p>
        </p:txBody>
      </p:sp>
      <p:sp>
        <p:nvSpPr>
          <p:cNvPr id="53" name="Rectangle 52">
            <a:extLst>
              <a:ext uri="{FF2B5EF4-FFF2-40B4-BE49-F238E27FC236}">
                <a16:creationId xmlns:a16="http://schemas.microsoft.com/office/drawing/2014/main" id="{425B45A3-2C12-417E-89C5-1ABFF2C7CAC8}"/>
              </a:ext>
            </a:extLst>
          </p:cNvPr>
          <p:cNvSpPr/>
          <p:nvPr/>
        </p:nvSpPr>
        <p:spPr>
          <a:xfrm>
            <a:off x="5460933" y="3882941"/>
            <a:ext cx="1206641" cy="1151417"/>
          </a:xfrm>
          <a:prstGeom prst="rect">
            <a:avLst/>
          </a:prstGeom>
          <a:solidFill>
            <a:srgbClr val="CCEC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85">
              <a:defRPr/>
            </a:pPr>
            <a:endParaRPr lang="en-US">
              <a:solidFill>
                <a:srgbClr val="FFFFFF"/>
              </a:solidFill>
              <a:latin typeface="Futura Medium"/>
            </a:endParaRPr>
          </a:p>
        </p:txBody>
      </p:sp>
      <p:sp>
        <p:nvSpPr>
          <p:cNvPr id="54" name="Rectangle 53">
            <a:extLst>
              <a:ext uri="{FF2B5EF4-FFF2-40B4-BE49-F238E27FC236}">
                <a16:creationId xmlns:a16="http://schemas.microsoft.com/office/drawing/2014/main" id="{C9979BBE-5CA5-42A6-A36F-1D88A8F0442C}"/>
              </a:ext>
            </a:extLst>
          </p:cNvPr>
          <p:cNvSpPr/>
          <p:nvPr/>
        </p:nvSpPr>
        <p:spPr>
          <a:xfrm>
            <a:off x="7683762" y="3877384"/>
            <a:ext cx="1206641" cy="1151417"/>
          </a:xfrm>
          <a:prstGeom prst="rect">
            <a:avLst/>
          </a:prstGeom>
          <a:solidFill>
            <a:srgbClr val="CCEC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85">
              <a:defRPr/>
            </a:pPr>
            <a:endParaRPr lang="en-US">
              <a:solidFill>
                <a:srgbClr val="FFFFFF"/>
              </a:solidFill>
              <a:latin typeface="Futura Medium"/>
            </a:endParaRPr>
          </a:p>
        </p:txBody>
      </p:sp>
      <p:sp>
        <p:nvSpPr>
          <p:cNvPr id="63" name="Rectangle 62">
            <a:extLst>
              <a:ext uri="{FF2B5EF4-FFF2-40B4-BE49-F238E27FC236}">
                <a16:creationId xmlns:a16="http://schemas.microsoft.com/office/drawing/2014/main" id="{DFA584BB-1198-404F-A1C9-369015542483}"/>
              </a:ext>
            </a:extLst>
          </p:cNvPr>
          <p:cNvSpPr/>
          <p:nvPr/>
        </p:nvSpPr>
        <p:spPr>
          <a:xfrm>
            <a:off x="331607" y="6451127"/>
            <a:ext cx="1740023" cy="264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64" name="Rectangle 63">
            <a:extLst>
              <a:ext uri="{FF2B5EF4-FFF2-40B4-BE49-F238E27FC236}">
                <a16:creationId xmlns:a16="http://schemas.microsoft.com/office/drawing/2014/main" id="{7BAC5C7D-45AD-4F34-BFCD-F7711FB4B54F}"/>
              </a:ext>
            </a:extLst>
          </p:cNvPr>
          <p:cNvSpPr/>
          <p:nvPr/>
        </p:nvSpPr>
        <p:spPr>
          <a:xfrm>
            <a:off x="690350" y="5942388"/>
            <a:ext cx="10486486" cy="653398"/>
          </a:xfrm>
          <a:prstGeom prst="rect">
            <a:avLst/>
          </a:prstGeom>
          <a:solidFill>
            <a:srgbClr val="CCECF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5" name="Rectangle 4">
            <a:extLst>
              <a:ext uri="{FF2B5EF4-FFF2-40B4-BE49-F238E27FC236}">
                <a16:creationId xmlns:a16="http://schemas.microsoft.com/office/drawing/2014/main" id="{E89D19A6-496C-4474-8069-2C1D9FC15CE1}"/>
              </a:ext>
            </a:extLst>
          </p:cNvPr>
          <p:cNvSpPr/>
          <p:nvPr/>
        </p:nvSpPr>
        <p:spPr>
          <a:xfrm>
            <a:off x="810813" y="5965680"/>
            <a:ext cx="10153927" cy="584775"/>
          </a:xfrm>
          <a:prstGeom prst="rect">
            <a:avLst/>
          </a:prstGeom>
        </p:spPr>
        <p:txBody>
          <a:bodyPr wrap="square">
            <a:spAutoFit/>
          </a:bodyPr>
          <a:lstStyle/>
          <a:p>
            <a:pPr algn="ctr" defTabSz="1219185"/>
            <a:r>
              <a:rPr lang="nl-NL" sz="1600" dirty="0">
                <a:latin typeface="Futura Light" panose="00000400000000000000" pitchFamily="2" charset="0"/>
              </a:rPr>
              <a:t>Collibra is a market standard, fully functional data catalogue &amp; data governancve solution with extensive support &amp; training materials</a:t>
            </a:r>
          </a:p>
        </p:txBody>
      </p:sp>
      <p:sp>
        <p:nvSpPr>
          <p:cNvPr id="33" name="Rectangle 32">
            <a:extLst>
              <a:ext uri="{FF2B5EF4-FFF2-40B4-BE49-F238E27FC236}">
                <a16:creationId xmlns:a16="http://schemas.microsoft.com/office/drawing/2014/main" id="{23E455D4-4F50-4BCD-A53A-918A2121B393}"/>
              </a:ext>
            </a:extLst>
          </p:cNvPr>
          <p:cNvSpPr/>
          <p:nvPr/>
        </p:nvSpPr>
        <p:spPr>
          <a:xfrm>
            <a:off x="9383740" y="2746748"/>
            <a:ext cx="1882191" cy="2907111"/>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endParaRPr lang="nl-NL" sz="1600" err="1">
              <a:solidFill>
                <a:srgbClr val="FFFFFF"/>
              </a:solidFill>
              <a:latin typeface="ShellMedium"/>
            </a:endParaRPr>
          </a:p>
        </p:txBody>
      </p:sp>
      <p:sp>
        <p:nvSpPr>
          <p:cNvPr id="38" name="TextBox 37">
            <a:extLst>
              <a:ext uri="{FF2B5EF4-FFF2-40B4-BE49-F238E27FC236}">
                <a16:creationId xmlns:a16="http://schemas.microsoft.com/office/drawing/2014/main" id="{07574B29-F947-4956-A1DE-8A3AA6074063}"/>
              </a:ext>
            </a:extLst>
          </p:cNvPr>
          <p:cNvSpPr txBox="1"/>
          <p:nvPr/>
        </p:nvSpPr>
        <p:spPr bwMode="auto">
          <a:xfrm>
            <a:off x="9511447" y="3128340"/>
            <a:ext cx="1548007"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12">
              <a:buClr>
                <a:srgbClr val="DD1D21"/>
              </a:buClr>
              <a:buSzPct val="85000"/>
            </a:pPr>
            <a:r>
              <a:rPr lang="nl-NL" sz="1600" b="1">
                <a:solidFill>
                  <a:srgbClr val="FFFFFF"/>
                </a:solidFill>
              </a:rPr>
              <a:t>HOW</a:t>
            </a:r>
          </a:p>
        </p:txBody>
      </p:sp>
      <p:sp>
        <p:nvSpPr>
          <p:cNvPr id="39" name="Rectangle 38">
            <a:extLst>
              <a:ext uri="{FF2B5EF4-FFF2-40B4-BE49-F238E27FC236}">
                <a16:creationId xmlns:a16="http://schemas.microsoft.com/office/drawing/2014/main" id="{5B642C00-9A80-46E8-9928-5EDC773B76F3}"/>
              </a:ext>
            </a:extLst>
          </p:cNvPr>
          <p:cNvSpPr/>
          <p:nvPr/>
        </p:nvSpPr>
        <p:spPr>
          <a:xfrm>
            <a:off x="10127817" y="2442216"/>
            <a:ext cx="486935" cy="538480"/>
          </a:xfrm>
          <a:prstGeom prst="rect">
            <a:avLst/>
          </a:prstGeom>
          <a:solidFill>
            <a:schemeClr val="accent1"/>
          </a:solidFill>
          <a:ln>
            <a:solidFill>
              <a:srgbClr val="009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85"/>
            <a:r>
              <a:rPr lang="nl-NL" sz="2000" b="1" dirty="0">
                <a:solidFill>
                  <a:schemeClr val="tx1"/>
                </a:solidFill>
                <a:latin typeface="ShellMedium"/>
              </a:rPr>
              <a:t>5</a:t>
            </a:r>
          </a:p>
        </p:txBody>
      </p:sp>
      <p:sp>
        <p:nvSpPr>
          <p:cNvPr id="41" name="TextBox 40">
            <a:extLst>
              <a:ext uri="{FF2B5EF4-FFF2-40B4-BE49-F238E27FC236}">
                <a16:creationId xmlns:a16="http://schemas.microsoft.com/office/drawing/2014/main" id="{AEB93749-3B7C-45B1-8D89-FD84762265C5}"/>
              </a:ext>
            </a:extLst>
          </p:cNvPr>
          <p:cNvSpPr txBox="1"/>
          <p:nvPr/>
        </p:nvSpPr>
        <p:spPr bwMode="auto">
          <a:xfrm>
            <a:off x="9687929" y="3405251"/>
            <a:ext cx="1395746"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buClr>
                <a:schemeClr val="accent2"/>
              </a:buClr>
              <a:buSzPct val="85000"/>
            </a:pPr>
            <a:r>
              <a:rPr lang="en-GB" sz="1400" dirty="0">
                <a:solidFill>
                  <a:schemeClr val="bg1"/>
                </a:solidFill>
                <a:latin typeface="Futura Light" panose="00000400000000000000" pitchFamily="2" charset="0"/>
              </a:rPr>
              <a:t>do I gain access to the data?</a:t>
            </a:r>
          </a:p>
        </p:txBody>
      </p:sp>
      <p:sp>
        <p:nvSpPr>
          <p:cNvPr id="42" name="Rectangle 41">
            <a:extLst>
              <a:ext uri="{FF2B5EF4-FFF2-40B4-BE49-F238E27FC236}">
                <a16:creationId xmlns:a16="http://schemas.microsoft.com/office/drawing/2014/main" id="{D8B1CE0F-C181-4221-876A-E414BC9B3972}"/>
              </a:ext>
            </a:extLst>
          </p:cNvPr>
          <p:cNvSpPr/>
          <p:nvPr/>
        </p:nvSpPr>
        <p:spPr>
          <a:xfrm>
            <a:off x="9758099" y="3885845"/>
            <a:ext cx="1206641" cy="1151417"/>
          </a:xfrm>
          <a:prstGeom prst="rect">
            <a:avLst/>
          </a:prstGeom>
          <a:solidFill>
            <a:srgbClr val="CCEC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85">
              <a:defRPr/>
            </a:pPr>
            <a:endParaRPr lang="en-US">
              <a:solidFill>
                <a:srgbClr val="FFFFFF"/>
              </a:solidFill>
              <a:latin typeface="Futura Medium"/>
            </a:endParaRPr>
          </a:p>
        </p:txBody>
      </p:sp>
      <p:sp>
        <p:nvSpPr>
          <p:cNvPr id="10" name="TextBox 9">
            <a:extLst>
              <a:ext uri="{FF2B5EF4-FFF2-40B4-BE49-F238E27FC236}">
                <a16:creationId xmlns:a16="http://schemas.microsoft.com/office/drawing/2014/main" id="{E89D0230-9D37-48EA-A275-E885FD537699}"/>
              </a:ext>
            </a:extLst>
          </p:cNvPr>
          <p:cNvSpPr txBox="1"/>
          <p:nvPr/>
        </p:nvSpPr>
        <p:spPr bwMode="auto">
          <a:xfrm>
            <a:off x="1103128" y="5189497"/>
            <a:ext cx="1335302"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bg1"/>
                </a:solidFill>
                <a:latin typeface="+mj-lt"/>
              </a:rPr>
              <a:t>CATALOGUE</a:t>
            </a:r>
          </a:p>
        </p:txBody>
      </p:sp>
      <p:sp>
        <p:nvSpPr>
          <p:cNvPr id="44" name="TextBox 43">
            <a:extLst>
              <a:ext uri="{FF2B5EF4-FFF2-40B4-BE49-F238E27FC236}">
                <a16:creationId xmlns:a16="http://schemas.microsoft.com/office/drawing/2014/main" id="{56A96768-113B-4EB4-8E30-8A4F5D77E657}"/>
              </a:ext>
            </a:extLst>
          </p:cNvPr>
          <p:cNvSpPr txBox="1"/>
          <p:nvPr/>
        </p:nvSpPr>
        <p:spPr bwMode="auto">
          <a:xfrm>
            <a:off x="3395368" y="5189497"/>
            <a:ext cx="940963"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bg1"/>
                </a:solidFill>
                <a:latin typeface="+mj-lt"/>
              </a:rPr>
              <a:t>LINEAGE</a:t>
            </a:r>
          </a:p>
        </p:txBody>
      </p:sp>
      <p:sp>
        <p:nvSpPr>
          <p:cNvPr id="46" name="TextBox 45">
            <a:extLst>
              <a:ext uri="{FF2B5EF4-FFF2-40B4-BE49-F238E27FC236}">
                <a16:creationId xmlns:a16="http://schemas.microsoft.com/office/drawing/2014/main" id="{F893CC77-A2CC-4481-AF90-A40034212C4F}"/>
              </a:ext>
            </a:extLst>
          </p:cNvPr>
          <p:cNvSpPr txBox="1"/>
          <p:nvPr/>
        </p:nvSpPr>
        <p:spPr bwMode="auto">
          <a:xfrm>
            <a:off x="5396219" y="5016669"/>
            <a:ext cx="1380186" cy="57015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chemeClr val="bg1"/>
                </a:solidFill>
                <a:latin typeface="+mj-lt"/>
              </a:rPr>
              <a:t>DATA </a:t>
            </a:r>
          </a:p>
          <a:p>
            <a:pPr algn="ctr" defTabSz="357708">
              <a:lnSpc>
                <a:spcPct val="140000"/>
              </a:lnSpc>
              <a:buClr>
                <a:schemeClr val="accent2"/>
              </a:buClr>
              <a:buSzPct val="85000"/>
            </a:pPr>
            <a:r>
              <a:rPr lang="en-GB" sz="1400" dirty="0">
                <a:solidFill>
                  <a:schemeClr val="bg1"/>
                </a:solidFill>
                <a:latin typeface="+mj-lt"/>
              </a:rPr>
              <a:t>GOVERNANCE</a:t>
            </a:r>
          </a:p>
        </p:txBody>
      </p:sp>
      <p:sp>
        <p:nvSpPr>
          <p:cNvPr id="47" name="TextBox 46">
            <a:extLst>
              <a:ext uri="{FF2B5EF4-FFF2-40B4-BE49-F238E27FC236}">
                <a16:creationId xmlns:a16="http://schemas.microsoft.com/office/drawing/2014/main" id="{5E01D6DE-5428-4373-92E0-1C340D2DD2C1}"/>
              </a:ext>
            </a:extLst>
          </p:cNvPr>
          <p:cNvSpPr txBox="1"/>
          <p:nvPr/>
        </p:nvSpPr>
        <p:spPr bwMode="auto">
          <a:xfrm>
            <a:off x="7325051" y="5002160"/>
            <a:ext cx="1836415" cy="57015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357708">
              <a:lnSpc>
                <a:spcPct val="140000"/>
              </a:lnSpc>
              <a:buClr>
                <a:schemeClr val="accent2"/>
              </a:buClr>
              <a:buSzPct val="85000"/>
            </a:pPr>
            <a:r>
              <a:rPr lang="en-GB" sz="1400" dirty="0">
                <a:solidFill>
                  <a:schemeClr val="bg1"/>
                </a:solidFill>
                <a:latin typeface="+mj-lt"/>
              </a:rPr>
              <a:t>CONTEXT &amp; IMPACT ANALYSIS</a:t>
            </a:r>
          </a:p>
        </p:txBody>
      </p:sp>
      <p:sp>
        <p:nvSpPr>
          <p:cNvPr id="48" name="TextBox 47">
            <a:extLst>
              <a:ext uri="{FF2B5EF4-FFF2-40B4-BE49-F238E27FC236}">
                <a16:creationId xmlns:a16="http://schemas.microsoft.com/office/drawing/2014/main" id="{5F9D2C29-A80F-4519-AF1D-CDE77B5E29B9}"/>
              </a:ext>
            </a:extLst>
          </p:cNvPr>
          <p:cNvSpPr txBox="1"/>
          <p:nvPr/>
        </p:nvSpPr>
        <p:spPr bwMode="auto">
          <a:xfrm>
            <a:off x="9962494" y="5179750"/>
            <a:ext cx="817531"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bg1"/>
                </a:solidFill>
                <a:latin typeface="+mj-lt"/>
              </a:rPr>
              <a:t>ACCESS</a:t>
            </a:r>
          </a:p>
        </p:txBody>
      </p:sp>
      <p:pic>
        <p:nvPicPr>
          <p:cNvPr id="49" name="Graphic 48">
            <a:extLst>
              <a:ext uri="{FF2B5EF4-FFF2-40B4-BE49-F238E27FC236}">
                <a16:creationId xmlns:a16="http://schemas.microsoft.com/office/drawing/2014/main" id="{5EA42514-D267-4336-82EA-AAA5F52451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2584" y="3927496"/>
            <a:ext cx="1105072" cy="1121277"/>
          </a:xfrm>
          <a:prstGeom prst="rect">
            <a:avLst/>
          </a:prstGeom>
        </p:spPr>
      </p:pic>
      <p:pic>
        <p:nvPicPr>
          <p:cNvPr id="51" name="Picture 50">
            <a:extLst>
              <a:ext uri="{FF2B5EF4-FFF2-40B4-BE49-F238E27FC236}">
                <a16:creationId xmlns:a16="http://schemas.microsoft.com/office/drawing/2014/main" id="{FFAFA77C-2DA5-4996-A03D-DA74B0074B62}"/>
              </a:ext>
            </a:extLst>
          </p:cNvPr>
          <p:cNvPicPr>
            <a:picLocks noChangeAspect="1"/>
          </p:cNvPicPr>
          <p:nvPr/>
        </p:nvPicPr>
        <p:blipFill>
          <a:blip r:embed="rId4"/>
          <a:stretch>
            <a:fillRect/>
          </a:stretch>
        </p:blipFill>
        <p:spPr>
          <a:xfrm>
            <a:off x="5427061" y="3810807"/>
            <a:ext cx="1269363" cy="1265895"/>
          </a:xfrm>
          <a:prstGeom prst="rect">
            <a:avLst/>
          </a:prstGeom>
        </p:spPr>
      </p:pic>
      <p:pic>
        <p:nvPicPr>
          <p:cNvPr id="55" name="Graphic 54">
            <a:extLst>
              <a:ext uri="{FF2B5EF4-FFF2-40B4-BE49-F238E27FC236}">
                <a16:creationId xmlns:a16="http://schemas.microsoft.com/office/drawing/2014/main" id="{D7DA0415-26F5-432E-B113-0EEFD96414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4232" y="3760954"/>
            <a:ext cx="1365599" cy="1365599"/>
          </a:xfrm>
          <a:prstGeom prst="rect">
            <a:avLst/>
          </a:prstGeom>
        </p:spPr>
      </p:pic>
      <p:pic>
        <p:nvPicPr>
          <p:cNvPr id="56" name="Graphic 55">
            <a:extLst>
              <a:ext uri="{FF2B5EF4-FFF2-40B4-BE49-F238E27FC236}">
                <a16:creationId xmlns:a16="http://schemas.microsoft.com/office/drawing/2014/main" id="{858D62BA-E22D-44B4-A4D2-533A1C0CF9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0320" y="3870867"/>
            <a:ext cx="1227859" cy="1227859"/>
          </a:xfrm>
          <a:prstGeom prst="rect">
            <a:avLst/>
          </a:prstGeom>
        </p:spPr>
      </p:pic>
      <p:pic>
        <p:nvPicPr>
          <p:cNvPr id="57" name="Graphic 56">
            <a:extLst>
              <a:ext uri="{FF2B5EF4-FFF2-40B4-BE49-F238E27FC236}">
                <a16:creationId xmlns:a16="http://schemas.microsoft.com/office/drawing/2014/main" id="{1A765452-47A7-4C98-9B90-310C482592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5711" y="3863931"/>
            <a:ext cx="1249029" cy="1249029"/>
          </a:xfrm>
          <a:prstGeom prst="rect">
            <a:avLst/>
          </a:prstGeom>
        </p:spPr>
      </p:pic>
    </p:spTree>
    <p:extLst>
      <p:ext uri="{BB962C8B-B14F-4D97-AF65-F5344CB8AC3E}">
        <p14:creationId xmlns:p14="http://schemas.microsoft.com/office/powerpoint/2010/main" val="17625951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835EF5A7-EB6F-495C-8A8D-5386F3705BED}"/>
              </a:ext>
            </a:extLst>
          </p:cNvPr>
          <p:cNvSpPr/>
          <p:nvPr/>
        </p:nvSpPr>
        <p:spPr>
          <a:xfrm>
            <a:off x="4646486" y="3290832"/>
            <a:ext cx="3113384" cy="2813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117" name="Rectangle 116">
            <a:extLst>
              <a:ext uri="{FF2B5EF4-FFF2-40B4-BE49-F238E27FC236}">
                <a16:creationId xmlns:a16="http://schemas.microsoft.com/office/drawing/2014/main" id="{C017BE90-7185-4A7B-AE35-57BB37ADCDFF}"/>
              </a:ext>
            </a:extLst>
          </p:cNvPr>
          <p:cNvSpPr/>
          <p:nvPr/>
        </p:nvSpPr>
        <p:spPr>
          <a:xfrm>
            <a:off x="8462624" y="3278860"/>
            <a:ext cx="3113384" cy="2813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36" name="Rectangle 35">
            <a:extLst>
              <a:ext uri="{FF2B5EF4-FFF2-40B4-BE49-F238E27FC236}">
                <a16:creationId xmlns:a16="http://schemas.microsoft.com/office/drawing/2014/main" id="{7D9EC43C-B119-412A-ABB1-FF020DDC090F}"/>
              </a:ext>
            </a:extLst>
          </p:cNvPr>
          <p:cNvSpPr/>
          <p:nvPr/>
        </p:nvSpPr>
        <p:spPr>
          <a:xfrm>
            <a:off x="725170" y="3261144"/>
            <a:ext cx="3113384" cy="2813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114" name="Rectangle 113">
            <a:extLst>
              <a:ext uri="{FF2B5EF4-FFF2-40B4-BE49-F238E27FC236}">
                <a16:creationId xmlns:a16="http://schemas.microsoft.com/office/drawing/2014/main" id="{14E4A2E1-07E3-4F68-B6ED-CB1EB9C506E6}"/>
              </a:ext>
            </a:extLst>
          </p:cNvPr>
          <p:cNvSpPr/>
          <p:nvPr/>
        </p:nvSpPr>
        <p:spPr>
          <a:xfrm>
            <a:off x="4638905" y="1310058"/>
            <a:ext cx="3119395" cy="1968135"/>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115" name="Rectangle 114">
            <a:extLst>
              <a:ext uri="{FF2B5EF4-FFF2-40B4-BE49-F238E27FC236}">
                <a16:creationId xmlns:a16="http://schemas.microsoft.com/office/drawing/2014/main" id="{FFE640AA-5935-445A-A9D3-4D2AFB2C84B7}"/>
              </a:ext>
            </a:extLst>
          </p:cNvPr>
          <p:cNvSpPr/>
          <p:nvPr/>
        </p:nvSpPr>
        <p:spPr>
          <a:xfrm>
            <a:off x="8466695" y="1277985"/>
            <a:ext cx="3119395" cy="1968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35" name="Rectangle 34">
            <a:extLst>
              <a:ext uri="{FF2B5EF4-FFF2-40B4-BE49-F238E27FC236}">
                <a16:creationId xmlns:a16="http://schemas.microsoft.com/office/drawing/2014/main" id="{F1A5511C-0966-4F5E-9203-EE3272AD6698}"/>
              </a:ext>
            </a:extLst>
          </p:cNvPr>
          <p:cNvSpPr/>
          <p:nvPr/>
        </p:nvSpPr>
        <p:spPr>
          <a:xfrm>
            <a:off x="719159" y="1277985"/>
            <a:ext cx="3119395" cy="19681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2" name="Title 1">
            <a:extLst>
              <a:ext uri="{FF2B5EF4-FFF2-40B4-BE49-F238E27FC236}">
                <a16:creationId xmlns:a16="http://schemas.microsoft.com/office/drawing/2014/main" id="{6342A9DC-7013-47B6-9C02-61508C9E4A13}"/>
              </a:ext>
            </a:extLst>
          </p:cNvPr>
          <p:cNvSpPr>
            <a:spLocks noGrp="1"/>
          </p:cNvSpPr>
          <p:nvPr>
            <p:ph type="title"/>
          </p:nvPr>
        </p:nvSpPr>
        <p:spPr>
          <a:xfrm>
            <a:off x="500736" y="677807"/>
            <a:ext cx="10361031" cy="1053880"/>
          </a:xfrm>
        </p:spPr>
        <p:txBody>
          <a:bodyPr/>
          <a:lstStyle/>
          <a:p>
            <a:pPr defTabSz="1219170">
              <a:lnSpc>
                <a:spcPct val="100000"/>
              </a:lnSpc>
            </a:pPr>
            <a:r>
              <a:rPr lang="en-IN" sz="2000" dirty="0">
                <a:latin typeface="ShellBold" panose="00000800000000000000" pitchFamily="50" charset="0"/>
              </a:rPr>
              <a:t>WHY COLLIBRA?</a:t>
            </a:r>
            <a:endParaRPr lang="en-GB" sz="2000" dirty="0">
              <a:latin typeface="ShellBold" panose="00000800000000000000" pitchFamily="50" charset="0"/>
            </a:endParaRPr>
          </a:p>
        </p:txBody>
      </p:sp>
      <p:sp>
        <p:nvSpPr>
          <p:cNvPr id="7" name="TextBox 6">
            <a:extLst>
              <a:ext uri="{FF2B5EF4-FFF2-40B4-BE49-F238E27FC236}">
                <a16:creationId xmlns:a16="http://schemas.microsoft.com/office/drawing/2014/main" id="{2669CDAE-A62F-4BC8-AD0F-B89B8262F0EA}"/>
              </a:ext>
            </a:extLst>
          </p:cNvPr>
          <p:cNvSpPr txBox="1"/>
          <p:nvPr/>
        </p:nvSpPr>
        <p:spPr bwMode="auto">
          <a:xfrm>
            <a:off x="-125617" y="1382755"/>
            <a:ext cx="3339789" cy="285976"/>
          </a:xfrm>
          <a:prstGeom prst="rect">
            <a:avLst/>
          </a:prstGeom>
          <a:noFill/>
          <a:ln w="2857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50000"/>
              </a:lnSpc>
              <a:spcBef>
                <a:spcPts val="0"/>
              </a:spcBef>
              <a:spcAft>
                <a:spcPts val="0"/>
              </a:spcAft>
              <a:buClr>
                <a:srgbClr val="DD1D21"/>
              </a:buClr>
              <a:buSzPct val="85000"/>
              <a:buFontTx/>
              <a:buNone/>
              <a:tabLst/>
              <a:defRPr/>
            </a:pPr>
            <a:r>
              <a:rPr kumimoji="0" lang="en-IN" sz="1400" b="1" i="0" u="none" strike="noStrike" kern="1200" cap="none" spc="0" normalizeH="0" baseline="0" noProof="0" dirty="0">
                <a:ln>
                  <a:noFill/>
                </a:ln>
                <a:solidFill>
                  <a:schemeClr val="bg1"/>
                </a:solidFill>
                <a:effectLst/>
                <a:uLnTx/>
                <a:uFillTx/>
                <a:latin typeface="Futura Bold"/>
                <a:ea typeface="+mn-ea"/>
                <a:cs typeface="+mn-cs"/>
              </a:rPr>
              <a:t> BUSINESS U</a:t>
            </a:r>
            <a:r>
              <a:rPr lang="en-IN" sz="1400" b="1" dirty="0">
                <a:solidFill>
                  <a:schemeClr val="bg1"/>
                </a:solidFill>
                <a:latin typeface="Futura Bold"/>
              </a:rPr>
              <a:t>SERS</a:t>
            </a:r>
            <a:endParaRPr kumimoji="0" lang="en-IN" sz="1400" b="1" i="0" u="none" strike="noStrike" kern="1200" cap="none" spc="0" normalizeH="0" baseline="0" noProof="0" dirty="0">
              <a:ln>
                <a:noFill/>
              </a:ln>
              <a:solidFill>
                <a:schemeClr val="bg1"/>
              </a:solidFill>
              <a:effectLst/>
              <a:uLnTx/>
              <a:uFillTx/>
              <a:latin typeface="Futura Bold"/>
            </a:endParaRPr>
          </a:p>
        </p:txBody>
      </p:sp>
      <p:sp>
        <p:nvSpPr>
          <p:cNvPr id="9" name="TextBox 8">
            <a:extLst>
              <a:ext uri="{FF2B5EF4-FFF2-40B4-BE49-F238E27FC236}">
                <a16:creationId xmlns:a16="http://schemas.microsoft.com/office/drawing/2014/main" id="{E66241DA-8D2F-4DC8-A321-4E7761618F93}"/>
              </a:ext>
            </a:extLst>
          </p:cNvPr>
          <p:cNvSpPr txBox="1"/>
          <p:nvPr/>
        </p:nvSpPr>
        <p:spPr bwMode="auto">
          <a:xfrm>
            <a:off x="710009" y="2408931"/>
            <a:ext cx="2977613" cy="64633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400" i="1" u="none" strike="noStrike" kern="1200" cap="none" spc="0" normalizeH="0" baseline="0" noProof="0" dirty="0">
                <a:ln>
                  <a:noFill/>
                </a:ln>
                <a:solidFill>
                  <a:schemeClr val="bg1"/>
                </a:solidFill>
                <a:effectLst/>
                <a:uLnTx/>
                <a:uFillTx/>
                <a:latin typeface="Futura Light" panose="00000400000000000000" pitchFamily="2" charset="0"/>
              </a:rPr>
              <a:t>‘I want to discover the trusted, high quality data I need and quickly obtain to access’</a:t>
            </a:r>
            <a:endParaRPr kumimoji="0" lang="en-IN" sz="1400" i="1" u="none" strike="noStrike" kern="1200" cap="none" spc="0" normalizeH="0" baseline="0" noProof="0" dirty="0">
              <a:ln>
                <a:noFill/>
              </a:ln>
              <a:solidFill>
                <a:schemeClr val="bg1"/>
              </a:solidFill>
              <a:effectLst/>
              <a:uLnTx/>
              <a:uFillTx/>
              <a:latin typeface="Futura Light" panose="00000400000000000000" pitchFamily="2" charset="0"/>
            </a:endParaRPr>
          </a:p>
        </p:txBody>
      </p:sp>
      <p:sp>
        <p:nvSpPr>
          <p:cNvPr id="13" name="TextBox 12">
            <a:extLst>
              <a:ext uri="{FF2B5EF4-FFF2-40B4-BE49-F238E27FC236}">
                <a16:creationId xmlns:a16="http://schemas.microsoft.com/office/drawing/2014/main" id="{A853A5D4-0E34-4525-B201-FD94668BDD7F}"/>
              </a:ext>
            </a:extLst>
          </p:cNvPr>
          <p:cNvSpPr txBox="1"/>
          <p:nvPr/>
        </p:nvSpPr>
        <p:spPr bwMode="auto">
          <a:xfrm>
            <a:off x="4753605" y="1362378"/>
            <a:ext cx="2504704" cy="571438"/>
          </a:xfrm>
          <a:prstGeom prst="rect">
            <a:avLst/>
          </a:prstGeom>
          <a:noFill/>
          <a:ln w="2857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defTabSz="357708" rtl="0" eaLnBrk="1" fontAlgn="auto" latinLnBrk="0" hangingPunct="1">
              <a:lnSpc>
                <a:spcPct val="140000"/>
              </a:lnSpc>
              <a:spcBef>
                <a:spcPts val="0"/>
              </a:spcBef>
              <a:spcAft>
                <a:spcPts val="0"/>
              </a:spcAft>
              <a:buClr>
                <a:srgbClr val="DD1D21"/>
              </a:buClr>
              <a:buSzPct val="85000"/>
              <a:buFontTx/>
              <a:buNone/>
              <a:tabLst/>
              <a:defRPr/>
            </a:pPr>
            <a:r>
              <a:rPr kumimoji="0" lang="en-IN" sz="1400" b="1" i="0" u="none" strike="noStrike" kern="1200" cap="none" spc="0" normalizeH="0" baseline="0" noProof="0" dirty="0">
                <a:ln>
                  <a:noFill/>
                </a:ln>
                <a:solidFill>
                  <a:srgbClr val="404040"/>
                </a:solidFill>
                <a:effectLst/>
                <a:uLnTx/>
                <a:uFillTx/>
                <a:latin typeface="Futura Medium"/>
                <a:ea typeface="+mn-ea"/>
                <a:cs typeface="+mn-cs"/>
              </a:rPr>
              <a:t> </a:t>
            </a:r>
            <a:r>
              <a:rPr kumimoji="0" lang="en-IN" sz="1400" b="1" i="0" u="none" strike="noStrike" kern="1200" cap="none" spc="0" normalizeH="0" baseline="0" noProof="0" dirty="0">
                <a:ln>
                  <a:noFill/>
                </a:ln>
                <a:solidFill>
                  <a:srgbClr val="404040"/>
                </a:solidFill>
                <a:effectLst/>
                <a:uLnTx/>
                <a:uFillTx/>
                <a:latin typeface="Futura Bold"/>
                <a:ea typeface="+mn-ea"/>
                <a:cs typeface="+mn-cs"/>
              </a:rPr>
              <a:t>DATA GOVERNANCE USERS</a:t>
            </a:r>
            <a:endParaRPr kumimoji="0" lang="en-US" sz="1400" b="1" i="0" u="none" strike="noStrike" kern="1200" cap="none" spc="0" normalizeH="0" baseline="0" noProof="0" dirty="0">
              <a:ln>
                <a:noFill/>
              </a:ln>
              <a:solidFill>
                <a:srgbClr val="404040"/>
              </a:solidFill>
              <a:effectLst/>
              <a:uLnTx/>
              <a:uFillTx/>
              <a:latin typeface="Futura Bold"/>
              <a:ea typeface="+mn-ea"/>
              <a:cs typeface="+mn-cs"/>
            </a:endParaRPr>
          </a:p>
        </p:txBody>
      </p:sp>
      <p:sp>
        <p:nvSpPr>
          <p:cNvPr id="15" name="TextBox 14">
            <a:extLst>
              <a:ext uri="{FF2B5EF4-FFF2-40B4-BE49-F238E27FC236}">
                <a16:creationId xmlns:a16="http://schemas.microsoft.com/office/drawing/2014/main" id="{C2936E80-33D8-43FE-88DC-D98F56C9A7D7}"/>
              </a:ext>
            </a:extLst>
          </p:cNvPr>
          <p:cNvSpPr txBox="1"/>
          <p:nvPr/>
        </p:nvSpPr>
        <p:spPr bwMode="auto">
          <a:xfrm>
            <a:off x="4781302" y="2385059"/>
            <a:ext cx="2719438" cy="64633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00000"/>
              </a:lnSpc>
              <a:spcBef>
                <a:spcPts val="0"/>
              </a:spcBef>
              <a:spcAft>
                <a:spcPts val="0"/>
              </a:spcAft>
              <a:buClr>
                <a:srgbClr val="DD1D21"/>
              </a:buClr>
              <a:buSzPct val="85000"/>
              <a:buFontTx/>
              <a:buNone/>
              <a:tabLst/>
              <a:defRPr/>
            </a:pPr>
            <a:r>
              <a:rPr lang="en-IN" sz="1400" i="1" dirty="0">
                <a:solidFill>
                  <a:srgbClr val="404040"/>
                </a:solidFill>
                <a:latin typeface="Futura Light" panose="00000400000000000000" pitchFamily="2" charset="0"/>
              </a:rPr>
              <a:t>“I want to know the data I steward for the business and its dependencies and to set standards;</a:t>
            </a:r>
            <a:endParaRPr kumimoji="0" lang="en-GB" sz="1400" i="1" u="none" strike="noStrike" kern="1200" cap="none" spc="0" normalizeH="0" baseline="0" noProof="0" dirty="0">
              <a:ln>
                <a:noFill/>
              </a:ln>
              <a:solidFill>
                <a:srgbClr val="404040"/>
              </a:solidFill>
              <a:effectLst/>
              <a:uLnTx/>
              <a:uFillTx/>
              <a:latin typeface="Futura Light" panose="00000400000000000000" pitchFamily="2" charset="0"/>
            </a:endParaRPr>
          </a:p>
        </p:txBody>
      </p:sp>
      <p:sp>
        <p:nvSpPr>
          <p:cNvPr id="74" name="TextBox 73">
            <a:extLst>
              <a:ext uri="{FF2B5EF4-FFF2-40B4-BE49-F238E27FC236}">
                <a16:creationId xmlns:a16="http://schemas.microsoft.com/office/drawing/2014/main" id="{B56F89FE-C2C2-4C8A-AD17-CAFA1C5F9501}"/>
              </a:ext>
            </a:extLst>
          </p:cNvPr>
          <p:cNvSpPr txBox="1"/>
          <p:nvPr/>
        </p:nvSpPr>
        <p:spPr bwMode="auto">
          <a:xfrm>
            <a:off x="8653078" y="1343402"/>
            <a:ext cx="2114112" cy="269817"/>
          </a:xfrm>
          <a:prstGeom prst="rect">
            <a:avLst/>
          </a:prstGeom>
          <a:noFill/>
          <a:ln w="2857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defTabSz="357708" rtl="0" eaLnBrk="1" fontAlgn="auto" latinLnBrk="0" hangingPunct="1">
              <a:lnSpc>
                <a:spcPct val="140000"/>
              </a:lnSpc>
              <a:spcBef>
                <a:spcPts val="0"/>
              </a:spcBef>
              <a:spcAft>
                <a:spcPts val="0"/>
              </a:spcAft>
              <a:buClr>
                <a:srgbClr val="DD1D21"/>
              </a:buClr>
              <a:buSzPct val="85000"/>
              <a:buFontTx/>
              <a:buNone/>
              <a:tabLst/>
              <a:defRPr/>
            </a:pPr>
            <a:r>
              <a:rPr kumimoji="0" lang="en-IN" sz="1400" b="1" i="0" u="none" strike="noStrike" kern="1200" cap="none" spc="0" normalizeH="0" baseline="0" noProof="0" dirty="0">
                <a:ln>
                  <a:noFill/>
                </a:ln>
                <a:solidFill>
                  <a:srgbClr val="404040"/>
                </a:solidFill>
                <a:effectLst/>
                <a:uLnTx/>
                <a:uFillTx/>
                <a:latin typeface="Futura Bold"/>
                <a:ea typeface="+mn-ea"/>
                <a:cs typeface="+mn-cs"/>
              </a:rPr>
              <a:t>TECHNICAL USERS</a:t>
            </a:r>
          </a:p>
        </p:txBody>
      </p:sp>
      <p:sp>
        <p:nvSpPr>
          <p:cNvPr id="102" name="TextBox 101">
            <a:extLst>
              <a:ext uri="{FF2B5EF4-FFF2-40B4-BE49-F238E27FC236}">
                <a16:creationId xmlns:a16="http://schemas.microsoft.com/office/drawing/2014/main" id="{01F28667-1488-4F00-BAA2-8EE77DD48B7F}"/>
              </a:ext>
            </a:extLst>
          </p:cNvPr>
          <p:cNvSpPr txBox="1"/>
          <p:nvPr/>
        </p:nvSpPr>
        <p:spPr bwMode="auto">
          <a:xfrm>
            <a:off x="8600024" y="2396277"/>
            <a:ext cx="2912860" cy="64633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00000"/>
              </a:lnSpc>
              <a:spcBef>
                <a:spcPts val="0"/>
              </a:spcBef>
              <a:spcAft>
                <a:spcPts val="0"/>
              </a:spcAft>
              <a:buClr>
                <a:srgbClr val="DD1D21"/>
              </a:buClr>
              <a:buSzPct val="85000"/>
              <a:buFontTx/>
              <a:buNone/>
              <a:tabLst/>
              <a:defRPr/>
            </a:pPr>
            <a:r>
              <a:rPr lang="en-IN" sz="1400" i="1" dirty="0">
                <a:solidFill>
                  <a:srgbClr val="404040"/>
                </a:solidFill>
                <a:latin typeface="Futura Light" panose="00000400000000000000" pitchFamily="2" charset="0"/>
              </a:rPr>
              <a:t>“I know where to look, and I want to explore the technical metadata structures to meet my aims’</a:t>
            </a:r>
            <a:endParaRPr kumimoji="0" lang="en-GB" sz="1400" i="1" u="none" strike="noStrike" kern="1200" cap="none" spc="0" normalizeH="0" baseline="0" noProof="0" dirty="0">
              <a:ln>
                <a:noFill/>
              </a:ln>
              <a:solidFill>
                <a:srgbClr val="404040"/>
              </a:solidFill>
              <a:effectLst/>
              <a:uLnTx/>
              <a:uFillTx/>
              <a:latin typeface="Futura Light" panose="00000400000000000000" pitchFamily="2" charset="0"/>
            </a:endParaRPr>
          </a:p>
        </p:txBody>
      </p:sp>
      <p:sp>
        <p:nvSpPr>
          <p:cNvPr id="8" name="TextBox 7">
            <a:extLst>
              <a:ext uri="{FF2B5EF4-FFF2-40B4-BE49-F238E27FC236}">
                <a16:creationId xmlns:a16="http://schemas.microsoft.com/office/drawing/2014/main" id="{45C0983A-B4DD-41C5-9C79-9DAEF10A6B47}"/>
              </a:ext>
            </a:extLst>
          </p:cNvPr>
          <p:cNvSpPr txBox="1"/>
          <p:nvPr/>
        </p:nvSpPr>
        <p:spPr bwMode="auto">
          <a:xfrm>
            <a:off x="843902" y="3446611"/>
            <a:ext cx="2873775" cy="25545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40000"/>
              </a:lnSpc>
              <a:buClr>
                <a:srgbClr val="DD1D21"/>
              </a:buClr>
              <a:buSzPct val="85000"/>
              <a:defRPr/>
            </a:pPr>
            <a:r>
              <a:rPr lang="en-IN" sz="1400" b="1" dirty="0">
                <a:solidFill>
                  <a:srgbClr val="404040"/>
                </a:solidFill>
              </a:rPr>
              <a:t>Goals</a:t>
            </a:r>
            <a:endParaRPr lang="en-IN" sz="1200" b="1" dirty="0">
              <a:solidFill>
                <a:srgbClr val="404040"/>
              </a:solidFill>
            </a:endParaRPr>
          </a:p>
          <a:p>
            <a:pPr marL="285750" indent="-285750">
              <a:lnSpc>
                <a:spcPct val="140000"/>
              </a:lnSpc>
              <a:buClr>
                <a:srgbClr val="DD1D21"/>
              </a:buClr>
              <a:buSzPct val="85000"/>
              <a:buFont typeface="Wingdings" panose="05000000000000000000" pitchFamily="2" charset="2"/>
              <a:buChar char="Ø"/>
              <a:defRPr/>
            </a:pPr>
            <a:r>
              <a:rPr lang="en-GB" sz="1200" dirty="0">
                <a:solidFill>
                  <a:srgbClr val="404040"/>
                </a:solidFill>
                <a:latin typeface="Futura Medium"/>
              </a:rPr>
              <a:t>Quickly discover trusted data without using techy terms or having to ask a professional</a:t>
            </a:r>
          </a:p>
          <a:p>
            <a:pPr marL="285750" indent="-285750">
              <a:lnSpc>
                <a:spcPct val="140000"/>
              </a:lnSpc>
              <a:buClr>
                <a:srgbClr val="DD1D21"/>
              </a:buClr>
              <a:buSzPct val="85000"/>
              <a:buFont typeface="Wingdings" panose="05000000000000000000" pitchFamily="2" charset="2"/>
              <a:buChar char="Ø"/>
              <a:defRPr/>
            </a:pPr>
            <a:r>
              <a:rPr lang="en-GB" sz="1200" dirty="0">
                <a:solidFill>
                  <a:srgbClr val="404040"/>
                </a:solidFill>
                <a:latin typeface="Futura Medium"/>
              </a:rPr>
              <a:t>Understand what I can and can’t do with the data I discover</a:t>
            </a:r>
          </a:p>
          <a:p>
            <a:pPr marL="285750" indent="-285750">
              <a:lnSpc>
                <a:spcPct val="140000"/>
              </a:lnSpc>
              <a:buClr>
                <a:srgbClr val="DD1D21"/>
              </a:buClr>
              <a:buSzPct val="85000"/>
              <a:buFont typeface="Wingdings" panose="05000000000000000000" pitchFamily="2" charset="2"/>
              <a:buChar char="Ø"/>
              <a:defRPr/>
            </a:pPr>
            <a:r>
              <a:rPr lang="en-GB" sz="1200" dirty="0">
                <a:solidFill>
                  <a:srgbClr val="404040"/>
                </a:solidFill>
                <a:latin typeface="Futura Medium"/>
              </a:rPr>
              <a:t>Know on which systems the data resides</a:t>
            </a:r>
            <a:endParaRPr lang="en-IN" sz="1200" dirty="0">
              <a:solidFill>
                <a:srgbClr val="404040"/>
              </a:solidFill>
              <a:latin typeface="Futura Medium"/>
            </a:endParaRPr>
          </a:p>
          <a:p>
            <a:pPr marL="285750" indent="-285750">
              <a:lnSpc>
                <a:spcPct val="140000"/>
              </a:lnSpc>
              <a:buClr>
                <a:srgbClr val="DD1D21"/>
              </a:buClr>
              <a:buSzPct val="85000"/>
              <a:buFont typeface="Wingdings" panose="05000000000000000000" pitchFamily="2" charset="2"/>
              <a:buChar char="Ø"/>
              <a:defRPr/>
            </a:pPr>
            <a:r>
              <a:rPr lang="en-GB" sz="1200" dirty="0">
                <a:solidFill>
                  <a:srgbClr val="404040"/>
                </a:solidFill>
                <a:latin typeface="Futura Medium"/>
              </a:rPr>
              <a:t>See who is the custodian of the data</a:t>
            </a:r>
          </a:p>
          <a:p>
            <a:pPr marL="285750" indent="-285750">
              <a:lnSpc>
                <a:spcPct val="140000"/>
              </a:lnSpc>
              <a:buClr>
                <a:srgbClr val="DD1D21"/>
              </a:buClr>
              <a:buSzPct val="85000"/>
              <a:buFont typeface="Wingdings" panose="05000000000000000000" pitchFamily="2" charset="2"/>
              <a:buChar char="Ø"/>
              <a:defRPr/>
            </a:pPr>
            <a:r>
              <a:rPr lang="en-GB" sz="1200" dirty="0">
                <a:solidFill>
                  <a:srgbClr val="404040"/>
                </a:solidFill>
                <a:latin typeface="Futura Medium"/>
              </a:rPr>
              <a:t>Request access at a click of a button</a:t>
            </a:r>
          </a:p>
          <a:p>
            <a:pPr marL="171450" indent="-171450">
              <a:buClr>
                <a:srgbClr val="FF0000"/>
              </a:buClr>
              <a:buFont typeface="Wingdings" panose="05000000000000000000" pitchFamily="2" charset="2"/>
              <a:buChar char="Ø"/>
              <a:defRPr/>
            </a:pPr>
            <a:endParaRPr kumimoji="0" lang="en-IN" sz="1200" b="0" i="0" u="none" strike="noStrike" kern="1200" cap="none" spc="0" normalizeH="0" baseline="0" noProof="0" dirty="0">
              <a:ln>
                <a:noFill/>
              </a:ln>
              <a:solidFill>
                <a:srgbClr val="404040"/>
              </a:solidFill>
              <a:effectLst/>
              <a:uLnTx/>
              <a:uFillTx/>
              <a:latin typeface="Futura Medium"/>
              <a:ea typeface="+mn-ea"/>
              <a:cs typeface="+mn-cs"/>
            </a:endParaRPr>
          </a:p>
        </p:txBody>
      </p:sp>
      <p:sp>
        <p:nvSpPr>
          <p:cNvPr id="14" name="TextBox 13">
            <a:extLst>
              <a:ext uri="{FF2B5EF4-FFF2-40B4-BE49-F238E27FC236}">
                <a16:creationId xmlns:a16="http://schemas.microsoft.com/office/drawing/2014/main" id="{F198192E-DFB1-4DD6-9EEE-115B47CBC8AA}"/>
              </a:ext>
            </a:extLst>
          </p:cNvPr>
          <p:cNvSpPr txBox="1"/>
          <p:nvPr/>
        </p:nvSpPr>
        <p:spPr bwMode="auto">
          <a:xfrm>
            <a:off x="4715172" y="3446611"/>
            <a:ext cx="2977613" cy="234442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lang="en-IN" sz="1400" b="1" dirty="0">
                <a:solidFill>
                  <a:srgbClr val="404040"/>
                </a:solidFill>
                <a:latin typeface="Futura Medium"/>
              </a:rPr>
              <a:t>Goals</a:t>
            </a:r>
            <a:endParaRPr kumimoji="0" lang="en-IN" sz="1400" b="1" i="0" u="none" strike="noStrike" kern="1200" cap="none" spc="0" normalizeH="0" baseline="0" noProof="0" dirty="0">
              <a:ln>
                <a:noFill/>
              </a:ln>
              <a:solidFill>
                <a:srgbClr val="404040"/>
              </a:solidFill>
              <a:effectLst/>
              <a:uLnTx/>
              <a:uFillTx/>
              <a:latin typeface="Futura Medium"/>
              <a:ea typeface="+mn-ea"/>
              <a:cs typeface="+mn-cs"/>
            </a:endParaRPr>
          </a:p>
          <a:p>
            <a:pPr marL="285750" marR="0" lvl="0" indent="-285750" fontAlgn="auto">
              <a:lnSpc>
                <a:spcPct val="140000"/>
              </a:lnSpc>
              <a:spcBef>
                <a:spcPts val="0"/>
              </a:spcBef>
              <a:spcAft>
                <a:spcPts val="0"/>
              </a:spcAft>
              <a:buClr>
                <a:srgbClr val="DD1D21"/>
              </a:buClr>
              <a:buSzPct val="85000"/>
              <a:buFont typeface="Wingdings" panose="05000000000000000000" pitchFamily="2" charset="2"/>
              <a:buChar char="Ø"/>
              <a:tabLst/>
              <a:defRPr/>
            </a:pPr>
            <a:r>
              <a:rPr lang="en-IN" sz="1200" dirty="0">
                <a:solidFill>
                  <a:srgbClr val="404040"/>
                </a:solidFill>
                <a:latin typeface="Futura Medium"/>
              </a:rPr>
              <a:t>I want to know the data I steward on Shell’s behalf</a:t>
            </a:r>
          </a:p>
          <a:p>
            <a:pPr marL="285750" marR="0" lvl="0" indent="-285750" fontAlgn="auto">
              <a:lnSpc>
                <a:spcPct val="140000"/>
              </a:lnSpc>
              <a:spcBef>
                <a:spcPts val="0"/>
              </a:spcBef>
              <a:spcAft>
                <a:spcPts val="0"/>
              </a:spcAft>
              <a:buClr>
                <a:srgbClr val="DD1D21"/>
              </a:buClr>
              <a:buSzPct val="85000"/>
              <a:buFont typeface="Wingdings" panose="05000000000000000000" pitchFamily="2" charset="2"/>
              <a:buChar char="Ø"/>
              <a:tabLst/>
              <a:defRPr/>
            </a:pPr>
            <a:r>
              <a:rPr lang="en-IN" sz="1200" dirty="0">
                <a:solidFill>
                  <a:srgbClr val="404040"/>
                </a:solidFill>
                <a:latin typeface="Futura Medium"/>
              </a:rPr>
              <a:t>I would like to manage data definitions, rules &amp; policies via single platform</a:t>
            </a:r>
          </a:p>
          <a:p>
            <a:pPr marL="285750" marR="0" lvl="0" indent="-285750" fontAlgn="auto">
              <a:lnSpc>
                <a:spcPct val="140000"/>
              </a:lnSpc>
              <a:spcBef>
                <a:spcPts val="0"/>
              </a:spcBef>
              <a:spcAft>
                <a:spcPts val="0"/>
              </a:spcAft>
              <a:buClr>
                <a:srgbClr val="DD1D21"/>
              </a:buClr>
              <a:buSzPct val="85000"/>
              <a:buFont typeface="Wingdings" panose="05000000000000000000" pitchFamily="2" charset="2"/>
              <a:buChar char="Ø"/>
              <a:tabLst/>
              <a:defRPr/>
            </a:pPr>
            <a:r>
              <a:rPr lang="en-IN" sz="1200" dirty="0">
                <a:solidFill>
                  <a:srgbClr val="404040"/>
                </a:solidFill>
                <a:latin typeface="Futura Medium"/>
              </a:rPr>
              <a:t>I would like to automate data governance using internal workflows</a:t>
            </a:r>
          </a:p>
          <a:p>
            <a:pPr marL="285750" marR="0" lvl="0" indent="-285750" fontAlgn="auto">
              <a:lnSpc>
                <a:spcPct val="140000"/>
              </a:lnSpc>
              <a:spcBef>
                <a:spcPts val="0"/>
              </a:spcBef>
              <a:spcAft>
                <a:spcPts val="0"/>
              </a:spcAft>
              <a:buClr>
                <a:srgbClr val="DD1D21"/>
              </a:buClr>
              <a:buSzPct val="85000"/>
              <a:buFont typeface="Wingdings" panose="05000000000000000000" pitchFamily="2" charset="2"/>
              <a:buChar char="Ø"/>
              <a:tabLst/>
              <a:defRPr/>
            </a:pPr>
            <a:r>
              <a:rPr lang="en-IN" sz="1200" dirty="0">
                <a:solidFill>
                  <a:srgbClr val="404040"/>
                </a:solidFill>
                <a:latin typeface="Futura Medium"/>
              </a:rPr>
              <a:t>Manage and approve Data Access Requests</a:t>
            </a:r>
          </a:p>
        </p:txBody>
      </p:sp>
      <p:sp>
        <p:nvSpPr>
          <p:cNvPr id="103" name="TextBox 102">
            <a:extLst>
              <a:ext uri="{FF2B5EF4-FFF2-40B4-BE49-F238E27FC236}">
                <a16:creationId xmlns:a16="http://schemas.microsoft.com/office/drawing/2014/main" id="{F2639FB8-39BB-4788-A654-AC7411833E7B}"/>
              </a:ext>
            </a:extLst>
          </p:cNvPr>
          <p:cNvSpPr txBox="1"/>
          <p:nvPr/>
        </p:nvSpPr>
        <p:spPr bwMode="auto">
          <a:xfrm>
            <a:off x="8546630" y="3434542"/>
            <a:ext cx="2975984" cy="260295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lang="en-IN" sz="1400" b="1" dirty="0">
                <a:solidFill>
                  <a:srgbClr val="404040"/>
                </a:solidFill>
                <a:latin typeface="Futura Medium"/>
              </a:rPr>
              <a:t>Goals</a:t>
            </a:r>
            <a:endParaRPr kumimoji="0" lang="en-IN" sz="1400" b="1" i="0" u="none" strike="noStrike" kern="1200" cap="none" spc="0" normalizeH="0" baseline="0" noProof="0" dirty="0">
              <a:ln>
                <a:noFill/>
              </a:ln>
              <a:solidFill>
                <a:srgbClr val="404040"/>
              </a:solidFill>
              <a:effectLst/>
              <a:uLnTx/>
              <a:uFillTx/>
              <a:latin typeface="Futura Medium"/>
              <a:ea typeface="+mn-ea"/>
              <a:cs typeface="+mn-cs"/>
            </a:endParaRPr>
          </a:p>
          <a:p>
            <a:pPr marL="285750" indent="-285750">
              <a:lnSpc>
                <a:spcPct val="140000"/>
              </a:lnSpc>
              <a:buClr>
                <a:srgbClr val="DD1D21"/>
              </a:buClr>
              <a:buSzPct val="85000"/>
              <a:buFont typeface="Wingdings" panose="05000000000000000000" pitchFamily="2" charset="2"/>
              <a:buChar char="Ø"/>
              <a:defRPr/>
            </a:pPr>
            <a:r>
              <a:rPr lang="en-IN" sz="1200" dirty="0">
                <a:solidFill>
                  <a:srgbClr val="404040"/>
                </a:solidFill>
                <a:latin typeface="Futura Medium"/>
              </a:rPr>
              <a:t>Able to discover, trust and understand data available in multiple platforms &amp; applications</a:t>
            </a:r>
          </a:p>
          <a:p>
            <a:pPr marL="285750" indent="-285750">
              <a:lnSpc>
                <a:spcPct val="140000"/>
              </a:lnSpc>
              <a:buClr>
                <a:srgbClr val="DD1D21"/>
              </a:buClr>
              <a:buSzPct val="85000"/>
              <a:buFont typeface="Wingdings" panose="05000000000000000000" pitchFamily="2" charset="2"/>
              <a:buChar char="Ø"/>
              <a:defRPr/>
            </a:pPr>
            <a:r>
              <a:rPr lang="en-IN" sz="1200" dirty="0">
                <a:solidFill>
                  <a:srgbClr val="404040"/>
                </a:solidFill>
                <a:latin typeface="Futura Medium"/>
              </a:rPr>
              <a:t>Single place to check data lineage &amp; transformation logics</a:t>
            </a:r>
          </a:p>
          <a:p>
            <a:pPr marL="285750" indent="-285750">
              <a:lnSpc>
                <a:spcPct val="140000"/>
              </a:lnSpc>
              <a:buClr>
                <a:srgbClr val="DD1D21"/>
              </a:buClr>
              <a:buSzPct val="85000"/>
              <a:buFont typeface="Wingdings" panose="05000000000000000000" pitchFamily="2" charset="2"/>
              <a:buChar char="Ø"/>
              <a:defRPr/>
            </a:pPr>
            <a:r>
              <a:rPr lang="en-IN" sz="1200" dirty="0">
                <a:solidFill>
                  <a:srgbClr val="404040"/>
                </a:solidFill>
                <a:latin typeface="Futura Medium"/>
              </a:rPr>
              <a:t>An automated approval process to access the data</a:t>
            </a:r>
          </a:p>
          <a:p>
            <a:pPr marL="285750" indent="-285750">
              <a:lnSpc>
                <a:spcPct val="140000"/>
              </a:lnSpc>
              <a:buClr>
                <a:srgbClr val="DD1D21"/>
              </a:buClr>
              <a:buSzPct val="85000"/>
              <a:buFont typeface="Wingdings" panose="05000000000000000000" pitchFamily="2" charset="2"/>
              <a:buChar char="Ø"/>
              <a:defRPr/>
            </a:pPr>
            <a:r>
              <a:rPr lang="en-IN" sz="1200" dirty="0">
                <a:solidFill>
                  <a:srgbClr val="404040"/>
                </a:solidFill>
                <a:latin typeface="Futura Medium"/>
              </a:rPr>
              <a:t>Quick and reliable impact analysis when I propose changes to the data landscape</a:t>
            </a:r>
            <a:endParaRPr lang="en-GB" sz="1200" dirty="0">
              <a:solidFill>
                <a:srgbClr val="404040"/>
              </a:solidFill>
              <a:latin typeface="Futura Medium"/>
            </a:endParaRPr>
          </a:p>
        </p:txBody>
      </p:sp>
      <p:sp>
        <p:nvSpPr>
          <p:cNvPr id="33" name="Rectangle 32">
            <a:extLst>
              <a:ext uri="{FF2B5EF4-FFF2-40B4-BE49-F238E27FC236}">
                <a16:creationId xmlns:a16="http://schemas.microsoft.com/office/drawing/2014/main" id="{95A9D58A-0F81-4AAF-B226-9243F41A33AF}"/>
              </a:ext>
            </a:extLst>
          </p:cNvPr>
          <p:cNvSpPr/>
          <p:nvPr/>
        </p:nvSpPr>
        <p:spPr>
          <a:xfrm>
            <a:off x="725170" y="1297419"/>
            <a:ext cx="3119395" cy="479215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112" name="Rectangle 111">
            <a:extLst>
              <a:ext uri="{FF2B5EF4-FFF2-40B4-BE49-F238E27FC236}">
                <a16:creationId xmlns:a16="http://schemas.microsoft.com/office/drawing/2014/main" id="{393B82DB-A789-4C9E-85A9-239570BDC3E8}"/>
              </a:ext>
            </a:extLst>
          </p:cNvPr>
          <p:cNvSpPr/>
          <p:nvPr/>
        </p:nvSpPr>
        <p:spPr>
          <a:xfrm>
            <a:off x="4635900" y="1297419"/>
            <a:ext cx="3119395" cy="478152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sp>
        <p:nvSpPr>
          <p:cNvPr id="113" name="Rectangle 112">
            <a:extLst>
              <a:ext uri="{FF2B5EF4-FFF2-40B4-BE49-F238E27FC236}">
                <a16:creationId xmlns:a16="http://schemas.microsoft.com/office/drawing/2014/main" id="{488C8C32-730D-478A-ADE5-194DE41B4935}"/>
              </a:ext>
            </a:extLst>
          </p:cNvPr>
          <p:cNvSpPr/>
          <p:nvPr/>
        </p:nvSpPr>
        <p:spPr>
          <a:xfrm>
            <a:off x="8457545" y="1282393"/>
            <a:ext cx="3119395" cy="4792162"/>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err="1"/>
          </a:p>
        </p:txBody>
      </p:sp>
      <p:pic>
        <p:nvPicPr>
          <p:cNvPr id="51" name="Picture 50">
            <a:extLst>
              <a:ext uri="{FF2B5EF4-FFF2-40B4-BE49-F238E27FC236}">
                <a16:creationId xmlns:a16="http://schemas.microsoft.com/office/drawing/2014/main" id="{1C80A579-96F9-46E7-A532-1725C70C8E7A}"/>
              </a:ext>
            </a:extLst>
          </p:cNvPr>
          <p:cNvPicPr>
            <a:picLocks noChangeAspect="1"/>
          </p:cNvPicPr>
          <p:nvPr/>
        </p:nvPicPr>
        <p:blipFill>
          <a:blip r:embed="rId3"/>
          <a:stretch>
            <a:fillRect/>
          </a:stretch>
        </p:blipFill>
        <p:spPr>
          <a:xfrm>
            <a:off x="6917420" y="1240715"/>
            <a:ext cx="900000" cy="897541"/>
          </a:xfrm>
          <a:prstGeom prst="rect">
            <a:avLst/>
          </a:prstGeom>
        </p:spPr>
      </p:pic>
      <p:pic>
        <p:nvPicPr>
          <p:cNvPr id="55" name="Graphic 54">
            <a:extLst>
              <a:ext uri="{FF2B5EF4-FFF2-40B4-BE49-F238E27FC236}">
                <a16:creationId xmlns:a16="http://schemas.microsoft.com/office/drawing/2014/main" id="{C316488A-71AA-4AC1-AC26-489CBD0FDD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71016" y="1326064"/>
            <a:ext cx="672298" cy="682157"/>
          </a:xfrm>
          <a:prstGeom prst="rect">
            <a:avLst/>
          </a:prstGeom>
        </p:spPr>
      </p:pic>
      <p:pic>
        <p:nvPicPr>
          <p:cNvPr id="56" name="Graphic 55">
            <a:extLst>
              <a:ext uri="{FF2B5EF4-FFF2-40B4-BE49-F238E27FC236}">
                <a16:creationId xmlns:a16="http://schemas.microsoft.com/office/drawing/2014/main" id="{FD8C5A60-702D-41B3-AF5B-C062F83BDE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2670" y="1350099"/>
            <a:ext cx="768350" cy="768350"/>
          </a:xfrm>
          <a:prstGeom prst="rect">
            <a:avLst/>
          </a:prstGeom>
        </p:spPr>
      </p:pic>
      <p:sp>
        <p:nvSpPr>
          <p:cNvPr id="3" name="TextBox 2">
            <a:extLst>
              <a:ext uri="{FF2B5EF4-FFF2-40B4-BE49-F238E27FC236}">
                <a16:creationId xmlns:a16="http://schemas.microsoft.com/office/drawing/2014/main" id="{756D0BFA-DAA1-4EC8-BF6F-A2243A1C2ADB}"/>
              </a:ext>
            </a:extLst>
          </p:cNvPr>
          <p:cNvSpPr txBox="1"/>
          <p:nvPr/>
        </p:nvSpPr>
        <p:spPr bwMode="auto">
          <a:xfrm>
            <a:off x="8653078" y="1689486"/>
            <a:ext cx="2337116" cy="48866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t>DATA SCIENTIST, ARCHITECT, DIY USER, ETC.</a:t>
            </a:r>
          </a:p>
        </p:txBody>
      </p:sp>
      <p:sp>
        <p:nvSpPr>
          <p:cNvPr id="58" name="TextBox 57">
            <a:extLst>
              <a:ext uri="{FF2B5EF4-FFF2-40B4-BE49-F238E27FC236}">
                <a16:creationId xmlns:a16="http://schemas.microsoft.com/office/drawing/2014/main" id="{B2498A54-F975-4957-B721-41126519441B}"/>
              </a:ext>
            </a:extLst>
          </p:cNvPr>
          <p:cNvSpPr txBox="1"/>
          <p:nvPr/>
        </p:nvSpPr>
        <p:spPr bwMode="auto">
          <a:xfrm>
            <a:off x="4781302" y="1976665"/>
            <a:ext cx="2337116"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t>DDO, DVO, ETC.</a:t>
            </a:r>
          </a:p>
        </p:txBody>
      </p:sp>
      <p:sp>
        <p:nvSpPr>
          <p:cNvPr id="59" name="TextBox 58">
            <a:extLst>
              <a:ext uri="{FF2B5EF4-FFF2-40B4-BE49-F238E27FC236}">
                <a16:creationId xmlns:a16="http://schemas.microsoft.com/office/drawing/2014/main" id="{BD497038-B025-4A27-B62E-0184291FD355}"/>
              </a:ext>
            </a:extLst>
          </p:cNvPr>
          <p:cNvSpPr txBox="1"/>
          <p:nvPr/>
        </p:nvSpPr>
        <p:spPr bwMode="auto">
          <a:xfrm>
            <a:off x="813169" y="1718022"/>
            <a:ext cx="2337116" cy="48866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solidFill>
                  <a:schemeClr val="bg1"/>
                </a:solidFill>
              </a:rPr>
              <a:t>ANALYST, MANAGER, ENGINEER, SCIENTIST, ETC.</a:t>
            </a:r>
          </a:p>
        </p:txBody>
      </p:sp>
    </p:spTree>
    <p:extLst>
      <p:ext uri="{BB962C8B-B14F-4D97-AF65-F5344CB8AC3E}">
        <p14:creationId xmlns:p14="http://schemas.microsoft.com/office/powerpoint/2010/main" val="41265998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CF06-0F94-4204-9BBF-43D9D6367A19}"/>
              </a:ext>
            </a:extLst>
          </p:cNvPr>
          <p:cNvSpPr>
            <a:spLocks noGrp="1"/>
          </p:cNvSpPr>
          <p:nvPr>
            <p:ph type="title"/>
          </p:nvPr>
        </p:nvSpPr>
        <p:spPr/>
        <p:txBody>
          <a:bodyPr/>
          <a:lstStyle/>
          <a:p>
            <a:r>
              <a:rPr lang="en-GB" dirty="0"/>
              <a:t>WHY DO I NEED COLLIBRA?</a:t>
            </a:r>
          </a:p>
        </p:txBody>
      </p:sp>
      <p:sp>
        <p:nvSpPr>
          <p:cNvPr id="3" name="TextBox 2">
            <a:extLst>
              <a:ext uri="{FF2B5EF4-FFF2-40B4-BE49-F238E27FC236}">
                <a16:creationId xmlns:a16="http://schemas.microsoft.com/office/drawing/2014/main" id="{153D83E7-1370-4045-815F-8DEF5B76D1A0}"/>
              </a:ext>
            </a:extLst>
          </p:cNvPr>
          <p:cNvSpPr txBox="1"/>
          <p:nvPr/>
        </p:nvSpPr>
        <p:spPr bwMode="auto">
          <a:xfrm>
            <a:off x="1064216" y="1467510"/>
            <a:ext cx="2898229"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1"/>
                </a:solidFill>
                <a:latin typeface="+mj-lt"/>
              </a:rPr>
              <a:t>‘DISCOVER’ NOT ‘SEARCH’</a:t>
            </a:r>
          </a:p>
        </p:txBody>
      </p:sp>
      <p:sp>
        <p:nvSpPr>
          <p:cNvPr id="75" name="TextBox 74">
            <a:extLst>
              <a:ext uri="{FF2B5EF4-FFF2-40B4-BE49-F238E27FC236}">
                <a16:creationId xmlns:a16="http://schemas.microsoft.com/office/drawing/2014/main" id="{5BC51AD6-74C5-4912-9815-F3B7ACC46CAD}"/>
              </a:ext>
            </a:extLst>
          </p:cNvPr>
          <p:cNvSpPr txBox="1"/>
          <p:nvPr/>
        </p:nvSpPr>
        <p:spPr bwMode="auto">
          <a:xfrm>
            <a:off x="1131094" y="3171028"/>
            <a:ext cx="3446456"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chemeClr val="accent3">
                    <a:lumMod val="40000"/>
                    <a:lumOff val="60000"/>
                  </a:schemeClr>
                </a:solidFill>
                <a:latin typeface="+mj-lt"/>
              </a:rPr>
              <a:t>CAPTURE ‘TRIBAL KNOWLEDGE’</a:t>
            </a:r>
          </a:p>
        </p:txBody>
      </p:sp>
      <p:sp>
        <p:nvSpPr>
          <p:cNvPr id="76" name="TextBox 75">
            <a:extLst>
              <a:ext uri="{FF2B5EF4-FFF2-40B4-BE49-F238E27FC236}">
                <a16:creationId xmlns:a16="http://schemas.microsoft.com/office/drawing/2014/main" id="{6CC887AD-7895-4A3B-BDE3-919EF3094F38}"/>
              </a:ext>
            </a:extLst>
          </p:cNvPr>
          <p:cNvSpPr txBox="1"/>
          <p:nvPr/>
        </p:nvSpPr>
        <p:spPr bwMode="auto">
          <a:xfrm>
            <a:off x="1131094" y="5025994"/>
            <a:ext cx="4533292" cy="306879"/>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solidFill>
                  <a:srgbClr val="BED50F"/>
                </a:solidFill>
                <a:latin typeface="+mj-lt"/>
              </a:rPr>
              <a:t>‘REAL’ DATA GOVERNANCE MADE SIMPLE</a:t>
            </a:r>
          </a:p>
        </p:txBody>
      </p:sp>
      <p:sp>
        <p:nvSpPr>
          <p:cNvPr id="4" name="TextBox 3">
            <a:extLst>
              <a:ext uri="{FF2B5EF4-FFF2-40B4-BE49-F238E27FC236}">
                <a16:creationId xmlns:a16="http://schemas.microsoft.com/office/drawing/2014/main" id="{7EED64A8-1206-491C-B542-059FA9B2CFA4}"/>
              </a:ext>
            </a:extLst>
          </p:cNvPr>
          <p:cNvSpPr txBox="1"/>
          <p:nvPr/>
        </p:nvSpPr>
        <p:spPr bwMode="auto">
          <a:xfrm>
            <a:off x="1131094" y="3628782"/>
            <a:ext cx="7955756" cy="10063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i="1" dirty="0">
                <a:latin typeface="Futura Light" panose="00000400000000000000" pitchFamily="2" charset="0"/>
              </a:rPr>
              <a:t>Wouldn’t be great </a:t>
            </a:r>
            <a:r>
              <a:rPr lang="en-GB" sz="1600" dirty="0">
                <a:latin typeface="Futura Light" panose="00000400000000000000" pitchFamily="2" charset="0"/>
              </a:rPr>
              <a:t>if I didn’t have to find someone who knows someone who might be able to pull out an Excel sheet to show </a:t>
            </a:r>
            <a:r>
              <a:rPr lang="en-GB" sz="1500" dirty="0">
                <a:latin typeface="+mj-lt"/>
              </a:rPr>
              <a:t>what data is available to me</a:t>
            </a:r>
            <a:r>
              <a:rPr lang="en-GB" sz="1600" dirty="0">
                <a:latin typeface="Futura Light" panose="00000400000000000000" pitchFamily="2" charset="0"/>
              </a:rPr>
              <a:t>, if I’m </a:t>
            </a:r>
            <a:r>
              <a:rPr lang="en-GB" sz="1500" dirty="0">
                <a:latin typeface="+mj-lt"/>
              </a:rPr>
              <a:t>allowed to have it </a:t>
            </a:r>
            <a:r>
              <a:rPr lang="en-GB" sz="1600" dirty="0">
                <a:latin typeface="Futura Light" panose="00000400000000000000" pitchFamily="2" charset="0"/>
              </a:rPr>
              <a:t>and where I can </a:t>
            </a:r>
            <a:r>
              <a:rPr lang="en-GB" sz="1500" dirty="0">
                <a:latin typeface="+mj-lt"/>
              </a:rPr>
              <a:t>get access</a:t>
            </a:r>
            <a:r>
              <a:rPr lang="en-GB" sz="1600" dirty="0">
                <a:latin typeface="Futura Light" panose="00000400000000000000" pitchFamily="2" charset="0"/>
              </a:rPr>
              <a:t>?</a:t>
            </a:r>
          </a:p>
        </p:txBody>
      </p:sp>
      <p:sp>
        <p:nvSpPr>
          <p:cNvPr id="78" name="TextBox 77">
            <a:extLst>
              <a:ext uri="{FF2B5EF4-FFF2-40B4-BE49-F238E27FC236}">
                <a16:creationId xmlns:a16="http://schemas.microsoft.com/office/drawing/2014/main" id="{AC9D83FE-24BE-407A-A5F4-D5640982BF7D}"/>
              </a:ext>
            </a:extLst>
          </p:cNvPr>
          <p:cNvSpPr txBox="1"/>
          <p:nvPr/>
        </p:nvSpPr>
        <p:spPr bwMode="auto">
          <a:xfrm>
            <a:off x="1131094" y="5545527"/>
            <a:ext cx="8401526" cy="66165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i="1" dirty="0">
                <a:latin typeface="Futura Light" panose="00000400000000000000" pitchFamily="2" charset="0"/>
              </a:rPr>
              <a:t>Wouldn’t it be great </a:t>
            </a:r>
            <a:r>
              <a:rPr lang="en-GB" sz="1600" dirty="0">
                <a:latin typeface="Futura Light" panose="00000400000000000000" pitchFamily="2" charset="0"/>
              </a:rPr>
              <a:t>if I could easily </a:t>
            </a:r>
            <a:r>
              <a:rPr lang="en-GB" sz="1500" dirty="0">
                <a:latin typeface="+mj-lt"/>
              </a:rPr>
              <a:t>understand the data I steward </a:t>
            </a:r>
            <a:r>
              <a:rPr lang="en-GB" sz="1600" dirty="0">
                <a:latin typeface="Futura Light" panose="00000400000000000000" pitchFamily="2" charset="0"/>
              </a:rPr>
              <a:t>on behalf of Shell, which businesses and process use that data, and </a:t>
            </a:r>
            <a:r>
              <a:rPr lang="en-GB" sz="1500" dirty="0">
                <a:latin typeface="+mj-lt"/>
              </a:rPr>
              <a:t>easily carry out my role </a:t>
            </a:r>
            <a:r>
              <a:rPr lang="en-GB" sz="1600" dirty="0">
                <a:latin typeface="Futura Light" panose="00000400000000000000" pitchFamily="2" charset="0"/>
              </a:rPr>
              <a:t>through simple workflows?</a:t>
            </a:r>
          </a:p>
        </p:txBody>
      </p:sp>
      <p:sp>
        <p:nvSpPr>
          <p:cNvPr id="79" name="TextBox 78">
            <a:extLst>
              <a:ext uri="{FF2B5EF4-FFF2-40B4-BE49-F238E27FC236}">
                <a16:creationId xmlns:a16="http://schemas.microsoft.com/office/drawing/2014/main" id="{C119FDFB-1320-4D23-893F-334403C5F91E}"/>
              </a:ext>
            </a:extLst>
          </p:cNvPr>
          <p:cNvSpPr txBox="1"/>
          <p:nvPr/>
        </p:nvSpPr>
        <p:spPr bwMode="auto">
          <a:xfrm>
            <a:off x="1131094" y="1923810"/>
            <a:ext cx="7955756" cy="10063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i="1" dirty="0">
                <a:latin typeface="Futura Light" panose="00000400000000000000" pitchFamily="2" charset="0"/>
              </a:rPr>
              <a:t>Wouldn’t it be great </a:t>
            </a:r>
            <a:r>
              <a:rPr lang="en-GB" sz="1600" dirty="0">
                <a:latin typeface="Futura Light" panose="00000400000000000000" pitchFamily="2" charset="0"/>
              </a:rPr>
              <a:t>if I could have a </a:t>
            </a:r>
            <a:r>
              <a:rPr lang="en-GB" sz="1500" dirty="0">
                <a:latin typeface="+mj-lt"/>
              </a:rPr>
              <a:t>‘Google-like’ discovery </a:t>
            </a:r>
            <a:r>
              <a:rPr lang="en-GB" sz="1600" dirty="0">
                <a:latin typeface="Futura Light" panose="00000400000000000000" pitchFamily="2" charset="0"/>
              </a:rPr>
              <a:t>tool that preferentially shows me the most trusted and reliable datasets, so I can </a:t>
            </a:r>
            <a:r>
              <a:rPr lang="en-GB" sz="1500" dirty="0">
                <a:latin typeface="+mj-lt"/>
              </a:rPr>
              <a:t>get to work quickly with confidence </a:t>
            </a:r>
            <a:r>
              <a:rPr lang="en-GB" sz="1600" dirty="0">
                <a:latin typeface="Futura Light" panose="00000400000000000000" pitchFamily="2" charset="0"/>
              </a:rPr>
              <a:t>and not spend 80% of my time ‘searching’ for data.</a:t>
            </a:r>
          </a:p>
        </p:txBody>
      </p:sp>
      <p:sp>
        <p:nvSpPr>
          <p:cNvPr id="6" name="Rectangle 5">
            <a:extLst>
              <a:ext uri="{FF2B5EF4-FFF2-40B4-BE49-F238E27FC236}">
                <a16:creationId xmlns:a16="http://schemas.microsoft.com/office/drawing/2014/main" id="{E85655D0-4540-4F9B-BFDF-AB566BA99A3B}"/>
              </a:ext>
            </a:extLst>
          </p:cNvPr>
          <p:cNvSpPr/>
          <p:nvPr/>
        </p:nvSpPr>
        <p:spPr>
          <a:xfrm>
            <a:off x="474345" y="1465275"/>
            <a:ext cx="372110" cy="153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600" dirty="0">
                <a:solidFill>
                  <a:schemeClr val="tx1"/>
                </a:solidFill>
                <a:latin typeface="+mj-lt"/>
              </a:rPr>
              <a:t>FIND</a:t>
            </a:r>
          </a:p>
        </p:txBody>
      </p:sp>
      <p:sp>
        <p:nvSpPr>
          <p:cNvPr id="80" name="Rectangle 79">
            <a:extLst>
              <a:ext uri="{FF2B5EF4-FFF2-40B4-BE49-F238E27FC236}">
                <a16:creationId xmlns:a16="http://schemas.microsoft.com/office/drawing/2014/main" id="{FBEB51FE-E275-4994-89E0-22D66ABDBA2A}"/>
              </a:ext>
            </a:extLst>
          </p:cNvPr>
          <p:cNvSpPr/>
          <p:nvPr/>
        </p:nvSpPr>
        <p:spPr>
          <a:xfrm>
            <a:off x="474345" y="3146216"/>
            <a:ext cx="372110" cy="170575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600" dirty="0">
                <a:solidFill>
                  <a:schemeClr val="tx1"/>
                </a:solidFill>
                <a:latin typeface="+mj-lt"/>
              </a:rPr>
              <a:t>UNDERSTAND</a:t>
            </a:r>
          </a:p>
        </p:txBody>
      </p:sp>
      <p:sp>
        <p:nvSpPr>
          <p:cNvPr id="81" name="Rectangle 80">
            <a:extLst>
              <a:ext uri="{FF2B5EF4-FFF2-40B4-BE49-F238E27FC236}">
                <a16:creationId xmlns:a16="http://schemas.microsoft.com/office/drawing/2014/main" id="{4005240C-C818-472E-9432-6D6DC98B93D1}"/>
              </a:ext>
            </a:extLst>
          </p:cNvPr>
          <p:cNvSpPr/>
          <p:nvPr/>
        </p:nvSpPr>
        <p:spPr>
          <a:xfrm>
            <a:off x="474345" y="5001183"/>
            <a:ext cx="372110" cy="1273888"/>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600" dirty="0">
                <a:solidFill>
                  <a:schemeClr val="tx1"/>
                </a:solidFill>
                <a:latin typeface="+mj-lt"/>
              </a:rPr>
              <a:t>TRUST</a:t>
            </a:r>
          </a:p>
        </p:txBody>
      </p:sp>
      <p:sp>
        <p:nvSpPr>
          <p:cNvPr id="82" name="Rectangle 81">
            <a:extLst>
              <a:ext uri="{FF2B5EF4-FFF2-40B4-BE49-F238E27FC236}">
                <a16:creationId xmlns:a16="http://schemas.microsoft.com/office/drawing/2014/main" id="{EA248328-33AD-41BA-83CA-D7DEEC7D0CD7}"/>
              </a:ext>
            </a:extLst>
          </p:cNvPr>
          <p:cNvSpPr/>
          <p:nvPr/>
        </p:nvSpPr>
        <p:spPr>
          <a:xfrm rot="5400000">
            <a:off x="10778685" y="823160"/>
            <a:ext cx="388229" cy="2217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1"/>
                </a:solidFill>
                <a:latin typeface="+mj-lt"/>
              </a:rPr>
              <a:t>CATALOGUE</a:t>
            </a:r>
          </a:p>
        </p:txBody>
      </p:sp>
      <p:sp>
        <p:nvSpPr>
          <p:cNvPr id="83" name="Rectangle 82">
            <a:extLst>
              <a:ext uri="{FF2B5EF4-FFF2-40B4-BE49-F238E27FC236}">
                <a16:creationId xmlns:a16="http://schemas.microsoft.com/office/drawing/2014/main" id="{042B94EC-8E47-4D58-9724-D7312CA30C54}"/>
              </a:ext>
            </a:extLst>
          </p:cNvPr>
          <p:cNvSpPr/>
          <p:nvPr/>
        </p:nvSpPr>
        <p:spPr>
          <a:xfrm rot="5400000">
            <a:off x="10778686" y="1354644"/>
            <a:ext cx="388228" cy="2217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1"/>
                </a:solidFill>
                <a:latin typeface="+mj-lt"/>
              </a:rPr>
              <a:t>DATA DICTIONARY</a:t>
            </a:r>
          </a:p>
        </p:txBody>
      </p:sp>
      <p:sp>
        <p:nvSpPr>
          <p:cNvPr id="84" name="Rectangle 83">
            <a:extLst>
              <a:ext uri="{FF2B5EF4-FFF2-40B4-BE49-F238E27FC236}">
                <a16:creationId xmlns:a16="http://schemas.microsoft.com/office/drawing/2014/main" id="{50131F9F-D483-485D-AEBD-6D2247A52F89}"/>
              </a:ext>
            </a:extLst>
          </p:cNvPr>
          <p:cNvSpPr/>
          <p:nvPr/>
        </p:nvSpPr>
        <p:spPr>
          <a:xfrm rot="5400000">
            <a:off x="10778684" y="2560339"/>
            <a:ext cx="388229" cy="22174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1"/>
                </a:solidFill>
                <a:latin typeface="+mj-lt"/>
              </a:rPr>
              <a:t>REFERENCE DATA</a:t>
            </a:r>
          </a:p>
        </p:txBody>
      </p:sp>
      <p:sp>
        <p:nvSpPr>
          <p:cNvPr id="85" name="Rectangle 84">
            <a:extLst>
              <a:ext uri="{FF2B5EF4-FFF2-40B4-BE49-F238E27FC236}">
                <a16:creationId xmlns:a16="http://schemas.microsoft.com/office/drawing/2014/main" id="{F78A6128-06E3-4D59-83D9-3DE804D297D9}"/>
              </a:ext>
            </a:extLst>
          </p:cNvPr>
          <p:cNvSpPr/>
          <p:nvPr/>
        </p:nvSpPr>
        <p:spPr>
          <a:xfrm rot="5400000">
            <a:off x="10778685" y="3091823"/>
            <a:ext cx="388228" cy="22174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1"/>
                </a:solidFill>
                <a:latin typeface="+mj-lt"/>
              </a:rPr>
              <a:t>BUSINESS GLOSSARY</a:t>
            </a:r>
          </a:p>
        </p:txBody>
      </p:sp>
      <p:sp>
        <p:nvSpPr>
          <p:cNvPr id="86" name="Rectangle 85">
            <a:extLst>
              <a:ext uri="{FF2B5EF4-FFF2-40B4-BE49-F238E27FC236}">
                <a16:creationId xmlns:a16="http://schemas.microsoft.com/office/drawing/2014/main" id="{637A4B0A-6C3A-41BC-BD50-A60F107218B2}"/>
              </a:ext>
            </a:extLst>
          </p:cNvPr>
          <p:cNvSpPr/>
          <p:nvPr/>
        </p:nvSpPr>
        <p:spPr>
          <a:xfrm rot="5400000">
            <a:off x="10778683" y="4297517"/>
            <a:ext cx="388229" cy="2217420"/>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1"/>
                </a:solidFill>
                <a:latin typeface="+mj-lt"/>
              </a:rPr>
              <a:t>STEWARDSHIP</a:t>
            </a:r>
          </a:p>
        </p:txBody>
      </p:sp>
      <p:sp>
        <p:nvSpPr>
          <p:cNvPr id="87" name="Rectangle 86">
            <a:extLst>
              <a:ext uri="{FF2B5EF4-FFF2-40B4-BE49-F238E27FC236}">
                <a16:creationId xmlns:a16="http://schemas.microsoft.com/office/drawing/2014/main" id="{1524C399-5577-43AB-B1DD-A4DF7EEA7296}"/>
              </a:ext>
            </a:extLst>
          </p:cNvPr>
          <p:cNvSpPr/>
          <p:nvPr/>
        </p:nvSpPr>
        <p:spPr>
          <a:xfrm rot="5400000">
            <a:off x="10778684" y="4829001"/>
            <a:ext cx="388228" cy="2217420"/>
          </a:xfrm>
          <a:prstGeom prst="rect">
            <a:avLst/>
          </a:prstGeom>
          <a:solidFill>
            <a:srgbClr val="BED50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1"/>
                </a:solidFill>
                <a:latin typeface="+mj-lt"/>
              </a:rPr>
              <a:t>POLICY MANAGER</a:t>
            </a:r>
          </a:p>
        </p:txBody>
      </p:sp>
      <p:pic>
        <p:nvPicPr>
          <p:cNvPr id="1026" name="Picture 2" descr="Collibra inducted into JPMorgan Chase Hall of Innovation | Financial IT">
            <a:extLst>
              <a:ext uri="{FF2B5EF4-FFF2-40B4-BE49-F238E27FC236}">
                <a16:creationId xmlns:a16="http://schemas.microsoft.com/office/drawing/2014/main" id="{99217CEF-7F5F-46F3-948E-7EF072BD0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5090" y="312472"/>
            <a:ext cx="1477803" cy="147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409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57A-9B23-4BDD-8053-66BD95CB0F5B}"/>
              </a:ext>
            </a:extLst>
          </p:cNvPr>
          <p:cNvSpPr>
            <a:spLocks noGrp="1"/>
          </p:cNvSpPr>
          <p:nvPr>
            <p:ph type="title"/>
          </p:nvPr>
        </p:nvSpPr>
        <p:spPr/>
        <p:txBody>
          <a:bodyPr/>
          <a:lstStyle/>
          <a:p>
            <a:r>
              <a:rPr lang="en-GB" dirty="0"/>
              <a:t>EVERYTHING IS AN ASSET…</a:t>
            </a:r>
          </a:p>
        </p:txBody>
      </p:sp>
      <p:sp>
        <p:nvSpPr>
          <p:cNvPr id="5" name="Rectangle 4">
            <a:extLst>
              <a:ext uri="{FF2B5EF4-FFF2-40B4-BE49-F238E27FC236}">
                <a16:creationId xmlns:a16="http://schemas.microsoft.com/office/drawing/2014/main" id="{C02DD0A8-19F9-44C4-978C-CFD0F08BCC2C}"/>
              </a:ext>
            </a:extLst>
          </p:cNvPr>
          <p:cNvSpPr/>
          <p:nvPr/>
        </p:nvSpPr>
        <p:spPr>
          <a:xfrm>
            <a:off x="2823210" y="2940734"/>
            <a:ext cx="2057400" cy="752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COLUMN</a:t>
            </a:r>
          </a:p>
        </p:txBody>
      </p:sp>
      <p:sp>
        <p:nvSpPr>
          <p:cNvPr id="9" name="TextBox 8">
            <a:extLst>
              <a:ext uri="{FF2B5EF4-FFF2-40B4-BE49-F238E27FC236}">
                <a16:creationId xmlns:a16="http://schemas.microsoft.com/office/drawing/2014/main" id="{1E63D89B-A390-43AF-AC6A-C5412B3144B9}"/>
              </a:ext>
            </a:extLst>
          </p:cNvPr>
          <p:cNvSpPr txBox="1"/>
          <p:nvPr/>
        </p:nvSpPr>
        <p:spPr bwMode="auto">
          <a:xfrm>
            <a:off x="508000" y="1421202"/>
            <a:ext cx="7251985"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The building blocks of Collibra are called Assets. This essentially represents ‘a thing’. </a:t>
            </a:r>
          </a:p>
        </p:txBody>
      </p:sp>
      <p:sp>
        <p:nvSpPr>
          <p:cNvPr id="22" name="Rectangle 21">
            <a:extLst>
              <a:ext uri="{FF2B5EF4-FFF2-40B4-BE49-F238E27FC236}">
                <a16:creationId xmlns:a16="http://schemas.microsoft.com/office/drawing/2014/main" id="{8500A347-D3D5-4343-B3D5-DDA568CFF4F2}"/>
              </a:ext>
            </a:extLst>
          </p:cNvPr>
          <p:cNvSpPr/>
          <p:nvPr/>
        </p:nvSpPr>
        <p:spPr>
          <a:xfrm>
            <a:off x="6945630" y="2940735"/>
            <a:ext cx="2057400" cy="752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TABLE</a:t>
            </a:r>
          </a:p>
        </p:txBody>
      </p:sp>
      <p:sp>
        <p:nvSpPr>
          <p:cNvPr id="23" name="Title 1">
            <a:extLst>
              <a:ext uri="{FF2B5EF4-FFF2-40B4-BE49-F238E27FC236}">
                <a16:creationId xmlns:a16="http://schemas.microsoft.com/office/drawing/2014/main" id="{B70C6360-309A-4360-9F02-89CCF5F13ACC}"/>
              </a:ext>
            </a:extLst>
          </p:cNvPr>
          <p:cNvSpPr txBox="1">
            <a:spLocks/>
          </p:cNvSpPr>
          <p:nvPr/>
        </p:nvSpPr>
        <p:spPr bwMode="auto">
          <a:xfrm>
            <a:off x="2818130" y="4821365"/>
            <a:ext cx="8646160"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a:lstStyle>
          <a:p>
            <a:r>
              <a:rPr lang="en-GB" dirty="0"/>
              <a:t>…AND ASSETS HAVE RELATIONS &amp; CHARACTERISTICS</a:t>
            </a:r>
          </a:p>
        </p:txBody>
      </p:sp>
      <p:cxnSp>
        <p:nvCxnSpPr>
          <p:cNvPr id="24" name="Connector: Elbow 23">
            <a:extLst>
              <a:ext uri="{FF2B5EF4-FFF2-40B4-BE49-F238E27FC236}">
                <a16:creationId xmlns:a16="http://schemas.microsoft.com/office/drawing/2014/main" id="{79EB42E8-4296-40CF-922F-8AF903DD606A}"/>
              </a:ext>
            </a:extLst>
          </p:cNvPr>
          <p:cNvCxnSpPr>
            <a:stCxn id="22" idx="0"/>
            <a:endCxn id="5" idx="0"/>
          </p:cNvCxnSpPr>
          <p:nvPr/>
        </p:nvCxnSpPr>
        <p:spPr>
          <a:xfrm rot="16200000" flipV="1">
            <a:off x="5913120" y="879525"/>
            <a:ext cx="1" cy="4122420"/>
          </a:xfrm>
          <a:prstGeom prst="bentConnector3">
            <a:avLst>
              <a:gd name="adj1" fmla="val 2286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B866B7B-9AE0-458C-8BBB-B6AE69E8E36E}"/>
              </a:ext>
            </a:extLst>
          </p:cNvPr>
          <p:cNvCxnSpPr>
            <a:cxnSpLocks/>
            <a:stCxn id="5" idx="2"/>
            <a:endCxn id="22" idx="2"/>
          </p:cNvCxnSpPr>
          <p:nvPr/>
        </p:nvCxnSpPr>
        <p:spPr>
          <a:xfrm rot="16200000" flipH="1">
            <a:off x="5913120" y="1631999"/>
            <a:ext cx="1" cy="4122420"/>
          </a:xfrm>
          <a:prstGeom prst="bentConnector3">
            <a:avLst>
              <a:gd name="adj1" fmla="val 2286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099176-1627-414C-A8C0-C0C6E3B616E5}"/>
              </a:ext>
            </a:extLst>
          </p:cNvPr>
          <p:cNvSpPr txBox="1"/>
          <p:nvPr/>
        </p:nvSpPr>
        <p:spPr bwMode="auto">
          <a:xfrm>
            <a:off x="4187190" y="3880422"/>
            <a:ext cx="1725930"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Is part of</a:t>
            </a:r>
          </a:p>
        </p:txBody>
      </p:sp>
      <p:sp>
        <p:nvSpPr>
          <p:cNvPr id="30" name="TextBox 29">
            <a:extLst>
              <a:ext uri="{FF2B5EF4-FFF2-40B4-BE49-F238E27FC236}">
                <a16:creationId xmlns:a16="http://schemas.microsoft.com/office/drawing/2014/main" id="{3E389E3D-F383-4FB8-97BF-2B3137C5C320}"/>
              </a:ext>
            </a:extLst>
          </p:cNvPr>
          <p:cNvSpPr txBox="1"/>
          <p:nvPr/>
        </p:nvSpPr>
        <p:spPr bwMode="auto">
          <a:xfrm>
            <a:off x="7006590" y="2386355"/>
            <a:ext cx="1725930"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contains</a:t>
            </a:r>
          </a:p>
        </p:txBody>
      </p:sp>
      <p:sp>
        <p:nvSpPr>
          <p:cNvPr id="31" name="TextBox 30">
            <a:extLst>
              <a:ext uri="{FF2B5EF4-FFF2-40B4-BE49-F238E27FC236}">
                <a16:creationId xmlns:a16="http://schemas.microsoft.com/office/drawing/2014/main" id="{436CC617-B9D8-4C1B-99A9-0AD7E7E75121}"/>
              </a:ext>
            </a:extLst>
          </p:cNvPr>
          <p:cNvSpPr txBox="1"/>
          <p:nvPr/>
        </p:nvSpPr>
        <p:spPr bwMode="auto">
          <a:xfrm>
            <a:off x="2818130" y="5329775"/>
            <a:ext cx="9036448"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Relations describe how two assets associate to each other, and attributes add more description to an asset</a:t>
            </a:r>
          </a:p>
        </p:txBody>
      </p:sp>
    </p:spTree>
    <p:extLst>
      <p:ext uri="{BB962C8B-B14F-4D97-AF65-F5344CB8AC3E}">
        <p14:creationId xmlns:p14="http://schemas.microsoft.com/office/powerpoint/2010/main" val="20897121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57A-9B23-4BDD-8053-66BD95CB0F5B}"/>
              </a:ext>
            </a:extLst>
          </p:cNvPr>
          <p:cNvSpPr>
            <a:spLocks noGrp="1"/>
          </p:cNvSpPr>
          <p:nvPr>
            <p:ph type="title"/>
          </p:nvPr>
        </p:nvSpPr>
        <p:spPr/>
        <p:txBody>
          <a:bodyPr/>
          <a:lstStyle/>
          <a:p>
            <a:r>
              <a:rPr lang="en-GB" dirty="0"/>
              <a:t>INHERITANCE</a:t>
            </a:r>
          </a:p>
        </p:txBody>
      </p:sp>
      <p:grpSp>
        <p:nvGrpSpPr>
          <p:cNvPr id="7" name="Group 6">
            <a:extLst>
              <a:ext uri="{FF2B5EF4-FFF2-40B4-BE49-F238E27FC236}">
                <a16:creationId xmlns:a16="http://schemas.microsoft.com/office/drawing/2014/main" id="{E7552F49-A33E-4810-A3C6-4BDB10D4B030}"/>
              </a:ext>
            </a:extLst>
          </p:cNvPr>
          <p:cNvGrpSpPr/>
          <p:nvPr/>
        </p:nvGrpSpPr>
        <p:grpSpPr>
          <a:xfrm>
            <a:off x="2565400" y="5392725"/>
            <a:ext cx="9194777" cy="752475"/>
            <a:chOff x="1768484" y="2676525"/>
            <a:chExt cx="9194777" cy="752475"/>
          </a:xfrm>
        </p:grpSpPr>
        <p:sp>
          <p:nvSpPr>
            <p:cNvPr id="5" name="Rectangle 4">
              <a:extLst>
                <a:ext uri="{FF2B5EF4-FFF2-40B4-BE49-F238E27FC236}">
                  <a16:creationId xmlns:a16="http://schemas.microsoft.com/office/drawing/2014/main" id="{C02DD0A8-19F9-44C4-978C-CFD0F08BCC2C}"/>
                </a:ext>
              </a:extLst>
            </p:cNvPr>
            <p:cNvSpPr/>
            <p:nvPr/>
          </p:nvSpPr>
          <p:spPr>
            <a:xfrm>
              <a:off x="4149091" y="2676525"/>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LINE OF BUSINESS</a:t>
              </a:r>
            </a:p>
          </p:txBody>
        </p:sp>
        <p:sp>
          <p:nvSpPr>
            <p:cNvPr id="22" name="Rectangle 21">
              <a:extLst>
                <a:ext uri="{FF2B5EF4-FFF2-40B4-BE49-F238E27FC236}">
                  <a16:creationId xmlns:a16="http://schemas.microsoft.com/office/drawing/2014/main" id="{8500A347-D3D5-4343-B3D5-DDA568CFF4F2}"/>
                </a:ext>
              </a:extLst>
            </p:cNvPr>
            <p:cNvSpPr/>
            <p:nvPr/>
          </p:nvSpPr>
          <p:spPr>
            <a:xfrm>
              <a:off x="6527476" y="2676525"/>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BUSINESS PROCESS</a:t>
              </a:r>
            </a:p>
          </p:txBody>
        </p:sp>
        <p:sp>
          <p:nvSpPr>
            <p:cNvPr id="13" name="Rectangle 12">
              <a:extLst>
                <a:ext uri="{FF2B5EF4-FFF2-40B4-BE49-F238E27FC236}">
                  <a16:creationId xmlns:a16="http://schemas.microsoft.com/office/drawing/2014/main" id="{B632959A-23B3-4B81-A14C-F0A37AB81B8C}"/>
                </a:ext>
              </a:extLst>
            </p:cNvPr>
            <p:cNvSpPr/>
            <p:nvPr/>
          </p:nvSpPr>
          <p:spPr>
            <a:xfrm>
              <a:off x="8905861" y="2676525"/>
              <a:ext cx="2057400" cy="752475"/>
            </a:xfrm>
            <a:prstGeom prst="rect">
              <a:avLst/>
            </a:prstGeom>
            <a:solidFill>
              <a:srgbClr val="66C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USE CASE</a:t>
              </a:r>
            </a:p>
          </p:txBody>
        </p:sp>
        <p:sp>
          <p:nvSpPr>
            <p:cNvPr id="14" name="Rectangle 13">
              <a:extLst>
                <a:ext uri="{FF2B5EF4-FFF2-40B4-BE49-F238E27FC236}">
                  <a16:creationId xmlns:a16="http://schemas.microsoft.com/office/drawing/2014/main" id="{66394016-6BD8-4C2E-8896-9E6F1C8EFF9D}"/>
                </a:ext>
              </a:extLst>
            </p:cNvPr>
            <p:cNvSpPr/>
            <p:nvPr/>
          </p:nvSpPr>
          <p:spPr>
            <a:xfrm>
              <a:off x="1768484" y="2676525"/>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DATA CATEGORY</a:t>
              </a:r>
            </a:p>
          </p:txBody>
        </p:sp>
      </p:grpSp>
      <p:sp>
        <p:nvSpPr>
          <p:cNvPr id="18" name="Rectangle 17">
            <a:extLst>
              <a:ext uri="{FF2B5EF4-FFF2-40B4-BE49-F238E27FC236}">
                <a16:creationId xmlns:a16="http://schemas.microsoft.com/office/drawing/2014/main" id="{B1A793E3-C775-47A5-BE75-4D21664E837A}"/>
              </a:ext>
            </a:extLst>
          </p:cNvPr>
          <p:cNvSpPr/>
          <p:nvPr/>
        </p:nvSpPr>
        <p:spPr>
          <a:xfrm>
            <a:off x="1842000" y="3675411"/>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BUSINESS DIMENSION</a:t>
            </a:r>
          </a:p>
        </p:txBody>
      </p:sp>
      <p:sp>
        <p:nvSpPr>
          <p:cNvPr id="19" name="Rectangle 18">
            <a:extLst>
              <a:ext uri="{FF2B5EF4-FFF2-40B4-BE49-F238E27FC236}">
                <a16:creationId xmlns:a16="http://schemas.microsoft.com/office/drawing/2014/main" id="{A9E339A4-9733-436E-B4F0-1C528EAF1C05}"/>
              </a:ext>
            </a:extLst>
          </p:cNvPr>
          <p:cNvSpPr/>
          <p:nvPr/>
        </p:nvSpPr>
        <p:spPr>
          <a:xfrm>
            <a:off x="508000" y="2205972"/>
            <a:ext cx="2057400" cy="7524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BUSINESS ASSET</a:t>
            </a:r>
          </a:p>
        </p:txBody>
      </p:sp>
      <p:cxnSp>
        <p:nvCxnSpPr>
          <p:cNvPr id="10" name="Connector: Elbow 9">
            <a:extLst>
              <a:ext uri="{FF2B5EF4-FFF2-40B4-BE49-F238E27FC236}">
                <a16:creationId xmlns:a16="http://schemas.microsoft.com/office/drawing/2014/main" id="{060480A7-CC38-4315-9E30-813BE85ABC3E}"/>
              </a:ext>
            </a:extLst>
          </p:cNvPr>
          <p:cNvCxnSpPr>
            <a:stCxn id="19" idx="2"/>
            <a:endCxn id="18" idx="0"/>
          </p:cNvCxnSpPr>
          <p:nvPr/>
        </p:nvCxnSpPr>
        <p:spPr>
          <a:xfrm rot="16200000" flipH="1">
            <a:off x="1845218" y="2649929"/>
            <a:ext cx="716964" cy="1334000"/>
          </a:xfrm>
          <a:prstGeom prst="bentConnector3">
            <a:avLst>
              <a:gd name="adj1" fmla="val 59565"/>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87809BE-118D-41E0-A839-EA0A9C3BABB4}"/>
              </a:ext>
            </a:extLst>
          </p:cNvPr>
          <p:cNvCxnSpPr>
            <a:cxnSpLocks/>
            <a:stCxn id="18" idx="2"/>
            <a:endCxn id="14" idx="0"/>
          </p:cNvCxnSpPr>
          <p:nvPr/>
        </p:nvCxnSpPr>
        <p:spPr>
          <a:xfrm rot="16200000" flipH="1">
            <a:off x="2749981" y="4548605"/>
            <a:ext cx="964839" cy="723400"/>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9A5D731-B895-4ADC-9BA9-E026B9BE30F5}"/>
              </a:ext>
            </a:extLst>
          </p:cNvPr>
          <p:cNvCxnSpPr>
            <a:cxnSpLocks/>
            <a:stCxn id="18" idx="2"/>
            <a:endCxn id="5" idx="0"/>
          </p:cNvCxnSpPr>
          <p:nvPr/>
        </p:nvCxnSpPr>
        <p:spPr>
          <a:xfrm rot="16200000" flipH="1">
            <a:off x="3940284" y="3358301"/>
            <a:ext cx="964839" cy="3104007"/>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7419484-C7CF-4E7D-8A70-BD97525A3315}"/>
              </a:ext>
            </a:extLst>
          </p:cNvPr>
          <p:cNvCxnSpPr>
            <a:cxnSpLocks/>
            <a:stCxn id="18" idx="2"/>
            <a:endCxn id="22" idx="0"/>
          </p:cNvCxnSpPr>
          <p:nvPr/>
        </p:nvCxnSpPr>
        <p:spPr>
          <a:xfrm rot="16200000" flipH="1">
            <a:off x="5129477" y="2169109"/>
            <a:ext cx="964839" cy="5482392"/>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4E679EA-E6AE-4057-8EC2-867FC331841B}"/>
              </a:ext>
            </a:extLst>
          </p:cNvPr>
          <p:cNvCxnSpPr>
            <a:cxnSpLocks/>
            <a:stCxn id="18" idx="2"/>
            <a:endCxn id="13" idx="0"/>
          </p:cNvCxnSpPr>
          <p:nvPr/>
        </p:nvCxnSpPr>
        <p:spPr>
          <a:xfrm rot="16200000" flipH="1">
            <a:off x="6318669" y="979916"/>
            <a:ext cx="964839" cy="7860777"/>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3CAD8C4-22F8-4829-BCFB-0931F00D19F5}"/>
              </a:ext>
            </a:extLst>
          </p:cNvPr>
          <p:cNvSpPr txBox="1"/>
          <p:nvPr/>
        </p:nvSpPr>
        <p:spPr bwMode="auto">
          <a:xfrm>
            <a:off x="4686124" y="2438752"/>
            <a:ext cx="7074053" cy="169578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endParaRPr lang="en-GB" sz="1600" dirty="0">
              <a:latin typeface="Futura Light" panose="00000400000000000000" pitchFamily="2" charset="0"/>
            </a:endParaRPr>
          </a:p>
          <a:p>
            <a:pPr defTabSz="357708">
              <a:lnSpc>
                <a:spcPct val="140000"/>
              </a:lnSpc>
              <a:buClr>
                <a:schemeClr val="accent2"/>
              </a:buClr>
              <a:buSzPct val="85000"/>
            </a:pPr>
            <a:r>
              <a:rPr lang="en-GB" sz="1600" dirty="0">
                <a:latin typeface="Futura Light" panose="00000400000000000000" pitchFamily="2" charset="0"/>
              </a:rPr>
              <a:t>If using subtypes, the inheritance should be reviewed in order that the relations ‘make sense’. Also, if the subtypes are used, the supertypes should be removed from the metamodel else divergent approaches to modelling assets can occur, leading to chaos.</a:t>
            </a:r>
          </a:p>
        </p:txBody>
      </p:sp>
      <p:sp>
        <p:nvSpPr>
          <p:cNvPr id="36" name="TextBox 35">
            <a:extLst>
              <a:ext uri="{FF2B5EF4-FFF2-40B4-BE49-F238E27FC236}">
                <a16:creationId xmlns:a16="http://schemas.microsoft.com/office/drawing/2014/main" id="{3AD3F21E-C763-4B90-8834-A75F388829F2}"/>
              </a:ext>
            </a:extLst>
          </p:cNvPr>
          <p:cNvSpPr txBox="1"/>
          <p:nvPr/>
        </p:nvSpPr>
        <p:spPr bwMode="auto">
          <a:xfrm>
            <a:off x="3232963" y="4566600"/>
            <a:ext cx="1306448"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Are subtypes of</a:t>
            </a:r>
          </a:p>
        </p:txBody>
      </p:sp>
      <p:sp>
        <p:nvSpPr>
          <p:cNvPr id="37" name="TextBox 36">
            <a:extLst>
              <a:ext uri="{FF2B5EF4-FFF2-40B4-BE49-F238E27FC236}">
                <a16:creationId xmlns:a16="http://schemas.microsoft.com/office/drawing/2014/main" id="{E7145637-33FC-400A-A3B1-796ECC77AAC1}"/>
              </a:ext>
            </a:extLst>
          </p:cNvPr>
          <p:cNvSpPr txBox="1"/>
          <p:nvPr/>
        </p:nvSpPr>
        <p:spPr bwMode="auto">
          <a:xfrm>
            <a:off x="1842000" y="3018384"/>
            <a:ext cx="1133324" cy="316946"/>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latin typeface="Futura Light" panose="00000400000000000000" pitchFamily="2" charset="0"/>
              </a:rPr>
              <a:t>Is subtypes of</a:t>
            </a:r>
          </a:p>
        </p:txBody>
      </p:sp>
      <p:sp>
        <p:nvSpPr>
          <p:cNvPr id="8" name="Rectangle 7">
            <a:extLst>
              <a:ext uri="{FF2B5EF4-FFF2-40B4-BE49-F238E27FC236}">
                <a16:creationId xmlns:a16="http://schemas.microsoft.com/office/drawing/2014/main" id="{8A327EFE-1A73-438F-B3EC-7B0C7AA923A1}"/>
              </a:ext>
            </a:extLst>
          </p:cNvPr>
          <p:cNvSpPr/>
          <p:nvPr/>
        </p:nvSpPr>
        <p:spPr>
          <a:xfrm>
            <a:off x="508000" y="1108777"/>
            <a:ext cx="11171237" cy="406971"/>
          </a:xfrm>
          <a:prstGeom prst="rect">
            <a:avLst/>
          </a:prstGeom>
        </p:spPr>
        <p:txBody>
          <a:bodyPr wrap="square">
            <a:spAutoFit/>
          </a:bodyPr>
          <a:lstStyle/>
          <a:p>
            <a:pPr defTabSz="357708">
              <a:lnSpc>
                <a:spcPct val="140000"/>
              </a:lnSpc>
              <a:buClr>
                <a:schemeClr val="accent2"/>
              </a:buClr>
              <a:buSzPct val="85000"/>
            </a:pPr>
            <a:r>
              <a:rPr lang="en-GB" sz="1600" dirty="0">
                <a:latin typeface="Futura Light" panose="00000400000000000000" pitchFamily="2" charset="0"/>
              </a:rPr>
              <a:t>Occurs when an </a:t>
            </a:r>
            <a:r>
              <a:rPr lang="en-GB" sz="1600" dirty="0"/>
              <a:t>asset is a subtype of another asset. </a:t>
            </a:r>
            <a:r>
              <a:rPr lang="en-GB" sz="1600" dirty="0">
                <a:latin typeface="Futura Light" panose="00000400000000000000" pitchFamily="2" charset="0"/>
              </a:rPr>
              <a:t>Subtypes will inherit the existing relations and characteristics. </a:t>
            </a:r>
          </a:p>
        </p:txBody>
      </p:sp>
    </p:spTree>
    <p:extLst>
      <p:ext uri="{BB962C8B-B14F-4D97-AF65-F5344CB8AC3E}">
        <p14:creationId xmlns:p14="http://schemas.microsoft.com/office/powerpoint/2010/main" val="2813564087"/>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8" id="{B6AA029D-55A1-4881-AA1E-F6CF92DEB952}" vid="{11E28857-5E3B-43CE-9391-0A8AE306F30D}"/>
    </a:ext>
  </a:extLst>
</a:theme>
</file>

<file path=ppt/theme/theme2.xml><?xml version="1.0" encoding="utf-8"?>
<a:theme xmlns:a="http://schemas.openxmlformats.org/drawingml/2006/main" name="Collibra">
  <a:themeElements>
    <a:clrScheme name="Collibra-Color-Pallet-FINAL">
      <a:dk1>
        <a:srgbClr val="52545A"/>
      </a:dk1>
      <a:lt1>
        <a:srgbClr val="FFFFFF"/>
      </a:lt1>
      <a:dk2>
        <a:srgbClr val="828282"/>
      </a:dk2>
      <a:lt2>
        <a:srgbClr val="FFFFFF"/>
      </a:lt2>
      <a:accent1>
        <a:srgbClr val="509E2E"/>
      </a:accent1>
      <a:accent2>
        <a:srgbClr val="83BB00"/>
      </a:accent2>
      <a:accent3>
        <a:srgbClr val="257025"/>
      </a:accent3>
      <a:accent4>
        <a:srgbClr val="A7A7A7"/>
      </a:accent4>
      <a:accent5>
        <a:srgbClr val="C7C7C7"/>
      </a:accent5>
      <a:accent6>
        <a:srgbClr val="E6E6E6"/>
      </a:accent6>
      <a:hlink>
        <a:srgbClr val="00ADED"/>
      </a:hlink>
      <a:folHlink>
        <a:srgbClr val="00ADE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45720" tIns="45720" rIns="45720" bIns="45720" rtlCol="0">
        <a:spAutoFit/>
      </a:bodyPr>
      <a:lstStyle>
        <a:defPPr>
          <a:lnSpc>
            <a:spcPct val="110000"/>
          </a:lnSpc>
          <a:defRPr sz="1600" dirty="0" smtClean="0"/>
        </a:defPPr>
      </a:lstStyle>
    </a:txDef>
  </a:objectDefaults>
  <a:extraClrSchemeLst/>
  <a:extLst>
    <a:ext uri="{05A4C25C-085E-4340-85A3-A5531E510DB2}">
      <thm15:themeFamily xmlns:thm15="http://schemas.microsoft.com/office/thememl/2012/main" name="Presentation6" id="{29889BBA-CCDF-9F4C-AD17-86555A571BA3}" vid="{468CCF2C-7AB2-1347-919A-B4ACB9D508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43F61D4ABC02469CC7E8C3A3396A9F" ma:contentTypeVersion="13" ma:contentTypeDescription="Create a new document." ma:contentTypeScope="" ma:versionID="00068962c64b8f4fa063dfd83f0aa5dc">
  <xsd:schema xmlns:xsd="http://www.w3.org/2001/XMLSchema" xmlns:xs="http://www.w3.org/2001/XMLSchema" xmlns:p="http://schemas.microsoft.com/office/2006/metadata/properties" xmlns:ns3="277fbbd7-6410-4964-814f-faa40b67d147" xmlns:ns4="0a9d6011-8b5a-41f4-a0f5-2ced56a4ecc2" targetNamespace="http://schemas.microsoft.com/office/2006/metadata/properties" ma:root="true" ma:fieldsID="8fef2e5f070ee216da3aabea870a0d95" ns3:_="" ns4:_="">
    <xsd:import namespace="277fbbd7-6410-4964-814f-faa40b67d147"/>
    <xsd:import namespace="0a9d6011-8b5a-41f4-a0f5-2ced56a4ecc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Locatio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7fbbd7-6410-4964-814f-faa40b67d1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MediaServiceLocation" ma:internalName="MediaServiceLocation" ma:readOnly="true">
      <xsd:simpleType>
        <xsd:restriction base="dms:Text"/>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9d6011-8b5a-41f4-a0f5-2ced56a4ec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B02A64-6E2C-49CE-82CD-6E23F08C735D}">
  <ds:schemaRefs>
    <ds:schemaRef ds:uri="http://schemas.microsoft.com/sharepoint/v3/contenttype/forms"/>
  </ds:schemaRefs>
</ds:datastoreItem>
</file>

<file path=customXml/itemProps2.xml><?xml version="1.0" encoding="utf-8"?>
<ds:datastoreItem xmlns:ds="http://schemas.openxmlformats.org/officeDocument/2006/customXml" ds:itemID="{F3E7A798-230F-47E1-BB2E-23857800575F}">
  <ds:schemaRefs>
    <ds:schemaRef ds:uri="http://purl.org/dc/terms/"/>
    <ds:schemaRef ds:uri="http://schemas.openxmlformats.org/package/2006/metadata/core-properties"/>
    <ds:schemaRef ds:uri="http://schemas.microsoft.com/office/2006/documentManagement/types"/>
    <ds:schemaRef ds:uri="0a9d6011-8b5a-41f4-a0f5-2ced56a4ecc2"/>
    <ds:schemaRef ds:uri="http://purl.org/dc/elements/1.1/"/>
    <ds:schemaRef ds:uri="http://schemas.microsoft.com/office/2006/metadata/properties"/>
    <ds:schemaRef ds:uri="http://schemas.microsoft.com/office/infopath/2007/PartnerControls"/>
    <ds:schemaRef ds:uri="277fbbd7-6410-4964-814f-faa40b67d147"/>
    <ds:schemaRef ds:uri="http://www.w3.org/XML/1998/namespace"/>
    <ds:schemaRef ds:uri="http://purl.org/dc/dcmitype/"/>
  </ds:schemaRefs>
</ds:datastoreItem>
</file>

<file path=customXml/itemProps3.xml><?xml version="1.0" encoding="utf-8"?>
<ds:datastoreItem xmlns:ds="http://schemas.openxmlformats.org/officeDocument/2006/customXml" ds:itemID="{B9503D36-0958-4496-8286-BE19C1070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7fbbd7-6410-4964-814f-faa40b67d147"/>
    <ds:schemaRef ds:uri="0a9d6011-8b5a-41f4-a0f5-2ced56a4ec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2004</TotalTime>
  <Words>1422</Words>
  <Application>Microsoft Office PowerPoint</Application>
  <PresentationFormat>Widescreen</PresentationFormat>
  <Paragraphs>192</Paragraphs>
  <Slides>20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Futura Bold</vt:lpstr>
      <vt:lpstr>Futura Light</vt:lpstr>
      <vt:lpstr>Futura Medium</vt:lpstr>
      <vt:lpstr>ShellBold</vt:lpstr>
      <vt:lpstr>ShellMedium</vt:lpstr>
      <vt:lpstr>Times New Roman</vt:lpstr>
      <vt:lpstr>Wingdings</vt:lpstr>
      <vt:lpstr>Shell layouts with footer</vt:lpstr>
      <vt:lpstr>Collibra</vt:lpstr>
      <vt:lpstr>PowerPoint Presentation</vt:lpstr>
      <vt:lpstr>PowerPoint Presentation</vt:lpstr>
      <vt:lpstr>PowerPoint Presentation</vt:lpstr>
      <vt:lpstr>PowerPoint Presentation</vt:lpstr>
      <vt:lpstr>WHAT IS COLLIBRA?</vt:lpstr>
      <vt:lpstr>WHY COLLIBRA?</vt:lpstr>
      <vt:lpstr>WHY DO I NEED COLLIBRA?</vt:lpstr>
      <vt:lpstr>EVERYTHING IS AN ASSET…</vt:lpstr>
      <vt:lpstr>INHERITANCE</vt:lpstr>
      <vt:lpstr>ASSETS ARE GROUPED BY DOMAINS</vt:lpstr>
      <vt:lpstr>HIGH LEVEL COMPONENTS</vt:lpstr>
      <vt:lpstr>KEYSTONE ELEMENTS BRING IT ALL TOGETHER</vt:lpstr>
      <vt:lpstr>LINEAGE DIAGRAMS HELP TO VISUALISE ASSOCIATIONS</vt:lpstr>
      <vt:lpstr>LINEAGE DESIGN IN COLLIBRA: UK MORNING REPORT</vt:lpstr>
      <vt:lpstr>COLLIBRA ASSET MODEL AND METAMODEL</vt:lpstr>
      <vt:lpstr>ENVIRONMENT  STRUCTURE</vt:lpstr>
      <vt:lpstr>TASKS </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Carruthers, Dan N SITI-ITA/D</dc:creator>
  <cp:lastModifiedBy>Babu G R, Manoj SBOBNG-PTIV/PTIU</cp:lastModifiedBy>
  <cp:revision>43</cp:revision>
  <dcterms:created xsi:type="dcterms:W3CDTF">2020-11-20T12:10:44Z</dcterms:created>
  <dcterms:modified xsi:type="dcterms:W3CDTF">2022-06-28T07:47:59Z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0x010100D243F61D4ABC02469CC7E8C3A3396A9F</vt:lpwstr>
  </property>
  <property fmtid="{D5CDD505-2E9C-101B-9397-08002B2CF9AE}" pid="3" name="SAEFExportControlClassification">
    <vt:i4>8</vt:i4>
  </property>
  <property fmtid="{D5CDD505-2E9C-101B-9397-08002B2CF9AE}" pid="4" name="SAEFDocumentStatus">
    <vt:i4>10</vt:i4>
  </property>
  <property fmtid="{D5CDD505-2E9C-101B-9397-08002B2CF9AE}" pid="5" name="SAEFBusinessUnitRegion">
    <vt:i4>1</vt:i4>
  </property>
  <property fmtid="{D5CDD505-2E9C-101B-9397-08002B2CF9AE}" pid="6" name="SAEFCountryOfJurisdiction">
    <vt:i4>6</vt:i4>
  </property>
  <property fmtid="{D5CDD505-2E9C-101B-9397-08002B2CF9AE}" pid="7" name="SAEFLanguage">
    <vt:i4>5</vt:i4>
  </property>
  <property fmtid="{D5CDD505-2E9C-101B-9397-08002B2CF9AE}" pid="8" name="_dlc_DocIdItemGuid">
    <vt:lpwstr>a648fe03-2ee5-49f9-8520-15e43d6762a7</vt:lpwstr>
  </property>
  <property fmtid="{D5CDD505-2E9C-101B-9397-08002B2CF9AE}" pid="9" name="SAEFSecurityClassification">
    <vt:i4>7</vt:i4>
  </property>
  <property fmtid="{D5CDD505-2E9C-101B-9397-08002B2CF9AE}" pid="10" name="SAEFBusiness">
    <vt:i4>1</vt:i4>
  </property>
  <property fmtid="{D5CDD505-2E9C-101B-9397-08002B2CF9AE}" pid="11" name="SAEFBusinessProcess">
    <vt:i4>9</vt:i4>
  </property>
  <property fmtid="{D5CDD505-2E9C-101B-9397-08002B2CF9AE}" pid="12" name="SAEFGlobalFunction">
    <vt:i4>2</vt:i4>
  </property>
  <property fmtid="{D5CDD505-2E9C-101B-9397-08002B2CF9AE}" pid="13" name="SAEFLegalEntity">
    <vt:i4>3</vt:i4>
  </property>
</Properties>
</file>