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87" r:id="rId5"/>
    <p:sldId id="258" r:id="rId6"/>
    <p:sldId id="284" r:id="rId7"/>
    <p:sldId id="259" r:id="rId8"/>
    <p:sldId id="288" r:id="rId9"/>
    <p:sldId id="260" r:id="rId10"/>
    <p:sldId id="263" r:id="rId11"/>
    <p:sldId id="265" r:id="rId12"/>
    <p:sldId id="266" r:id="rId13"/>
    <p:sldId id="283" r:id="rId14"/>
    <p:sldId id="268" r:id="rId15"/>
    <p:sldId id="269" r:id="rId16"/>
    <p:sldId id="289" r:id="rId17"/>
    <p:sldId id="278" r:id="rId18"/>
    <p:sldId id="279" r:id="rId19"/>
    <p:sldId id="290" r:id="rId20"/>
    <p:sldId id="280"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F0AB46-DE14-4834-BFBF-05AE96217541}">
          <p14:sldIdLst>
            <p14:sldId id="256"/>
            <p14:sldId id="257"/>
            <p14:sldId id="287"/>
            <p14:sldId id="258"/>
            <p14:sldId id="284"/>
            <p14:sldId id="259"/>
            <p14:sldId id="288"/>
            <p14:sldId id="260"/>
            <p14:sldId id="263"/>
            <p14:sldId id="265"/>
            <p14:sldId id="266"/>
            <p14:sldId id="283"/>
            <p14:sldId id="268"/>
            <p14:sldId id="269"/>
            <p14:sldId id="289"/>
            <p14:sldId id="278"/>
            <p14:sldId id="279"/>
            <p14:sldId id="290"/>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anjan V"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64" d="100"/>
          <a:sy n="64" d="100"/>
        </p:scale>
        <p:origin x="4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746672-05DD-4338-97BD-035BEFA7BA78}"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2CD604D-AE79-4900-A5F9-25EADA533F12}">
      <dgm:prSet/>
      <dgm:spPr/>
      <dgm:t>
        <a:bodyPr/>
        <a:lstStyle/>
        <a:p>
          <a:pPr>
            <a:lnSpc>
              <a:spcPct val="100000"/>
            </a:lnSpc>
          </a:pPr>
          <a:r>
            <a:rPr lang="en-US" b="0" i="0"/>
            <a:t>How Neuralink will use neurons?</a:t>
          </a:r>
          <a:endParaRPr lang="en-US"/>
        </a:p>
      </dgm:t>
    </dgm:pt>
    <dgm:pt modelId="{F5C1D4FE-6CBE-4A6B-8DAE-358D2FEC62B1}" type="parTrans" cxnId="{88B2FF57-7A3E-4EC1-98B6-1A1F2729658E}">
      <dgm:prSet/>
      <dgm:spPr/>
      <dgm:t>
        <a:bodyPr/>
        <a:lstStyle/>
        <a:p>
          <a:endParaRPr lang="en-US"/>
        </a:p>
      </dgm:t>
    </dgm:pt>
    <dgm:pt modelId="{9CD9296D-6E2B-4F4D-9091-ACD1FBDD8048}" type="sibTrans" cxnId="{88B2FF57-7A3E-4EC1-98B6-1A1F2729658E}">
      <dgm:prSet/>
      <dgm:spPr/>
      <dgm:t>
        <a:bodyPr/>
        <a:lstStyle/>
        <a:p>
          <a:endParaRPr lang="en-US"/>
        </a:p>
      </dgm:t>
    </dgm:pt>
    <dgm:pt modelId="{96AF5141-08F0-40B7-ACDA-BAB1EDF12C0D}">
      <dgm:prSet/>
      <dgm:spPr/>
      <dgm:t>
        <a:bodyPr/>
        <a:lstStyle/>
        <a:p>
          <a:pPr>
            <a:lnSpc>
              <a:spcPct val="100000"/>
            </a:lnSpc>
          </a:pPr>
          <a:r>
            <a:rPr lang="en-US" b="0" i="0"/>
            <a:t>Neuralink will setup electrodes which will read those impulses, amplify them and send them to a machine which will then work accordingly. These electrodes support writing also which can help in treatment of brainly disorders.</a:t>
          </a:r>
          <a:endParaRPr lang="en-US"/>
        </a:p>
      </dgm:t>
    </dgm:pt>
    <dgm:pt modelId="{E796AEFE-53E9-4F6B-B7E9-4C84F3765D5F}" type="parTrans" cxnId="{572AD86E-F434-4817-AA4B-F669C73D3167}">
      <dgm:prSet/>
      <dgm:spPr/>
      <dgm:t>
        <a:bodyPr/>
        <a:lstStyle/>
        <a:p>
          <a:endParaRPr lang="en-US"/>
        </a:p>
      </dgm:t>
    </dgm:pt>
    <dgm:pt modelId="{C039CCD5-8B66-4126-A9E8-84F9B7AB824C}" type="sibTrans" cxnId="{572AD86E-F434-4817-AA4B-F669C73D3167}">
      <dgm:prSet/>
      <dgm:spPr/>
      <dgm:t>
        <a:bodyPr/>
        <a:lstStyle/>
        <a:p>
          <a:endParaRPr lang="en-US"/>
        </a:p>
      </dgm:t>
    </dgm:pt>
    <dgm:pt modelId="{5628026B-AF95-4EC7-B1B5-7665F913FD13}" type="pres">
      <dgm:prSet presAssocID="{74746672-05DD-4338-97BD-035BEFA7BA78}" presName="root" presStyleCnt="0">
        <dgm:presLayoutVars>
          <dgm:dir/>
          <dgm:resizeHandles val="exact"/>
        </dgm:presLayoutVars>
      </dgm:prSet>
      <dgm:spPr/>
    </dgm:pt>
    <dgm:pt modelId="{F9EB257E-1317-4322-B00C-80E5027F1DF1}" type="pres">
      <dgm:prSet presAssocID="{92CD604D-AE79-4900-A5F9-25EADA533F12}" presName="compNode" presStyleCnt="0"/>
      <dgm:spPr/>
    </dgm:pt>
    <dgm:pt modelId="{A7E3EB90-8256-45DB-A720-D515F4022F43}" type="pres">
      <dgm:prSet presAssocID="{92CD604D-AE79-4900-A5F9-25EADA533F12}" presName="bgRect" presStyleLbl="bgShp" presStyleIdx="0" presStyleCnt="2"/>
      <dgm:spPr/>
    </dgm:pt>
    <dgm:pt modelId="{578830F3-1BB2-4A12-99CF-6A00471DBF12}" type="pres">
      <dgm:prSet presAssocID="{92CD604D-AE79-4900-A5F9-25EADA533F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485DC07D-CB1A-44ED-A714-0BCA84EBDC1E}" type="pres">
      <dgm:prSet presAssocID="{92CD604D-AE79-4900-A5F9-25EADA533F12}" presName="spaceRect" presStyleCnt="0"/>
      <dgm:spPr/>
    </dgm:pt>
    <dgm:pt modelId="{364C4EAD-2B8F-4E91-9EF3-A368895310F5}" type="pres">
      <dgm:prSet presAssocID="{92CD604D-AE79-4900-A5F9-25EADA533F12}" presName="parTx" presStyleLbl="revTx" presStyleIdx="0" presStyleCnt="2">
        <dgm:presLayoutVars>
          <dgm:chMax val="0"/>
          <dgm:chPref val="0"/>
        </dgm:presLayoutVars>
      </dgm:prSet>
      <dgm:spPr/>
    </dgm:pt>
    <dgm:pt modelId="{8E1D1E22-08A6-406D-9420-DE2BA9CDBACB}" type="pres">
      <dgm:prSet presAssocID="{9CD9296D-6E2B-4F4D-9091-ACD1FBDD8048}" presName="sibTrans" presStyleCnt="0"/>
      <dgm:spPr/>
    </dgm:pt>
    <dgm:pt modelId="{0A6EA832-3736-43C0-967F-AD3C029CB0F8}" type="pres">
      <dgm:prSet presAssocID="{96AF5141-08F0-40B7-ACDA-BAB1EDF12C0D}" presName="compNode" presStyleCnt="0"/>
      <dgm:spPr/>
    </dgm:pt>
    <dgm:pt modelId="{7B29F489-BE68-4EC9-A86E-4B9E4F0C9F54}" type="pres">
      <dgm:prSet presAssocID="{96AF5141-08F0-40B7-ACDA-BAB1EDF12C0D}" presName="bgRect" presStyleLbl="bgShp" presStyleIdx="1" presStyleCnt="2"/>
      <dgm:spPr/>
    </dgm:pt>
    <dgm:pt modelId="{BEBFABF9-3424-4160-B30A-4E8FE9D820A0}" type="pres">
      <dgm:prSet presAssocID="{96AF5141-08F0-40B7-ACDA-BAB1EDF12C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82146A9-A8A2-45F5-8D20-EF8245A664D8}" type="pres">
      <dgm:prSet presAssocID="{96AF5141-08F0-40B7-ACDA-BAB1EDF12C0D}" presName="spaceRect" presStyleCnt="0"/>
      <dgm:spPr/>
    </dgm:pt>
    <dgm:pt modelId="{31184314-AF97-4B95-BF8A-26F58C234679}" type="pres">
      <dgm:prSet presAssocID="{96AF5141-08F0-40B7-ACDA-BAB1EDF12C0D}" presName="parTx" presStyleLbl="revTx" presStyleIdx="1" presStyleCnt="2">
        <dgm:presLayoutVars>
          <dgm:chMax val="0"/>
          <dgm:chPref val="0"/>
        </dgm:presLayoutVars>
      </dgm:prSet>
      <dgm:spPr/>
    </dgm:pt>
  </dgm:ptLst>
  <dgm:cxnLst>
    <dgm:cxn modelId="{572AD86E-F434-4817-AA4B-F669C73D3167}" srcId="{74746672-05DD-4338-97BD-035BEFA7BA78}" destId="{96AF5141-08F0-40B7-ACDA-BAB1EDF12C0D}" srcOrd="1" destOrd="0" parTransId="{E796AEFE-53E9-4F6B-B7E9-4C84F3765D5F}" sibTransId="{C039CCD5-8B66-4126-A9E8-84F9B7AB824C}"/>
    <dgm:cxn modelId="{88B2FF57-7A3E-4EC1-98B6-1A1F2729658E}" srcId="{74746672-05DD-4338-97BD-035BEFA7BA78}" destId="{92CD604D-AE79-4900-A5F9-25EADA533F12}" srcOrd="0" destOrd="0" parTransId="{F5C1D4FE-6CBE-4A6B-8DAE-358D2FEC62B1}" sibTransId="{9CD9296D-6E2B-4F4D-9091-ACD1FBDD8048}"/>
    <dgm:cxn modelId="{2ADDADBB-225F-4B0E-9113-5FD57340CB17}" type="presOf" srcId="{96AF5141-08F0-40B7-ACDA-BAB1EDF12C0D}" destId="{31184314-AF97-4B95-BF8A-26F58C234679}" srcOrd="0" destOrd="0" presId="urn:microsoft.com/office/officeart/2018/2/layout/IconVerticalSolidList"/>
    <dgm:cxn modelId="{01AF88E3-70C7-4A24-8297-957149AE6D47}" type="presOf" srcId="{92CD604D-AE79-4900-A5F9-25EADA533F12}" destId="{364C4EAD-2B8F-4E91-9EF3-A368895310F5}" srcOrd="0" destOrd="0" presId="urn:microsoft.com/office/officeart/2018/2/layout/IconVerticalSolidList"/>
    <dgm:cxn modelId="{59F81CEE-E8C3-4BD2-8B87-60EA5D91E2BD}" type="presOf" srcId="{74746672-05DD-4338-97BD-035BEFA7BA78}" destId="{5628026B-AF95-4EC7-B1B5-7665F913FD13}" srcOrd="0" destOrd="0" presId="urn:microsoft.com/office/officeart/2018/2/layout/IconVerticalSolidList"/>
    <dgm:cxn modelId="{2571D94A-AC1B-4692-AC34-40A7C1F1944D}" type="presParOf" srcId="{5628026B-AF95-4EC7-B1B5-7665F913FD13}" destId="{F9EB257E-1317-4322-B00C-80E5027F1DF1}" srcOrd="0" destOrd="0" presId="urn:microsoft.com/office/officeart/2018/2/layout/IconVerticalSolidList"/>
    <dgm:cxn modelId="{589EF64C-D3E3-4FC9-B19D-982B343D26E6}" type="presParOf" srcId="{F9EB257E-1317-4322-B00C-80E5027F1DF1}" destId="{A7E3EB90-8256-45DB-A720-D515F4022F43}" srcOrd="0" destOrd="0" presId="urn:microsoft.com/office/officeart/2018/2/layout/IconVerticalSolidList"/>
    <dgm:cxn modelId="{F1C31DCA-99D5-44E0-95CB-690BC1E2670D}" type="presParOf" srcId="{F9EB257E-1317-4322-B00C-80E5027F1DF1}" destId="{578830F3-1BB2-4A12-99CF-6A00471DBF12}" srcOrd="1" destOrd="0" presId="urn:microsoft.com/office/officeart/2018/2/layout/IconVerticalSolidList"/>
    <dgm:cxn modelId="{7AC4148D-3DF7-49BC-88F0-145E00380125}" type="presParOf" srcId="{F9EB257E-1317-4322-B00C-80E5027F1DF1}" destId="{485DC07D-CB1A-44ED-A714-0BCA84EBDC1E}" srcOrd="2" destOrd="0" presId="urn:microsoft.com/office/officeart/2018/2/layout/IconVerticalSolidList"/>
    <dgm:cxn modelId="{4E03CFC1-CD14-44F1-8F68-65F65FEB1E65}" type="presParOf" srcId="{F9EB257E-1317-4322-B00C-80E5027F1DF1}" destId="{364C4EAD-2B8F-4E91-9EF3-A368895310F5}" srcOrd="3" destOrd="0" presId="urn:microsoft.com/office/officeart/2018/2/layout/IconVerticalSolidList"/>
    <dgm:cxn modelId="{FC630224-DDE5-45B1-BA77-74E6049B698D}" type="presParOf" srcId="{5628026B-AF95-4EC7-B1B5-7665F913FD13}" destId="{8E1D1E22-08A6-406D-9420-DE2BA9CDBACB}" srcOrd="1" destOrd="0" presId="urn:microsoft.com/office/officeart/2018/2/layout/IconVerticalSolidList"/>
    <dgm:cxn modelId="{00220B3A-807A-4996-9511-168502F729CE}" type="presParOf" srcId="{5628026B-AF95-4EC7-B1B5-7665F913FD13}" destId="{0A6EA832-3736-43C0-967F-AD3C029CB0F8}" srcOrd="2" destOrd="0" presId="urn:microsoft.com/office/officeart/2018/2/layout/IconVerticalSolidList"/>
    <dgm:cxn modelId="{B4806E64-5441-41CE-BD7F-D517E4C09C53}" type="presParOf" srcId="{0A6EA832-3736-43C0-967F-AD3C029CB0F8}" destId="{7B29F489-BE68-4EC9-A86E-4B9E4F0C9F54}" srcOrd="0" destOrd="0" presId="urn:microsoft.com/office/officeart/2018/2/layout/IconVerticalSolidList"/>
    <dgm:cxn modelId="{82C08B53-DF05-41ED-8D97-56420C4DC9D8}" type="presParOf" srcId="{0A6EA832-3736-43C0-967F-AD3C029CB0F8}" destId="{BEBFABF9-3424-4160-B30A-4E8FE9D820A0}" srcOrd="1" destOrd="0" presId="urn:microsoft.com/office/officeart/2018/2/layout/IconVerticalSolidList"/>
    <dgm:cxn modelId="{D6B3C7F9-3632-4A71-A706-A27F47C4FE8D}" type="presParOf" srcId="{0A6EA832-3736-43C0-967F-AD3C029CB0F8}" destId="{C82146A9-A8A2-45F5-8D20-EF8245A664D8}" srcOrd="2" destOrd="0" presId="urn:microsoft.com/office/officeart/2018/2/layout/IconVerticalSolidList"/>
    <dgm:cxn modelId="{A5623D92-16F5-4252-B3D3-618FAA2976DA}" type="presParOf" srcId="{0A6EA832-3736-43C0-967F-AD3C029CB0F8}" destId="{31184314-AF97-4B95-BF8A-26F58C234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607F0-B16B-49B0-B4A6-9E8BD19B651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4ED7AF-758A-44BF-BA91-77B3C6F40171}">
      <dgm:prSet/>
      <dgm:spPr/>
      <dgm:t>
        <a:bodyPr/>
        <a:lstStyle/>
        <a:p>
          <a:r>
            <a:rPr lang="en-US" b="0" i="0"/>
            <a:t>Threads: </a:t>
          </a:r>
          <a:endParaRPr lang="en-US"/>
        </a:p>
      </dgm:t>
    </dgm:pt>
    <dgm:pt modelId="{0746972F-D893-43CD-A195-4888986FB1CE}" type="parTrans" cxnId="{65BE1801-9348-4EF3-8D34-B585C5AB3804}">
      <dgm:prSet/>
      <dgm:spPr/>
      <dgm:t>
        <a:bodyPr/>
        <a:lstStyle/>
        <a:p>
          <a:endParaRPr lang="en-US"/>
        </a:p>
      </dgm:t>
    </dgm:pt>
    <dgm:pt modelId="{66E6389B-BD00-4478-ABE9-FE4C86907F25}" type="sibTrans" cxnId="{65BE1801-9348-4EF3-8D34-B585C5AB3804}">
      <dgm:prSet/>
      <dgm:spPr/>
      <dgm:t>
        <a:bodyPr/>
        <a:lstStyle/>
        <a:p>
          <a:endParaRPr lang="en-US"/>
        </a:p>
      </dgm:t>
    </dgm:pt>
    <dgm:pt modelId="{62D4B5AE-34CE-4004-AD91-1C126DC10F69}">
      <dgm:prSet/>
      <dgm:spPr/>
      <dgm:t>
        <a:bodyPr/>
        <a:lstStyle/>
        <a:p>
          <a:r>
            <a:rPr lang="en-US" b="0" i="0" dirty="0"/>
            <a:t>“Threads” are the ultra-thin, flexible polymer which will contain the electrodes and will transfer the information and signals to the transmitter. These threads (4-6 µm) are thinner than a human hair (17 µm) and have a length of 20 µm. </a:t>
          </a:r>
          <a:endParaRPr lang="en-US" dirty="0"/>
        </a:p>
      </dgm:t>
    </dgm:pt>
    <dgm:pt modelId="{E61F26C9-5209-4556-9452-BA4C38DFBDF9}" type="parTrans" cxnId="{9ECA7DF5-C259-4F1B-9E69-4808B639BBA4}">
      <dgm:prSet/>
      <dgm:spPr/>
      <dgm:t>
        <a:bodyPr/>
        <a:lstStyle/>
        <a:p>
          <a:endParaRPr lang="en-US"/>
        </a:p>
      </dgm:t>
    </dgm:pt>
    <dgm:pt modelId="{B4DBDD16-0A4F-4695-A420-7D84F446CCE7}" type="sibTrans" cxnId="{9ECA7DF5-C259-4F1B-9E69-4808B639BBA4}">
      <dgm:prSet/>
      <dgm:spPr/>
      <dgm:t>
        <a:bodyPr/>
        <a:lstStyle/>
        <a:p>
          <a:endParaRPr lang="en-US"/>
        </a:p>
      </dgm:t>
    </dgm:pt>
    <dgm:pt modelId="{AB49076C-28CF-4E8C-9A4B-0013D5A78944}">
      <dgm:prSet/>
      <dgm:spPr/>
      <dgm:t>
        <a:bodyPr/>
        <a:lstStyle/>
        <a:p>
          <a:r>
            <a:rPr lang="en-US" b="0" i="0"/>
            <a:t>Electronics: </a:t>
          </a:r>
          <a:endParaRPr lang="en-US"/>
        </a:p>
      </dgm:t>
    </dgm:pt>
    <dgm:pt modelId="{E32F7930-E8CB-4C90-80A5-5BBD8A7ED6D0}" type="parTrans" cxnId="{9F60235E-0DD4-4063-80C1-68D25D52547C}">
      <dgm:prSet/>
      <dgm:spPr/>
      <dgm:t>
        <a:bodyPr/>
        <a:lstStyle/>
        <a:p>
          <a:endParaRPr lang="en-US"/>
        </a:p>
      </dgm:t>
    </dgm:pt>
    <dgm:pt modelId="{70C1AE37-3C54-440B-AC10-17291955E44D}" type="sibTrans" cxnId="{9F60235E-0DD4-4063-80C1-68D25D52547C}">
      <dgm:prSet/>
      <dgm:spPr/>
      <dgm:t>
        <a:bodyPr/>
        <a:lstStyle/>
        <a:p>
          <a:endParaRPr lang="en-US"/>
        </a:p>
      </dgm:t>
    </dgm:pt>
    <dgm:pt modelId="{AB4BFE19-8125-48B3-BD28-EEAA52331930}">
      <dgm:prSet/>
      <dgm:spPr/>
      <dgm:t>
        <a:bodyPr/>
        <a:lstStyle/>
        <a:p>
          <a:r>
            <a:rPr lang="en-US" b="0" i="0"/>
            <a:t>The electronics are built around Neuralink’s custom application specific integrated circuit (ASIC), which consists of 256 individually programmable amplifiers (analog pixels), on-chip analog-to-digital converters (ADCs), and peripheral control circuitry for serializing the digitized outputs.</a:t>
          </a:r>
          <a:endParaRPr lang="en-US"/>
        </a:p>
      </dgm:t>
    </dgm:pt>
    <dgm:pt modelId="{08EE5C8E-71DA-4D1D-9B6D-E7629DB28744}" type="parTrans" cxnId="{47DDD7AB-45DE-4DBA-9701-1C002D94E2BF}">
      <dgm:prSet/>
      <dgm:spPr/>
      <dgm:t>
        <a:bodyPr/>
        <a:lstStyle/>
        <a:p>
          <a:endParaRPr lang="en-US"/>
        </a:p>
      </dgm:t>
    </dgm:pt>
    <dgm:pt modelId="{054B189C-E977-4579-A6AD-48097B7BF77C}" type="sibTrans" cxnId="{47DDD7AB-45DE-4DBA-9701-1C002D94E2BF}">
      <dgm:prSet/>
      <dgm:spPr/>
      <dgm:t>
        <a:bodyPr/>
        <a:lstStyle/>
        <a:p>
          <a:endParaRPr lang="en-US"/>
        </a:p>
      </dgm:t>
    </dgm:pt>
    <dgm:pt modelId="{13EFEA88-8EAD-44FD-8DFA-06CDABB5088B}" type="pres">
      <dgm:prSet presAssocID="{56B607F0-B16B-49B0-B4A6-9E8BD19B6519}" presName="root" presStyleCnt="0">
        <dgm:presLayoutVars>
          <dgm:dir/>
          <dgm:resizeHandles val="exact"/>
        </dgm:presLayoutVars>
      </dgm:prSet>
      <dgm:spPr/>
    </dgm:pt>
    <dgm:pt modelId="{B41CD2B1-6681-4980-8ADA-309C9F23DFCC}" type="pres">
      <dgm:prSet presAssocID="{0B4ED7AF-758A-44BF-BA91-77B3C6F40171}" presName="compNode" presStyleCnt="0"/>
      <dgm:spPr/>
    </dgm:pt>
    <dgm:pt modelId="{086F87A4-55C1-4533-8868-AD6E7E6CE4D6}" type="pres">
      <dgm:prSet presAssocID="{0B4ED7AF-758A-44BF-BA91-77B3C6F40171}" presName="bgRect" presStyleLbl="bgShp" presStyleIdx="0" presStyleCnt="4"/>
      <dgm:spPr/>
    </dgm:pt>
    <dgm:pt modelId="{033F3973-6120-458A-BC81-8F347AB0C360}" type="pres">
      <dgm:prSet presAssocID="{0B4ED7AF-758A-44BF-BA91-77B3C6F401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4C6BD559-EBB6-461D-8EA7-9B798DB6C010}" type="pres">
      <dgm:prSet presAssocID="{0B4ED7AF-758A-44BF-BA91-77B3C6F40171}" presName="spaceRect" presStyleCnt="0"/>
      <dgm:spPr/>
    </dgm:pt>
    <dgm:pt modelId="{3C903928-8492-4AAD-A2C7-2ABA8FF2871A}" type="pres">
      <dgm:prSet presAssocID="{0B4ED7AF-758A-44BF-BA91-77B3C6F40171}" presName="parTx" presStyleLbl="revTx" presStyleIdx="0" presStyleCnt="4">
        <dgm:presLayoutVars>
          <dgm:chMax val="0"/>
          <dgm:chPref val="0"/>
        </dgm:presLayoutVars>
      </dgm:prSet>
      <dgm:spPr/>
    </dgm:pt>
    <dgm:pt modelId="{3C96A93A-E4B0-4470-81DA-61C1B41B5400}" type="pres">
      <dgm:prSet presAssocID="{66E6389B-BD00-4478-ABE9-FE4C86907F25}" presName="sibTrans" presStyleCnt="0"/>
      <dgm:spPr/>
    </dgm:pt>
    <dgm:pt modelId="{24D9E8C8-27CD-422E-BE79-46C575B9D3DD}" type="pres">
      <dgm:prSet presAssocID="{62D4B5AE-34CE-4004-AD91-1C126DC10F69}" presName="compNode" presStyleCnt="0"/>
      <dgm:spPr/>
    </dgm:pt>
    <dgm:pt modelId="{1E2A26A1-37C4-4733-9DEF-A80A57199A8F}" type="pres">
      <dgm:prSet presAssocID="{62D4B5AE-34CE-4004-AD91-1C126DC10F69}" presName="bgRect" presStyleLbl="bgShp" presStyleIdx="1" presStyleCnt="4"/>
      <dgm:spPr/>
    </dgm:pt>
    <dgm:pt modelId="{439763CE-4AF6-4742-BD2E-12C534924148}" type="pres">
      <dgm:prSet presAssocID="{62D4B5AE-34CE-4004-AD91-1C126DC10F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14400134-58A2-4320-9E48-41ECB28156F9}" type="pres">
      <dgm:prSet presAssocID="{62D4B5AE-34CE-4004-AD91-1C126DC10F69}" presName="spaceRect" presStyleCnt="0"/>
      <dgm:spPr/>
    </dgm:pt>
    <dgm:pt modelId="{240AFA03-1609-4705-9CDB-E871E4C9AD52}" type="pres">
      <dgm:prSet presAssocID="{62D4B5AE-34CE-4004-AD91-1C126DC10F69}" presName="parTx" presStyleLbl="revTx" presStyleIdx="1" presStyleCnt="4">
        <dgm:presLayoutVars>
          <dgm:chMax val="0"/>
          <dgm:chPref val="0"/>
        </dgm:presLayoutVars>
      </dgm:prSet>
      <dgm:spPr/>
    </dgm:pt>
    <dgm:pt modelId="{D85684B3-35EB-4777-BE39-441791F11E71}" type="pres">
      <dgm:prSet presAssocID="{B4DBDD16-0A4F-4695-A420-7D84F446CCE7}" presName="sibTrans" presStyleCnt="0"/>
      <dgm:spPr/>
    </dgm:pt>
    <dgm:pt modelId="{9475788B-900F-4C07-9B4B-69606D2DC0B7}" type="pres">
      <dgm:prSet presAssocID="{AB49076C-28CF-4E8C-9A4B-0013D5A78944}" presName="compNode" presStyleCnt="0"/>
      <dgm:spPr/>
    </dgm:pt>
    <dgm:pt modelId="{CE934320-7CC8-4F63-AC9E-082484074119}" type="pres">
      <dgm:prSet presAssocID="{AB49076C-28CF-4E8C-9A4B-0013D5A78944}" presName="bgRect" presStyleLbl="bgShp" presStyleIdx="2" presStyleCnt="4"/>
      <dgm:spPr/>
    </dgm:pt>
    <dgm:pt modelId="{027A81B0-C378-48E4-97AA-513025DD39B9}" type="pres">
      <dgm:prSet presAssocID="{AB49076C-28CF-4E8C-9A4B-0013D5A789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F895E71-BA97-4299-A4BD-51224DB91385}" type="pres">
      <dgm:prSet presAssocID="{AB49076C-28CF-4E8C-9A4B-0013D5A78944}" presName="spaceRect" presStyleCnt="0"/>
      <dgm:spPr/>
    </dgm:pt>
    <dgm:pt modelId="{367046F5-5773-4539-B94A-B1F80BC71B3F}" type="pres">
      <dgm:prSet presAssocID="{AB49076C-28CF-4E8C-9A4B-0013D5A78944}" presName="parTx" presStyleLbl="revTx" presStyleIdx="2" presStyleCnt="4">
        <dgm:presLayoutVars>
          <dgm:chMax val="0"/>
          <dgm:chPref val="0"/>
        </dgm:presLayoutVars>
      </dgm:prSet>
      <dgm:spPr/>
    </dgm:pt>
    <dgm:pt modelId="{BEDEF3C0-EA9C-47A6-ADEB-FBC89240DA26}" type="pres">
      <dgm:prSet presAssocID="{70C1AE37-3C54-440B-AC10-17291955E44D}" presName="sibTrans" presStyleCnt="0"/>
      <dgm:spPr/>
    </dgm:pt>
    <dgm:pt modelId="{C73D336A-D6FF-4525-9D5B-3320B6FB8B1E}" type="pres">
      <dgm:prSet presAssocID="{AB4BFE19-8125-48B3-BD28-EEAA52331930}" presName="compNode" presStyleCnt="0"/>
      <dgm:spPr/>
    </dgm:pt>
    <dgm:pt modelId="{19710CA0-2D8D-48B2-B043-EAFDE89CC8D9}" type="pres">
      <dgm:prSet presAssocID="{AB4BFE19-8125-48B3-BD28-EEAA52331930}" presName="bgRect" presStyleLbl="bgShp" presStyleIdx="3" presStyleCnt="4"/>
      <dgm:spPr/>
    </dgm:pt>
    <dgm:pt modelId="{3DEE1D42-4CCA-4C72-8FED-9C6581BCC792}" type="pres">
      <dgm:prSet presAssocID="{AB4BFE19-8125-48B3-BD28-EEAA523319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96E35255-01EF-4F11-9E4E-5BE50464E12D}" type="pres">
      <dgm:prSet presAssocID="{AB4BFE19-8125-48B3-BD28-EEAA52331930}" presName="spaceRect" presStyleCnt="0"/>
      <dgm:spPr/>
    </dgm:pt>
    <dgm:pt modelId="{F08B2F40-E0F9-403B-BF18-D43E764A8505}" type="pres">
      <dgm:prSet presAssocID="{AB4BFE19-8125-48B3-BD28-EEAA52331930}" presName="parTx" presStyleLbl="revTx" presStyleIdx="3" presStyleCnt="4">
        <dgm:presLayoutVars>
          <dgm:chMax val="0"/>
          <dgm:chPref val="0"/>
        </dgm:presLayoutVars>
      </dgm:prSet>
      <dgm:spPr/>
    </dgm:pt>
  </dgm:ptLst>
  <dgm:cxnLst>
    <dgm:cxn modelId="{65BE1801-9348-4EF3-8D34-B585C5AB3804}" srcId="{56B607F0-B16B-49B0-B4A6-9E8BD19B6519}" destId="{0B4ED7AF-758A-44BF-BA91-77B3C6F40171}" srcOrd="0" destOrd="0" parTransId="{0746972F-D893-43CD-A195-4888986FB1CE}" sibTransId="{66E6389B-BD00-4478-ABE9-FE4C86907F25}"/>
    <dgm:cxn modelId="{9F60235E-0DD4-4063-80C1-68D25D52547C}" srcId="{56B607F0-B16B-49B0-B4A6-9E8BD19B6519}" destId="{AB49076C-28CF-4E8C-9A4B-0013D5A78944}" srcOrd="2" destOrd="0" parTransId="{E32F7930-E8CB-4C90-80A5-5BBD8A7ED6D0}" sibTransId="{70C1AE37-3C54-440B-AC10-17291955E44D}"/>
    <dgm:cxn modelId="{FD286F68-4B2F-41E7-ADD6-1F53565BFEF4}" type="presOf" srcId="{AB4BFE19-8125-48B3-BD28-EEAA52331930}" destId="{F08B2F40-E0F9-403B-BF18-D43E764A8505}" srcOrd="0" destOrd="0" presId="urn:microsoft.com/office/officeart/2018/2/layout/IconVerticalSolidList"/>
    <dgm:cxn modelId="{53F7204F-CCA6-4681-949E-BFEA12C400E5}" type="presOf" srcId="{56B607F0-B16B-49B0-B4A6-9E8BD19B6519}" destId="{13EFEA88-8EAD-44FD-8DFA-06CDABB5088B}" srcOrd="0" destOrd="0" presId="urn:microsoft.com/office/officeart/2018/2/layout/IconVerticalSolidList"/>
    <dgm:cxn modelId="{F8D6D377-76EA-4037-89ED-F69F7DFE5163}" type="presOf" srcId="{62D4B5AE-34CE-4004-AD91-1C126DC10F69}" destId="{240AFA03-1609-4705-9CDB-E871E4C9AD52}" srcOrd="0" destOrd="0" presId="urn:microsoft.com/office/officeart/2018/2/layout/IconVerticalSolidList"/>
    <dgm:cxn modelId="{E5854688-E29C-4885-B7B5-15F5EAE2BCBE}" type="presOf" srcId="{AB49076C-28CF-4E8C-9A4B-0013D5A78944}" destId="{367046F5-5773-4539-B94A-B1F80BC71B3F}" srcOrd="0" destOrd="0" presId="urn:microsoft.com/office/officeart/2018/2/layout/IconVerticalSolidList"/>
    <dgm:cxn modelId="{C30B088C-41F8-4DB0-AD9D-44AD0D85715D}" type="presOf" srcId="{0B4ED7AF-758A-44BF-BA91-77B3C6F40171}" destId="{3C903928-8492-4AAD-A2C7-2ABA8FF2871A}" srcOrd="0" destOrd="0" presId="urn:microsoft.com/office/officeart/2018/2/layout/IconVerticalSolidList"/>
    <dgm:cxn modelId="{47DDD7AB-45DE-4DBA-9701-1C002D94E2BF}" srcId="{56B607F0-B16B-49B0-B4A6-9E8BD19B6519}" destId="{AB4BFE19-8125-48B3-BD28-EEAA52331930}" srcOrd="3" destOrd="0" parTransId="{08EE5C8E-71DA-4D1D-9B6D-E7629DB28744}" sibTransId="{054B189C-E977-4579-A6AD-48097B7BF77C}"/>
    <dgm:cxn modelId="{9ECA7DF5-C259-4F1B-9E69-4808B639BBA4}" srcId="{56B607F0-B16B-49B0-B4A6-9E8BD19B6519}" destId="{62D4B5AE-34CE-4004-AD91-1C126DC10F69}" srcOrd="1" destOrd="0" parTransId="{E61F26C9-5209-4556-9452-BA4C38DFBDF9}" sibTransId="{B4DBDD16-0A4F-4695-A420-7D84F446CCE7}"/>
    <dgm:cxn modelId="{A0C53A2B-3E37-41CF-9066-94BB5E56B5C6}" type="presParOf" srcId="{13EFEA88-8EAD-44FD-8DFA-06CDABB5088B}" destId="{B41CD2B1-6681-4980-8ADA-309C9F23DFCC}" srcOrd="0" destOrd="0" presId="urn:microsoft.com/office/officeart/2018/2/layout/IconVerticalSolidList"/>
    <dgm:cxn modelId="{9EC6F8D8-81B4-45CB-BF4C-E6E6BD6796C8}" type="presParOf" srcId="{B41CD2B1-6681-4980-8ADA-309C9F23DFCC}" destId="{086F87A4-55C1-4533-8868-AD6E7E6CE4D6}" srcOrd="0" destOrd="0" presId="urn:microsoft.com/office/officeart/2018/2/layout/IconVerticalSolidList"/>
    <dgm:cxn modelId="{C55DACF8-8607-4D9F-AA3E-4AA893993C85}" type="presParOf" srcId="{B41CD2B1-6681-4980-8ADA-309C9F23DFCC}" destId="{033F3973-6120-458A-BC81-8F347AB0C360}" srcOrd="1" destOrd="0" presId="urn:microsoft.com/office/officeart/2018/2/layout/IconVerticalSolidList"/>
    <dgm:cxn modelId="{68CD1530-7005-40AD-8987-9D2284D95DE8}" type="presParOf" srcId="{B41CD2B1-6681-4980-8ADA-309C9F23DFCC}" destId="{4C6BD559-EBB6-461D-8EA7-9B798DB6C010}" srcOrd="2" destOrd="0" presId="urn:microsoft.com/office/officeart/2018/2/layout/IconVerticalSolidList"/>
    <dgm:cxn modelId="{63388A0D-8E1B-408C-A235-5194B6E6E9D4}" type="presParOf" srcId="{B41CD2B1-6681-4980-8ADA-309C9F23DFCC}" destId="{3C903928-8492-4AAD-A2C7-2ABA8FF2871A}" srcOrd="3" destOrd="0" presId="urn:microsoft.com/office/officeart/2018/2/layout/IconVerticalSolidList"/>
    <dgm:cxn modelId="{E158E522-7ACF-47B5-9E5F-7EBEC83127A1}" type="presParOf" srcId="{13EFEA88-8EAD-44FD-8DFA-06CDABB5088B}" destId="{3C96A93A-E4B0-4470-81DA-61C1B41B5400}" srcOrd="1" destOrd="0" presId="urn:microsoft.com/office/officeart/2018/2/layout/IconVerticalSolidList"/>
    <dgm:cxn modelId="{4B518EB9-2722-4317-BEBB-A6281C510E82}" type="presParOf" srcId="{13EFEA88-8EAD-44FD-8DFA-06CDABB5088B}" destId="{24D9E8C8-27CD-422E-BE79-46C575B9D3DD}" srcOrd="2" destOrd="0" presId="urn:microsoft.com/office/officeart/2018/2/layout/IconVerticalSolidList"/>
    <dgm:cxn modelId="{24058D09-4401-407E-9D0C-EFF3996B0D8D}" type="presParOf" srcId="{24D9E8C8-27CD-422E-BE79-46C575B9D3DD}" destId="{1E2A26A1-37C4-4733-9DEF-A80A57199A8F}" srcOrd="0" destOrd="0" presId="urn:microsoft.com/office/officeart/2018/2/layout/IconVerticalSolidList"/>
    <dgm:cxn modelId="{E2B41CE1-48D1-4E81-BBA1-D83F77664D59}" type="presParOf" srcId="{24D9E8C8-27CD-422E-BE79-46C575B9D3DD}" destId="{439763CE-4AF6-4742-BD2E-12C534924148}" srcOrd="1" destOrd="0" presId="urn:microsoft.com/office/officeart/2018/2/layout/IconVerticalSolidList"/>
    <dgm:cxn modelId="{1E944DB2-ACFB-4741-B23B-3F8F603B53C3}" type="presParOf" srcId="{24D9E8C8-27CD-422E-BE79-46C575B9D3DD}" destId="{14400134-58A2-4320-9E48-41ECB28156F9}" srcOrd="2" destOrd="0" presId="urn:microsoft.com/office/officeart/2018/2/layout/IconVerticalSolidList"/>
    <dgm:cxn modelId="{37233C21-AB49-42D3-8143-101EB6F86564}" type="presParOf" srcId="{24D9E8C8-27CD-422E-BE79-46C575B9D3DD}" destId="{240AFA03-1609-4705-9CDB-E871E4C9AD52}" srcOrd="3" destOrd="0" presId="urn:microsoft.com/office/officeart/2018/2/layout/IconVerticalSolidList"/>
    <dgm:cxn modelId="{65588159-B848-47DD-91CD-5B380F9B48D6}" type="presParOf" srcId="{13EFEA88-8EAD-44FD-8DFA-06CDABB5088B}" destId="{D85684B3-35EB-4777-BE39-441791F11E71}" srcOrd="3" destOrd="0" presId="urn:microsoft.com/office/officeart/2018/2/layout/IconVerticalSolidList"/>
    <dgm:cxn modelId="{1FA9B724-BBD2-4AA9-BB16-1C967001347A}" type="presParOf" srcId="{13EFEA88-8EAD-44FD-8DFA-06CDABB5088B}" destId="{9475788B-900F-4C07-9B4B-69606D2DC0B7}" srcOrd="4" destOrd="0" presId="urn:microsoft.com/office/officeart/2018/2/layout/IconVerticalSolidList"/>
    <dgm:cxn modelId="{A8A77E34-7C7A-41FA-90E0-59B01ABA541E}" type="presParOf" srcId="{9475788B-900F-4C07-9B4B-69606D2DC0B7}" destId="{CE934320-7CC8-4F63-AC9E-082484074119}" srcOrd="0" destOrd="0" presId="urn:microsoft.com/office/officeart/2018/2/layout/IconVerticalSolidList"/>
    <dgm:cxn modelId="{F7FEB42F-4EF6-4B85-B7E4-9696D560FF02}" type="presParOf" srcId="{9475788B-900F-4C07-9B4B-69606D2DC0B7}" destId="{027A81B0-C378-48E4-97AA-513025DD39B9}" srcOrd="1" destOrd="0" presId="urn:microsoft.com/office/officeart/2018/2/layout/IconVerticalSolidList"/>
    <dgm:cxn modelId="{A5101DD2-6B89-42D1-8100-15F43C46F95D}" type="presParOf" srcId="{9475788B-900F-4C07-9B4B-69606D2DC0B7}" destId="{3F895E71-BA97-4299-A4BD-51224DB91385}" srcOrd="2" destOrd="0" presId="urn:microsoft.com/office/officeart/2018/2/layout/IconVerticalSolidList"/>
    <dgm:cxn modelId="{9097A9BC-8DE4-44BF-A320-02AB07C99CF2}" type="presParOf" srcId="{9475788B-900F-4C07-9B4B-69606D2DC0B7}" destId="{367046F5-5773-4539-B94A-B1F80BC71B3F}" srcOrd="3" destOrd="0" presId="urn:microsoft.com/office/officeart/2018/2/layout/IconVerticalSolidList"/>
    <dgm:cxn modelId="{A5947196-066D-4C47-947A-1D10626C6F87}" type="presParOf" srcId="{13EFEA88-8EAD-44FD-8DFA-06CDABB5088B}" destId="{BEDEF3C0-EA9C-47A6-ADEB-FBC89240DA26}" srcOrd="5" destOrd="0" presId="urn:microsoft.com/office/officeart/2018/2/layout/IconVerticalSolidList"/>
    <dgm:cxn modelId="{158B2076-9242-4FD6-9424-5F88E9E26FA3}" type="presParOf" srcId="{13EFEA88-8EAD-44FD-8DFA-06CDABB5088B}" destId="{C73D336A-D6FF-4525-9D5B-3320B6FB8B1E}" srcOrd="6" destOrd="0" presId="urn:microsoft.com/office/officeart/2018/2/layout/IconVerticalSolidList"/>
    <dgm:cxn modelId="{1CF64B5A-1163-41D4-8B12-46A4D83A98D9}" type="presParOf" srcId="{C73D336A-D6FF-4525-9D5B-3320B6FB8B1E}" destId="{19710CA0-2D8D-48B2-B043-EAFDE89CC8D9}" srcOrd="0" destOrd="0" presId="urn:microsoft.com/office/officeart/2018/2/layout/IconVerticalSolidList"/>
    <dgm:cxn modelId="{B017CB1B-B2E8-4C11-A802-1009E04E3C67}" type="presParOf" srcId="{C73D336A-D6FF-4525-9D5B-3320B6FB8B1E}" destId="{3DEE1D42-4CCA-4C72-8FED-9C6581BCC792}" srcOrd="1" destOrd="0" presId="urn:microsoft.com/office/officeart/2018/2/layout/IconVerticalSolidList"/>
    <dgm:cxn modelId="{B561A3BA-88E9-42EA-817E-0FFAFBFA7CFD}" type="presParOf" srcId="{C73D336A-D6FF-4525-9D5B-3320B6FB8B1E}" destId="{96E35255-01EF-4F11-9E4E-5BE50464E12D}" srcOrd="2" destOrd="0" presId="urn:microsoft.com/office/officeart/2018/2/layout/IconVerticalSolidList"/>
    <dgm:cxn modelId="{0C9A9DDC-E798-448D-B57D-6DD3D44CF632}" type="presParOf" srcId="{C73D336A-D6FF-4525-9D5B-3320B6FB8B1E}" destId="{F08B2F40-E0F9-403B-BF18-D43E764A85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EB90-8256-45DB-A720-D515F4022F43}">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830F3-1BB2-4A12-99CF-6A00471DBF12}">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64C4EAD-2B8F-4E91-9EF3-A368895310F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b="0" i="0" kern="1200"/>
            <a:t>How Neuralink will use neurons?</a:t>
          </a:r>
          <a:endParaRPr lang="en-US" sz="1900" kern="1200"/>
        </a:p>
      </dsp:txBody>
      <dsp:txXfrm>
        <a:off x="1507738" y="707092"/>
        <a:ext cx="9007861" cy="1305401"/>
      </dsp:txXfrm>
    </dsp:sp>
    <dsp:sp modelId="{7B29F489-BE68-4EC9-A86E-4B9E4F0C9F54}">
      <dsp:nvSpPr>
        <dsp:cNvPr id="0" name=""/>
        <dsp:cNvSpPr/>
      </dsp:nvSpPr>
      <dsp:spPr>
        <a:xfrm>
          <a:off x="0" y="2338844"/>
          <a:ext cx="10515600" cy="1305401"/>
        </a:xfrm>
        <a:prstGeom prst="roundRect">
          <a:avLst>
            <a:gd name="adj" fmla="val 10000"/>
          </a:avLst>
        </a:prstGeom>
        <a:solidFill>
          <a:schemeClr val="accent2">
            <a:hueOff val="113439"/>
            <a:satOff val="13039"/>
            <a:lumOff val="-10393"/>
            <a:alphaOff val="0"/>
          </a:schemeClr>
        </a:solidFill>
        <a:ln>
          <a:noFill/>
        </a:ln>
        <a:effectLst/>
      </dsp:spPr>
      <dsp:style>
        <a:lnRef idx="0">
          <a:scrgbClr r="0" g="0" b="0"/>
        </a:lnRef>
        <a:fillRef idx="1">
          <a:scrgbClr r="0" g="0" b="0"/>
        </a:fillRef>
        <a:effectRef idx="0">
          <a:scrgbClr r="0" g="0" b="0"/>
        </a:effectRef>
        <a:fontRef idx="minor"/>
      </dsp:style>
    </dsp:sp>
    <dsp:sp modelId="{BEBFABF9-3424-4160-B30A-4E8FE9D820A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1184314-AF97-4B95-BF8A-26F58C23467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b="0" i="0" kern="1200"/>
            <a:t>Neuralink will setup electrodes which will read those impulses, amplify them and send them to a machine which will then work accordingly. These electrodes support writing also which can help in treatment of brainly disorders.</a:t>
          </a:r>
          <a:endParaRPr lang="en-US" sz="19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F87A4-55C1-4533-8868-AD6E7E6CE4D6}">
      <dsp:nvSpPr>
        <dsp:cNvPr id="0" name=""/>
        <dsp:cNvSpPr/>
      </dsp:nvSpPr>
      <dsp:spPr>
        <a:xfrm>
          <a:off x="0" y="2447"/>
          <a:ext cx="6588691" cy="12403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3F3973-6120-458A-BC81-8F347AB0C360}">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C903928-8492-4AAD-A2C7-2ABA8FF2871A}">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622300">
            <a:lnSpc>
              <a:spcPct val="90000"/>
            </a:lnSpc>
            <a:spcBef>
              <a:spcPct val="0"/>
            </a:spcBef>
            <a:spcAft>
              <a:spcPct val="35000"/>
            </a:spcAft>
            <a:buNone/>
          </a:pPr>
          <a:r>
            <a:rPr lang="en-US" sz="1400" b="0" i="0" kern="1200"/>
            <a:t>Threads: </a:t>
          </a:r>
          <a:endParaRPr lang="en-US" sz="1400" kern="1200"/>
        </a:p>
      </dsp:txBody>
      <dsp:txXfrm>
        <a:off x="1432649" y="2447"/>
        <a:ext cx="5156041" cy="1240389"/>
      </dsp:txXfrm>
    </dsp:sp>
    <dsp:sp modelId="{1E2A26A1-37C4-4733-9DEF-A80A57199A8F}">
      <dsp:nvSpPr>
        <dsp:cNvPr id="0" name=""/>
        <dsp:cNvSpPr/>
      </dsp:nvSpPr>
      <dsp:spPr>
        <a:xfrm>
          <a:off x="0" y="1552933"/>
          <a:ext cx="6588691" cy="12403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763CE-4AF6-4742-BD2E-12C534924148}">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240AFA03-1609-4705-9CDB-E871E4C9AD52}">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622300">
            <a:lnSpc>
              <a:spcPct val="90000"/>
            </a:lnSpc>
            <a:spcBef>
              <a:spcPct val="0"/>
            </a:spcBef>
            <a:spcAft>
              <a:spcPct val="35000"/>
            </a:spcAft>
            <a:buNone/>
          </a:pPr>
          <a:r>
            <a:rPr lang="en-US" sz="1400" b="0" i="0" kern="1200" dirty="0"/>
            <a:t>“Threads” are the ultra-thin, flexible polymer which will contain the electrodes and will transfer the information and signals to the transmitter. These threads (4-6 µm) are thinner than a human hair (17 µm) and have a length of 20 µm. </a:t>
          </a:r>
          <a:endParaRPr lang="en-US" sz="1400" kern="1200" dirty="0"/>
        </a:p>
      </dsp:txBody>
      <dsp:txXfrm>
        <a:off x="1432649" y="1552933"/>
        <a:ext cx="5156041" cy="1240389"/>
      </dsp:txXfrm>
    </dsp:sp>
    <dsp:sp modelId="{CE934320-7CC8-4F63-AC9E-082484074119}">
      <dsp:nvSpPr>
        <dsp:cNvPr id="0" name=""/>
        <dsp:cNvSpPr/>
      </dsp:nvSpPr>
      <dsp:spPr>
        <a:xfrm>
          <a:off x="0" y="3103420"/>
          <a:ext cx="6588691" cy="12403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A81B0-C378-48E4-97AA-513025DD39B9}">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67046F5-5773-4539-B94A-B1F80BC71B3F}">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622300">
            <a:lnSpc>
              <a:spcPct val="90000"/>
            </a:lnSpc>
            <a:spcBef>
              <a:spcPct val="0"/>
            </a:spcBef>
            <a:spcAft>
              <a:spcPct val="35000"/>
            </a:spcAft>
            <a:buNone/>
          </a:pPr>
          <a:r>
            <a:rPr lang="en-US" sz="1400" b="0" i="0" kern="1200"/>
            <a:t>Electronics: </a:t>
          </a:r>
          <a:endParaRPr lang="en-US" sz="1400" kern="1200"/>
        </a:p>
      </dsp:txBody>
      <dsp:txXfrm>
        <a:off x="1432649" y="3103420"/>
        <a:ext cx="5156041" cy="1240389"/>
      </dsp:txXfrm>
    </dsp:sp>
    <dsp:sp modelId="{19710CA0-2D8D-48B2-B043-EAFDE89CC8D9}">
      <dsp:nvSpPr>
        <dsp:cNvPr id="0" name=""/>
        <dsp:cNvSpPr/>
      </dsp:nvSpPr>
      <dsp:spPr>
        <a:xfrm>
          <a:off x="0" y="4653906"/>
          <a:ext cx="6588691" cy="12403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E1D42-4CCA-4C72-8FED-9C6581BCC792}">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08B2F40-E0F9-403B-BF18-D43E764A8505}">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622300">
            <a:lnSpc>
              <a:spcPct val="90000"/>
            </a:lnSpc>
            <a:spcBef>
              <a:spcPct val="0"/>
            </a:spcBef>
            <a:spcAft>
              <a:spcPct val="35000"/>
            </a:spcAft>
            <a:buNone/>
          </a:pPr>
          <a:r>
            <a:rPr lang="en-US" sz="1400" b="0" i="0" kern="1200"/>
            <a:t>The electronics are built around Neuralink’s custom application specific integrated circuit (ASIC), which consists of 256 individually programmable amplifiers (analog pixels), on-chip analog-to-digital converters (ADCs), and peripheral control circuitry for serializing the digitized outputs.</a:t>
          </a:r>
          <a:endParaRPr lang="en-US" sz="1400" kern="1200"/>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D5FDFA2-A20C-4808-BDC2-1B19994EDEB5}" type="datetimeFigureOut">
              <a:rPr lang="en-IN" smtClean="0"/>
              <a:t>21-06-2022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D9564CF-344C-44B3-8D5C-4F63825056C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9564CF-344C-44B3-8D5C-4F63825056C4}"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panose="020F0502020204030204"/>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6" name="PlaceHolder 2"/>
          <p:cNvSpPr>
            <a:spLocks noGrp="1"/>
          </p:cNvSpPr>
          <p:nvPr>
            <p:ph type="dt"/>
          </p:nvPr>
        </p:nvSpPr>
        <p:spPr>
          <a:xfrm>
            <a:off x="838080" y="6356520"/>
            <a:ext cx="2742840" cy="364680"/>
          </a:xfrm>
          <a:prstGeom prst="rect">
            <a:avLst/>
          </a:prstGeom>
          <a:noFill/>
          <a:ln w="0">
            <a:noFill/>
          </a:ln>
        </p:spPr>
        <p:txBody>
          <a:bodyPr anchor="ctr">
            <a:noAutofit/>
          </a:bodyPr>
          <a:lstStyle/>
          <a:p>
            <a:pPr>
              <a:lnSpc>
                <a:spcPct val="100000"/>
              </a:lnSpc>
              <a:buNone/>
            </a:pPr>
            <a:fld id="{262ABDE8-932A-4EC5-A387-CD4863FBCB72}" type="datetime">
              <a:rPr lang="en-IN" sz="1200" b="0" strike="noStrike" spc="-1">
                <a:solidFill>
                  <a:srgbClr val="8B8B8B"/>
                </a:solidFill>
                <a:latin typeface="Calibri" panose="020F0502020204030204"/>
              </a:rPr>
              <a:t>21-06-2022</a:t>
            </a:fld>
            <a:endParaRPr lang="en-IN" sz="1200" b="0" strike="noStrike" spc="-1">
              <a:latin typeface="Times New Roman" panose="02020603050405020304"/>
            </a:endParaRPr>
          </a:p>
        </p:txBody>
      </p:sp>
      <p:sp>
        <p:nvSpPr>
          <p:cNvPr id="2" name="PlaceHolder 3"/>
          <p:cNvSpPr>
            <a:spLocks noGrp="1"/>
          </p:cNvSpPr>
          <p:nvPr>
            <p:ph type="ftr"/>
          </p:nvPr>
        </p:nvSpPr>
        <p:spPr>
          <a:xfrm>
            <a:off x="4038480" y="6356520"/>
            <a:ext cx="4114440" cy="364680"/>
          </a:xfrm>
          <a:prstGeom prst="rect">
            <a:avLst/>
          </a:prstGeom>
          <a:noFill/>
          <a:ln w="0">
            <a:noFill/>
          </a:ln>
        </p:spPr>
        <p:txBody>
          <a:bodyPr anchor="ctr">
            <a:noAutofit/>
          </a:bodyPr>
          <a:lstStyle/>
          <a:p>
            <a:endParaRPr lang="en-IN" sz="2400" b="0" strike="noStrike" spc="-1">
              <a:latin typeface="Times New Roman" panose="02020603050405020304"/>
            </a:endParaRPr>
          </a:p>
        </p:txBody>
      </p:sp>
      <p:sp>
        <p:nvSpPr>
          <p:cNvPr id="3" name="PlaceHolder 4"/>
          <p:cNvSpPr>
            <a:spLocks noGrp="1"/>
          </p:cNvSpPr>
          <p:nvPr>
            <p:ph type="sldNum"/>
          </p:nvPr>
        </p:nvSpPr>
        <p:spPr>
          <a:xfrm>
            <a:off x="8610480" y="6356520"/>
            <a:ext cx="2742840" cy="364680"/>
          </a:xfrm>
          <a:prstGeom prst="rect">
            <a:avLst/>
          </a:prstGeom>
          <a:noFill/>
          <a:ln w="0">
            <a:noFill/>
          </a:ln>
        </p:spPr>
        <p:txBody>
          <a:bodyPr anchor="ctr">
            <a:noAutofit/>
          </a:bodyPr>
          <a:lstStyle/>
          <a:p>
            <a:pPr algn="r">
              <a:lnSpc>
                <a:spcPct val="100000"/>
              </a:lnSpc>
              <a:buNone/>
            </a:pPr>
            <a:fld id="{FFDF4DCC-6FD3-435D-B9C0-E2DD58B998CE}" type="slidenum">
              <a:rPr lang="en-IN" sz="1200" b="0" strike="noStrike" spc="-1">
                <a:solidFill>
                  <a:srgbClr val="8B8B8B"/>
                </a:solidFill>
                <a:latin typeface="Calibri" panose="020F0502020204030204"/>
              </a:rPr>
              <a:t>‹#›</a:t>
            </a:fld>
            <a:endParaRPr lang="en-IN" sz="1200" b="0" strike="noStrike" spc="-1">
              <a:latin typeface="Times New Roman" panose="02020603050405020304"/>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3" name="PlaceHolder 3"/>
          <p:cNvSpPr>
            <a:spLocks noGrp="1"/>
          </p:cNvSpPr>
          <p:nvPr>
            <p:ph type="dt"/>
          </p:nvPr>
        </p:nvSpPr>
        <p:spPr>
          <a:xfrm>
            <a:off x="838080" y="6356520"/>
            <a:ext cx="2742840" cy="364680"/>
          </a:xfrm>
          <a:prstGeom prst="rect">
            <a:avLst/>
          </a:prstGeom>
          <a:noFill/>
          <a:ln w="0">
            <a:noFill/>
          </a:ln>
        </p:spPr>
        <p:txBody>
          <a:bodyPr anchor="ctr">
            <a:noAutofit/>
          </a:bodyPr>
          <a:lstStyle/>
          <a:p>
            <a:pPr>
              <a:lnSpc>
                <a:spcPct val="100000"/>
              </a:lnSpc>
              <a:buNone/>
            </a:pPr>
            <a:fld id="{5E1A5CD6-9D08-4B1F-A1C8-B4EB3FBB7BD3}" type="datetime">
              <a:rPr lang="en-IN" sz="1200" b="0" strike="noStrike" spc="-1">
                <a:solidFill>
                  <a:srgbClr val="8B8B8B"/>
                </a:solidFill>
                <a:latin typeface="Calibri" panose="020F0502020204030204"/>
              </a:rPr>
              <a:t>21-06-2022</a:t>
            </a:fld>
            <a:endParaRPr lang="en-IN" sz="1200" b="0" strike="noStrike" spc="-1">
              <a:latin typeface="Times New Roman" panose="02020603050405020304"/>
            </a:endParaRPr>
          </a:p>
        </p:txBody>
      </p:sp>
      <p:sp>
        <p:nvSpPr>
          <p:cNvPr id="44" name="PlaceHolder 4"/>
          <p:cNvSpPr>
            <a:spLocks noGrp="1"/>
          </p:cNvSpPr>
          <p:nvPr>
            <p:ph type="ftr"/>
          </p:nvPr>
        </p:nvSpPr>
        <p:spPr>
          <a:xfrm>
            <a:off x="4038480" y="6356520"/>
            <a:ext cx="4114440" cy="364680"/>
          </a:xfrm>
          <a:prstGeom prst="rect">
            <a:avLst/>
          </a:prstGeom>
          <a:noFill/>
          <a:ln w="0">
            <a:noFill/>
          </a:ln>
        </p:spPr>
        <p:txBody>
          <a:bodyPr anchor="ctr">
            <a:noAutofit/>
          </a:bodyPr>
          <a:lstStyle/>
          <a:p>
            <a:endParaRPr lang="en-IN" sz="2400" b="0" strike="noStrike" spc="-1">
              <a:latin typeface="Times New Roman" panose="02020603050405020304"/>
            </a:endParaRPr>
          </a:p>
        </p:txBody>
      </p:sp>
      <p:sp>
        <p:nvSpPr>
          <p:cNvPr id="45" name="PlaceHolder 5"/>
          <p:cNvSpPr>
            <a:spLocks noGrp="1"/>
          </p:cNvSpPr>
          <p:nvPr>
            <p:ph type="sldNum"/>
          </p:nvPr>
        </p:nvSpPr>
        <p:spPr>
          <a:xfrm>
            <a:off x="8610480" y="6356520"/>
            <a:ext cx="2742840" cy="364680"/>
          </a:xfrm>
          <a:prstGeom prst="rect">
            <a:avLst/>
          </a:prstGeom>
          <a:noFill/>
          <a:ln w="0">
            <a:noFill/>
          </a:ln>
        </p:spPr>
        <p:txBody>
          <a:bodyPr anchor="ctr">
            <a:noAutofit/>
          </a:bodyPr>
          <a:lstStyle/>
          <a:p>
            <a:pPr algn="r">
              <a:lnSpc>
                <a:spcPct val="100000"/>
              </a:lnSpc>
              <a:buNone/>
            </a:pPr>
            <a:fld id="{E010776B-3D05-45CC-B994-72F85BC4E352}" type="slidenum">
              <a:rPr lang="en-IN" sz="1200" b="0" strike="noStrike" spc="-1">
                <a:solidFill>
                  <a:srgbClr val="8B8B8B"/>
                </a:solidFill>
                <a:latin typeface="Calibri" panose="020F0502020204030204"/>
              </a:rPr>
              <a:t>‹#›</a:t>
            </a:fld>
            <a:endParaRPr lang="en-IN"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www.researchgate.net/publication/338937885_Neuralink-_An_Elon_Musk_Start-up_Achieve_symbiosis_with_Artificial_Intelligence"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908080"/>
          </a:xfrm>
          <a:prstGeom prst="rect">
            <a:avLst/>
          </a:prstGeom>
          <a:noFill/>
          <a:ln w="0">
            <a:noFill/>
          </a:ln>
        </p:spPr>
        <p:txBody>
          <a:bodyPr anchor="b">
            <a:normAutofit/>
          </a:bodyPr>
          <a:lstStyle/>
          <a:p>
            <a:pPr algn="ctr">
              <a:lnSpc>
                <a:spcPct val="90000"/>
              </a:lnSpc>
              <a:buNone/>
            </a:pPr>
            <a:r>
              <a:rPr lang="en-US" sz="3200" b="0" strike="noStrike" spc="-1" dirty="0">
                <a:solidFill>
                  <a:schemeClr val="accent5">
                    <a:lumMod val="50000"/>
                  </a:schemeClr>
                </a:solidFill>
                <a:latin typeface="Times New Roman" panose="02020603050405020304"/>
              </a:rPr>
              <a:t>TECHNICAL SEMINAR</a:t>
            </a:r>
            <a:br>
              <a:rPr lang="en-US" sz="3200" dirty="0">
                <a:solidFill>
                  <a:schemeClr val="accent5">
                    <a:lumMod val="50000"/>
                  </a:schemeClr>
                </a:solidFill>
              </a:rPr>
            </a:br>
            <a:r>
              <a:rPr lang="en-US" sz="3200" b="0" strike="noStrike" spc="-1" dirty="0">
                <a:solidFill>
                  <a:schemeClr val="accent5">
                    <a:lumMod val="50000"/>
                  </a:schemeClr>
                </a:solidFill>
                <a:latin typeface="Times New Roman" panose="02020603050405020304"/>
              </a:rPr>
              <a:t>ON</a:t>
            </a:r>
            <a:br>
              <a:rPr dirty="0"/>
            </a:br>
            <a:r>
              <a:rPr lang="en-US" dirty="0">
                <a:solidFill>
                  <a:schemeClr val="accent6">
                    <a:lumMod val="75000"/>
                  </a:schemeClr>
                </a:solidFill>
              </a:rPr>
              <a:t>NEURALINK</a:t>
            </a:r>
            <a:endParaRPr lang="en-US" sz="4000" b="1" strike="noStrike" spc="-1" dirty="0">
              <a:solidFill>
                <a:schemeClr val="accent6">
                  <a:lumMod val="75000"/>
                </a:schemeClr>
              </a:solidFill>
              <a:effectLst>
                <a:outerShdw blurRad="38100" dist="38100" dir="2700000" algn="tl">
                  <a:srgbClr val="000000">
                    <a:alpha val="43137"/>
                  </a:srgbClr>
                </a:outerShdw>
              </a:effectLst>
              <a:latin typeface="Calibri" panose="020F0502020204030204"/>
            </a:endParaRPr>
          </a:p>
        </p:txBody>
      </p:sp>
      <p:sp>
        <p:nvSpPr>
          <p:cNvPr id="83" name="PlaceHolder 2"/>
          <p:cNvSpPr>
            <a:spLocks noGrp="1"/>
          </p:cNvSpPr>
          <p:nvPr>
            <p:ph type="subTitle"/>
          </p:nvPr>
        </p:nvSpPr>
        <p:spPr>
          <a:xfrm>
            <a:off x="1524000" y="4333875"/>
            <a:ext cx="9143365" cy="2160270"/>
          </a:xfrm>
          <a:prstGeom prst="rect">
            <a:avLst/>
          </a:prstGeom>
          <a:noFill/>
          <a:ln w="0">
            <a:noFill/>
          </a:ln>
        </p:spPr>
        <p:txBody>
          <a:bodyPr anchor="t">
            <a:normAutofit fontScale="97500"/>
          </a:bodyPr>
          <a:lstStyle/>
          <a:p>
            <a:pPr>
              <a:lnSpc>
                <a:spcPct val="90000"/>
              </a:lnSpc>
              <a:buNone/>
              <a:tabLst>
                <a:tab pos="0" algn="l"/>
              </a:tabLst>
            </a:pPr>
            <a:r>
              <a:rPr lang="en-GB" sz="1800" b="1" strike="noStrike" spc="-1" dirty="0">
                <a:solidFill>
                  <a:srgbClr val="0D0D0D"/>
                </a:solidFill>
                <a:latin typeface="Times New Roman" panose="02020603050405020304"/>
              </a:rPr>
              <a:t>Presented By,                                                                                </a:t>
            </a:r>
            <a:r>
              <a:rPr lang="en-IN" altLang="en-GB" sz="1800" b="1" strike="noStrike" spc="-1" dirty="0">
                <a:solidFill>
                  <a:srgbClr val="0D0D0D"/>
                </a:solidFill>
                <a:latin typeface="Times New Roman" panose="02020603050405020304"/>
              </a:rPr>
              <a:t>      </a:t>
            </a:r>
            <a:r>
              <a:rPr lang="en-GB" sz="1800" b="1" strike="noStrike" spc="-1" dirty="0">
                <a:solidFill>
                  <a:srgbClr val="0D0D0D"/>
                </a:solidFill>
                <a:latin typeface="Times New Roman" panose="02020603050405020304"/>
              </a:rPr>
              <a:t> Under the guidance of,    </a:t>
            </a:r>
            <a:endParaRPr lang="en-IN" sz="1800" b="0" strike="noStrike" spc="-1" dirty="0">
              <a:latin typeface="Arial" panose="020B0604020202020204"/>
            </a:endParaRPr>
          </a:p>
          <a:p>
            <a:pPr>
              <a:lnSpc>
                <a:spcPct val="90000"/>
              </a:lnSpc>
              <a:buNone/>
              <a:tabLst>
                <a:tab pos="0" algn="l"/>
              </a:tabLst>
            </a:pPr>
            <a:endParaRPr lang="en-IN" sz="1800" b="0" strike="noStrike" spc="-1" dirty="0">
              <a:latin typeface="Arial" panose="020B0604020202020204"/>
            </a:endParaRPr>
          </a:p>
          <a:p>
            <a:pPr>
              <a:lnSpc>
                <a:spcPct val="90000"/>
              </a:lnSpc>
              <a:buNone/>
              <a:tabLst>
                <a:tab pos="0" algn="l"/>
              </a:tabLst>
            </a:pPr>
            <a:r>
              <a:rPr lang="en-US" sz="1800" b="1" spc="-1" dirty="0">
                <a:solidFill>
                  <a:srgbClr val="2F5597"/>
                </a:solidFill>
                <a:latin typeface="Times New Roman" panose="02020603050405020304"/>
              </a:rPr>
              <a:t>MANOJ BABU GR</a:t>
            </a:r>
            <a:endParaRPr lang="en-IN" sz="1800" b="0" strike="noStrike" spc="-1" dirty="0">
              <a:latin typeface="Arial" panose="020B0604020202020204"/>
            </a:endParaRPr>
          </a:p>
          <a:p>
            <a:pPr>
              <a:lnSpc>
                <a:spcPct val="90000"/>
              </a:lnSpc>
              <a:buNone/>
              <a:tabLst>
                <a:tab pos="0" algn="l"/>
              </a:tabLst>
            </a:pPr>
            <a:r>
              <a:rPr lang="en-GB" sz="1800" b="1" strike="noStrike" spc="-1" dirty="0">
                <a:solidFill>
                  <a:srgbClr val="2F5597"/>
                </a:solidFill>
                <a:latin typeface="Times New Roman" panose="02020603050405020304"/>
              </a:rPr>
              <a:t>USN:</a:t>
            </a:r>
            <a:r>
              <a:rPr lang="en-US" sz="1800" b="1" strike="noStrike" spc="-1" dirty="0">
                <a:solidFill>
                  <a:srgbClr val="2F5597"/>
                </a:solidFill>
                <a:latin typeface="Times New Roman" panose="02020603050405020304"/>
              </a:rPr>
              <a:t>1EP18CS054</a:t>
            </a:r>
            <a:r>
              <a:rPr lang="en-GB" sz="1800" b="1" strike="noStrike" spc="-1" dirty="0">
                <a:solidFill>
                  <a:srgbClr val="2F5597"/>
                </a:solidFill>
                <a:latin typeface="Times New Roman" panose="02020603050405020304"/>
              </a:rPr>
              <a:t>                                                                          </a:t>
            </a:r>
            <a:r>
              <a:rPr lang="en-IN" altLang="en-GB" sz="1800" b="1" strike="noStrike" spc="-1" dirty="0">
                <a:solidFill>
                  <a:srgbClr val="2F5597"/>
                </a:solidFill>
                <a:latin typeface="Times New Roman" panose="02020603050405020304"/>
              </a:rPr>
              <a:t>    </a:t>
            </a:r>
            <a:r>
              <a:rPr lang="en-GB" sz="1800" b="1" strike="noStrike" spc="-1" dirty="0">
                <a:solidFill>
                  <a:srgbClr val="2F5597"/>
                </a:solidFill>
                <a:latin typeface="Times New Roman" panose="02020603050405020304"/>
              </a:rPr>
              <a:t> </a:t>
            </a:r>
            <a:r>
              <a:rPr lang="en-GB" sz="1800" b="1" strike="noStrike" spc="-1" dirty="0">
                <a:solidFill>
                  <a:srgbClr val="FFC000"/>
                </a:solidFill>
                <a:latin typeface="Times New Roman" panose="02020603050405020304"/>
              </a:rPr>
              <a:t>Prof. MANIMEGALAI</a:t>
            </a:r>
          </a:p>
          <a:p>
            <a:pPr marL="0" indent="0">
              <a:buNone/>
              <a:tabLst>
                <a:tab pos="0" algn="l"/>
              </a:tabLst>
            </a:pPr>
            <a:r>
              <a:rPr lang="en-GB" sz="1800" b="1" strike="noStrike" spc="-1" dirty="0">
                <a:solidFill>
                  <a:srgbClr val="2F5597"/>
                </a:solidFill>
                <a:latin typeface="Times New Roman" panose="02020603050405020304"/>
              </a:rPr>
              <a:t>SEM:8</a:t>
            </a:r>
            <a:r>
              <a:rPr lang="en-GB" sz="1800" b="1" strike="noStrike" spc="-1" baseline="30000" dirty="0">
                <a:solidFill>
                  <a:srgbClr val="2F5597"/>
                </a:solidFill>
                <a:latin typeface="Times New Roman" panose="02020603050405020304"/>
              </a:rPr>
              <a:t>th</a:t>
            </a:r>
            <a:r>
              <a:rPr lang="en-GB" sz="1800" b="1" strike="noStrike" spc="-1" dirty="0">
                <a:solidFill>
                  <a:srgbClr val="2F5597"/>
                </a:solidFill>
                <a:latin typeface="Times New Roman" panose="02020603050405020304"/>
              </a:rPr>
              <a:t> Semester                                                                          </a:t>
            </a:r>
            <a:r>
              <a:rPr lang="en-US" altLang="en-GB" sz="1800" b="1" strike="noStrike" spc="-1" dirty="0">
                <a:solidFill>
                  <a:srgbClr val="2F5597"/>
                </a:solidFill>
                <a:latin typeface="Times New Roman" panose="02020603050405020304"/>
              </a:rPr>
              <a:t>      </a:t>
            </a:r>
            <a:r>
              <a:rPr lang="en-GB" sz="1800" b="1" strike="noStrike" spc="-1" dirty="0">
                <a:solidFill>
                  <a:srgbClr val="FFC000"/>
                </a:solidFill>
                <a:latin typeface="Times New Roman" panose="02020603050405020304"/>
              </a:rPr>
              <a:t>Department of CSE,EPCET                                                                  </a:t>
            </a:r>
            <a:endParaRPr lang="en-IN" sz="1800" b="0" strike="noStrike" spc="-1" dirty="0">
              <a:solidFill>
                <a:srgbClr val="FFC000"/>
              </a:solidFill>
              <a:latin typeface="Arial" panose="020B0604020202020204"/>
            </a:endParaRPr>
          </a:p>
          <a:p>
            <a:pPr>
              <a:lnSpc>
                <a:spcPct val="90000"/>
              </a:lnSpc>
              <a:buNone/>
              <a:tabLst>
                <a:tab pos="0" algn="l"/>
              </a:tabLst>
            </a:pPr>
            <a:r>
              <a:rPr lang="en-GB" sz="1800" b="1" strike="noStrike" spc="-1" dirty="0">
                <a:solidFill>
                  <a:srgbClr val="2F5597"/>
                </a:solidFill>
                <a:latin typeface="Times New Roman" panose="02020603050405020304"/>
              </a:rPr>
              <a:t>SEC:’A’ ,                                                                            </a:t>
            </a:r>
            <a:endParaRPr lang="en-IN" sz="1800" b="0" strike="noStrike" spc="-1" dirty="0">
              <a:latin typeface="Arial" panose="020B0604020202020204"/>
            </a:endParaRPr>
          </a:p>
          <a:p>
            <a:pPr>
              <a:lnSpc>
                <a:spcPct val="90000"/>
              </a:lnSpc>
              <a:buNone/>
              <a:tabLst>
                <a:tab pos="0" algn="l"/>
              </a:tabLst>
            </a:pPr>
            <a:r>
              <a:rPr lang="en-GB" sz="1800" b="1" strike="noStrike" spc="-1" dirty="0">
                <a:solidFill>
                  <a:srgbClr val="2F5597"/>
                </a:solidFill>
                <a:latin typeface="Times New Roman" panose="02020603050405020304"/>
              </a:rPr>
              <a:t>Academic year:2021-2022.</a:t>
            </a:r>
            <a:endParaRPr lang="en-IN" sz="1800" b="0" strike="noStrike" spc="-1" dirty="0">
              <a:latin typeface="Arial" panose="020B0604020202020204"/>
            </a:endParaRPr>
          </a:p>
          <a:p>
            <a:pPr algn="ctr">
              <a:lnSpc>
                <a:spcPct val="90000"/>
              </a:lnSpc>
              <a:spcBef>
                <a:spcPts val="1000"/>
              </a:spcBef>
              <a:buNone/>
              <a:tabLst>
                <a:tab pos="0" algn="l"/>
              </a:tabLst>
            </a:pPr>
            <a:endParaRPr lang="en-IN" sz="1800" b="0" strike="noStrike" spc="-1" dirty="0">
              <a:latin typeface="Arial" panose="020B0604020202020204"/>
            </a:endParaRPr>
          </a:p>
        </p:txBody>
      </p:sp>
      <p:pic>
        <p:nvPicPr>
          <p:cNvPr id="84" name="Picture 3" descr="EPCET_CSE_LOGO"/>
          <p:cNvPicPr/>
          <p:nvPr/>
        </p:nvPicPr>
        <p:blipFill>
          <a:blip r:embed="rId2"/>
          <a:stretch>
            <a:fillRect/>
          </a:stretch>
        </p:blipFill>
        <p:spPr>
          <a:xfrm>
            <a:off x="1707840" y="94680"/>
            <a:ext cx="8471160" cy="176832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5" name="PlaceHolder 2">
            <a:extLst>
              <a:ext uri="{FF2B5EF4-FFF2-40B4-BE49-F238E27FC236}">
                <a16:creationId xmlns:a16="http://schemas.microsoft.com/office/drawing/2014/main" id="{717E6213-093E-D069-B111-F7E62466B0F1}"/>
              </a:ext>
            </a:extLst>
          </p:cNvPr>
          <p:cNvGraphicFramePr>
            <a:graphicFrameLocks noGrp="1"/>
          </p:cNvGraphicFramePr>
          <p:nvPr>
            <p:ph/>
            <p:extLst>
              <p:ext uri="{D42A27DB-BD31-4B8C-83A1-F6EECF244321}">
                <p14:modId xmlns:p14="http://schemas.microsoft.com/office/powerpoint/2010/main" val="8767958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BA1BA0A-A7DC-4FEF-A7CA-0D045E4895F1}"/>
              </a:ext>
            </a:extLst>
          </p:cNvPr>
          <p:cNvPicPr>
            <a:picLocks noChangeAspect="1"/>
          </p:cNvPicPr>
          <p:nvPr/>
        </p:nvPicPr>
        <p:blipFill>
          <a:blip r:embed="rId7"/>
          <a:stretch>
            <a:fillRect/>
          </a:stretch>
        </p:blipFill>
        <p:spPr>
          <a:xfrm>
            <a:off x="1074221" y="3797936"/>
            <a:ext cx="2863539" cy="2402398"/>
          </a:xfrm>
          <a:prstGeom prst="rect">
            <a:avLst/>
          </a:prstGeom>
        </p:spPr>
      </p:pic>
      <p:pic>
        <p:nvPicPr>
          <p:cNvPr id="5" name="Picture 4">
            <a:extLst>
              <a:ext uri="{FF2B5EF4-FFF2-40B4-BE49-F238E27FC236}">
                <a16:creationId xmlns:a16="http://schemas.microsoft.com/office/drawing/2014/main" id="{8FD03FDF-52A8-46CF-9F21-1F0613FD8CC1}"/>
              </a:ext>
            </a:extLst>
          </p:cNvPr>
          <p:cNvPicPr>
            <a:picLocks noChangeAspect="1"/>
          </p:cNvPicPr>
          <p:nvPr/>
        </p:nvPicPr>
        <p:blipFill>
          <a:blip r:embed="rId8"/>
          <a:stretch>
            <a:fillRect/>
          </a:stretch>
        </p:blipFill>
        <p:spPr>
          <a:xfrm>
            <a:off x="1289810" y="442087"/>
            <a:ext cx="2647950" cy="2809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A0E223-C077-46E7-BB1E-AA6DA38FFE3A}"/>
              </a:ext>
            </a:extLst>
          </p:cNvPr>
          <p:cNvSpPr txBox="1"/>
          <p:nvPr/>
        </p:nvSpPr>
        <p:spPr>
          <a:xfrm>
            <a:off x="640080" y="2706624"/>
            <a:ext cx="6894576" cy="3483864"/>
          </a:xfrm>
          <a:prstGeom prst="rect">
            <a:avLst/>
          </a:prstGeom>
        </p:spPr>
        <p:txBody>
          <a:bodyPr vert="horz" lIns="91440" tIns="45720" rIns="91440" bIns="45720" rtlCol="0">
            <a:normAutofit lnSpcReduction="10000"/>
          </a:bodyPr>
          <a:lstStyle/>
          <a:p>
            <a:pPr>
              <a:lnSpc>
                <a:spcPct val="90000"/>
              </a:lnSpc>
              <a:spcAft>
                <a:spcPts val="600"/>
              </a:spcAft>
            </a:pPr>
            <a:r>
              <a:rPr lang="en-US" sz="3200" b="0" i="0" dirty="0">
                <a:solidFill>
                  <a:schemeClr val="accent3">
                    <a:lumMod val="50000"/>
                  </a:schemeClr>
                </a:solidFill>
                <a:effectLst/>
              </a:rPr>
              <a:t>Robot: </a:t>
            </a:r>
            <a:endParaRPr lang="en-US" sz="3200" dirty="0">
              <a:solidFill>
                <a:schemeClr val="accent3">
                  <a:lumMod val="50000"/>
                </a:schemeClr>
              </a:solidFill>
            </a:endParaRPr>
          </a:p>
          <a:p>
            <a:pPr indent="-228600">
              <a:lnSpc>
                <a:spcPct val="90000"/>
              </a:lnSpc>
              <a:spcAft>
                <a:spcPts val="600"/>
              </a:spcAft>
              <a:buFont typeface="Arial" panose="020B0604020202020204" pitchFamily="34" charset="0"/>
              <a:buChar char="•"/>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a:effectLst/>
              </a:rPr>
              <a:t>The “Robot” is designed with a sole purpose of inserting the threads in least invasive manner. </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0" i="0" dirty="0">
                <a:effectLst/>
              </a:rPr>
              <a:t>Neuralink has developed a robotic insertion approach for inserting flexible probes (or threads), allowing fast and reliable insertion of large numbers of threads targeted to avoid vasculature and record from dispersed brain regions.</a:t>
            </a:r>
            <a:endParaRPr lang="en-US" sz="2200" dirty="0"/>
          </a:p>
        </p:txBody>
      </p:sp>
      <p:pic>
        <p:nvPicPr>
          <p:cNvPr id="4" name="Picture 3">
            <a:extLst>
              <a:ext uri="{FF2B5EF4-FFF2-40B4-BE49-F238E27FC236}">
                <a16:creationId xmlns:a16="http://schemas.microsoft.com/office/drawing/2014/main" id="{7551CAD7-E7E9-4316-95D0-A5BDF07EC276}"/>
              </a:ext>
            </a:extLst>
          </p:cNvPr>
          <p:cNvPicPr>
            <a:picLocks noChangeAspect="1"/>
          </p:cNvPicPr>
          <p:nvPr/>
        </p:nvPicPr>
        <p:blipFill rotWithShape="1">
          <a:blip r:embed="rId2"/>
          <a:srcRect t="19689" r="2" b="11549"/>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7" name="Picture 6">
            <a:extLst>
              <a:ext uri="{FF2B5EF4-FFF2-40B4-BE49-F238E27FC236}">
                <a16:creationId xmlns:a16="http://schemas.microsoft.com/office/drawing/2014/main" id="{61C93270-75E2-443E-8B8B-D4AAE847B5D4}"/>
              </a:ext>
            </a:extLst>
          </p:cNvPr>
          <p:cNvPicPr>
            <a:picLocks noChangeAspect="1"/>
          </p:cNvPicPr>
          <p:nvPr/>
        </p:nvPicPr>
        <p:blipFill rotWithShape="1">
          <a:blip r:embed="rId3"/>
          <a:srcRect r="18761" b="2"/>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C748A70-2550-49D2-8422-BCDB74E51E0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How it looks?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1084D15-E207-489F-B5C6-A4E356A556B0}"/>
              </a:ext>
            </a:extLst>
          </p:cNvPr>
          <p:cNvPicPr>
            <a:picLocks noChangeAspect="1"/>
          </p:cNvPicPr>
          <p:nvPr/>
        </p:nvPicPr>
        <p:blipFill>
          <a:blip r:embed="rId2"/>
          <a:stretch>
            <a:fillRect/>
          </a:stretch>
        </p:blipFill>
        <p:spPr>
          <a:xfrm>
            <a:off x="929562" y="2642616"/>
            <a:ext cx="4395371" cy="3605784"/>
          </a:xfrm>
          <a:prstGeom prst="rect">
            <a:avLst/>
          </a:prstGeom>
        </p:spPr>
      </p:pic>
      <p:pic>
        <p:nvPicPr>
          <p:cNvPr id="4" name="Picture 3">
            <a:extLst>
              <a:ext uri="{FF2B5EF4-FFF2-40B4-BE49-F238E27FC236}">
                <a16:creationId xmlns:a16="http://schemas.microsoft.com/office/drawing/2014/main" id="{C719F74E-59BC-43F7-BB62-42BCF9A1F1A7}"/>
              </a:ext>
            </a:extLst>
          </p:cNvPr>
          <p:cNvPicPr>
            <a:picLocks noChangeAspect="1"/>
          </p:cNvPicPr>
          <p:nvPr/>
        </p:nvPicPr>
        <p:blipFill>
          <a:blip r:embed="rId3"/>
          <a:stretch>
            <a:fillRect/>
          </a:stretch>
        </p:blipFill>
        <p:spPr>
          <a:xfrm>
            <a:off x="6540177" y="2642616"/>
            <a:ext cx="5043054" cy="36057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PlaceHolder 1"/>
          <p:cNvSpPr>
            <a:spLocks noGrp="1"/>
          </p:cNvSpPr>
          <p:nvPr>
            <p:ph type="title"/>
          </p:nvPr>
        </p:nvSpPr>
        <p:spPr>
          <a:xfrm>
            <a:off x="838200" y="451381"/>
            <a:ext cx="10512552" cy="4066540"/>
          </a:xfrm>
          <a:prstGeom prst="rect">
            <a:avLst/>
          </a:prstGeom>
        </p:spPr>
        <p:txBody>
          <a:bodyPr vert="horz" lIns="91440" tIns="45720" rIns="91440" bIns="45720" rtlCol="0" anchor="b">
            <a:normAutofit/>
          </a:bodyPr>
          <a:lstStyle/>
          <a:p>
            <a:r>
              <a:rPr lang="en-US" sz="3200" b="0" i="0" kern="1200" dirty="0">
                <a:solidFill>
                  <a:schemeClr val="tx1"/>
                </a:solidFill>
                <a:effectLst/>
                <a:latin typeface="+mj-lt"/>
                <a:ea typeface="+mj-ea"/>
                <a:cs typeface="+mj-cs"/>
              </a:rPr>
              <a:t>Pros </a:t>
            </a: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r>
              <a:rPr lang="en-US" sz="1800" b="0" i="0" kern="1200" dirty="0">
                <a:solidFill>
                  <a:schemeClr val="tx1"/>
                </a:solidFill>
                <a:effectLst/>
                <a:latin typeface="+mj-lt"/>
                <a:ea typeface="+mj-ea"/>
                <a:cs typeface="+mj-cs"/>
              </a:rPr>
              <a:t>	• Alzheimer’s.</a:t>
            </a:r>
            <a:br>
              <a:rPr lang="en-US" sz="1800" b="0" i="0" kern="1200" dirty="0">
                <a:solidFill>
                  <a:schemeClr val="tx1"/>
                </a:solidFill>
                <a:effectLst/>
                <a:latin typeface="+mj-lt"/>
                <a:ea typeface="+mj-ea"/>
                <a:cs typeface="+mj-cs"/>
              </a:rPr>
            </a:br>
            <a:r>
              <a:rPr lang="en-US" sz="1800" b="0" i="0" kern="1200" dirty="0">
                <a:solidFill>
                  <a:schemeClr val="tx1"/>
                </a:solidFill>
                <a:effectLst/>
                <a:latin typeface="+mj-lt"/>
                <a:ea typeface="+mj-ea"/>
                <a:cs typeface="+mj-cs"/>
              </a:rPr>
              <a:t>	• Dementia. </a:t>
            </a:r>
            <a:br>
              <a:rPr lang="en-US" sz="1800" b="0" i="0" kern="1200" dirty="0">
                <a:solidFill>
                  <a:schemeClr val="tx1"/>
                </a:solidFill>
                <a:effectLst/>
                <a:latin typeface="+mj-lt"/>
                <a:ea typeface="+mj-ea"/>
                <a:cs typeface="+mj-cs"/>
              </a:rPr>
            </a:br>
            <a:r>
              <a:rPr lang="en-US" sz="1800" b="0" i="0" kern="1200" dirty="0">
                <a:solidFill>
                  <a:schemeClr val="tx1"/>
                </a:solidFill>
                <a:effectLst/>
                <a:latin typeface="+mj-lt"/>
                <a:ea typeface="+mj-ea"/>
                <a:cs typeface="+mj-cs"/>
              </a:rPr>
              <a:t>	• Spinal cord injuries.</a:t>
            </a: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r>
              <a:rPr lang="en-US" sz="3200" b="0" i="0" kern="1200" dirty="0">
                <a:solidFill>
                  <a:schemeClr val="tx1"/>
                </a:solidFill>
                <a:effectLst/>
                <a:latin typeface="+mj-lt"/>
                <a:ea typeface="+mj-ea"/>
                <a:cs typeface="+mj-cs"/>
              </a:rPr>
              <a:t>Cons</a:t>
            </a:r>
            <a:br>
              <a:rPr lang="en-US" sz="1800" b="0" i="0" kern="1200" dirty="0">
                <a:solidFill>
                  <a:schemeClr val="tx1"/>
                </a:solidFill>
                <a:effectLst/>
                <a:latin typeface="+mj-lt"/>
                <a:ea typeface="+mj-ea"/>
                <a:cs typeface="+mj-cs"/>
              </a:rPr>
            </a:br>
            <a:br>
              <a:rPr lang="en-US" sz="1800" b="0" i="0" kern="1200" dirty="0">
                <a:solidFill>
                  <a:schemeClr val="tx1"/>
                </a:solidFill>
                <a:effectLst/>
                <a:latin typeface="+mj-lt"/>
                <a:ea typeface="+mj-ea"/>
                <a:cs typeface="+mj-cs"/>
              </a:rPr>
            </a:br>
            <a:r>
              <a:rPr lang="en-US" sz="1800" b="0" i="0" kern="1200" dirty="0">
                <a:solidFill>
                  <a:schemeClr val="tx1"/>
                </a:solidFill>
                <a:effectLst/>
                <a:latin typeface="+mj-lt"/>
                <a:ea typeface="+mj-ea"/>
                <a:cs typeface="+mj-cs"/>
              </a:rPr>
              <a:t>	There are no cons as of now but, an electronic device inside a human skull is not been accepted by many communities across some countries.</a:t>
            </a:r>
            <a:br>
              <a:rPr lang="en-US" sz="1800" b="0" i="0" kern="1200" dirty="0">
                <a:solidFill>
                  <a:schemeClr val="tx1"/>
                </a:solidFill>
                <a:effectLst/>
                <a:latin typeface="+mj-lt"/>
                <a:ea typeface="+mj-ea"/>
                <a:cs typeface="+mj-cs"/>
              </a:rPr>
            </a:br>
            <a:endParaRPr lang="en-US" sz="1800" b="1" strike="noStrike" kern="1200" spc="-1" dirty="0">
              <a:solidFill>
                <a:schemeClr val="tx1"/>
              </a:solidFill>
              <a:latin typeface="+mj-lt"/>
              <a:ea typeface="+mj-ea"/>
              <a:cs typeface="+mj-cs"/>
            </a:endParaRPr>
          </a:p>
        </p:txBody>
      </p:sp>
      <p:sp>
        <p:nvSpPr>
          <p:cNvPr id="11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09"/>
                                        </p:tgtEl>
                                        <p:attrNameLst>
                                          <p:attrName>style.visibility</p:attrName>
                                        </p:attrNameLst>
                                      </p:cBhvr>
                                      <p:to>
                                        <p:strVal val="visible"/>
                                      </p:to>
                                    </p:set>
                                    <p:animEffect transition="in" filter="fade">
                                      <p:cBhvr>
                                        <p:cTn id="7"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laceHolder 1"/>
          <p:cNvSpPr>
            <a:spLocks noGrp="1"/>
          </p:cNvSpPr>
          <p:nvPr>
            <p:ph type="title" idx="4294967295"/>
          </p:nvPr>
        </p:nvSpPr>
        <p:spPr>
          <a:xfrm>
            <a:off x="838200" y="451381"/>
            <a:ext cx="10512552" cy="4066540"/>
          </a:xfrm>
          <a:prstGeom prst="rect">
            <a:avLst/>
          </a:prstGeom>
        </p:spPr>
        <p:txBody>
          <a:bodyPr vert="horz" lIns="91440" tIns="45720" rIns="91440" bIns="45720" rtlCol="0" anchor="b">
            <a:normAutofit/>
          </a:bodyPr>
          <a:lstStyle/>
          <a:p>
            <a:pPr>
              <a:buClr>
                <a:srgbClr val="00B050"/>
              </a:buClr>
            </a:pPr>
            <a:r>
              <a:rPr lang="en-US" sz="3200" b="0" i="0" kern="1200" dirty="0">
                <a:solidFill>
                  <a:schemeClr val="accent3">
                    <a:lumMod val="50000"/>
                  </a:schemeClr>
                </a:solidFill>
                <a:effectLst/>
                <a:latin typeface="+mj-lt"/>
                <a:ea typeface="+mj-ea"/>
                <a:cs typeface="+mj-cs"/>
              </a:rPr>
              <a:t>Applications</a:t>
            </a:r>
            <a:br>
              <a:rPr lang="en-US" sz="1700" b="0" i="0" kern="1200" dirty="0">
                <a:solidFill>
                  <a:schemeClr val="tx1"/>
                </a:solidFill>
                <a:effectLst/>
                <a:latin typeface="+mj-lt"/>
                <a:ea typeface="+mj-ea"/>
                <a:cs typeface="+mj-cs"/>
              </a:rPr>
            </a:br>
            <a:br>
              <a:rPr lang="en-US" sz="1700" b="0" i="0" kern="1200" dirty="0">
                <a:solidFill>
                  <a:schemeClr val="tx1"/>
                </a:solidFill>
                <a:effectLst/>
                <a:latin typeface="+mj-lt"/>
                <a:ea typeface="+mj-ea"/>
                <a:cs typeface="+mj-cs"/>
              </a:rPr>
            </a:br>
            <a:r>
              <a:rPr lang="en-US" sz="1700" b="0" i="0" kern="1200" dirty="0">
                <a:solidFill>
                  <a:schemeClr val="tx1"/>
                </a:solidFill>
                <a:effectLst/>
                <a:latin typeface="+mj-lt"/>
                <a:ea typeface="+mj-ea"/>
                <a:cs typeface="+mj-cs"/>
              </a:rPr>
              <a:t> • For Visual Prosthesis: One of the engineers at Neuralink who works in the visual neuroscience department said that this project has the potential to provide a visual prosthesis for people who have retinal injury or blindness through eye injury.</a:t>
            </a:r>
            <a:br>
              <a:rPr lang="en-US" sz="1700" b="0" i="0" kern="1200" dirty="0">
                <a:solidFill>
                  <a:schemeClr val="tx1"/>
                </a:solidFill>
                <a:effectLst/>
                <a:latin typeface="+mj-lt"/>
                <a:ea typeface="+mj-ea"/>
                <a:cs typeface="+mj-cs"/>
              </a:rPr>
            </a:br>
            <a:br>
              <a:rPr lang="en-US" sz="1700" b="0" i="0" kern="1200" dirty="0">
                <a:solidFill>
                  <a:schemeClr val="tx1"/>
                </a:solidFill>
                <a:effectLst/>
                <a:latin typeface="+mj-lt"/>
                <a:ea typeface="+mj-ea"/>
                <a:cs typeface="+mj-cs"/>
              </a:rPr>
            </a:br>
            <a:r>
              <a:rPr lang="en-US" sz="1700" b="0" i="0" kern="1200" dirty="0">
                <a:solidFill>
                  <a:schemeClr val="tx1"/>
                </a:solidFill>
                <a:effectLst/>
                <a:latin typeface="+mj-lt"/>
                <a:ea typeface="+mj-ea"/>
                <a:cs typeface="+mj-cs"/>
              </a:rPr>
              <a:t> • For Telepathy: Musk called this communication a ‘non-linguistic consent consensual conceptual telepathy’. </a:t>
            </a:r>
            <a:br>
              <a:rPr lang="en-US" sz="1700" b="0" i="0" kern="1200" dirty="0">
                <a:solidFill>
                  <a:schemeClr val="tx1"/>
                </a:solidFill>
                <a:effectLst/>
                <a:latin typeface="+mj-lt"/>
                <a:ea typeface="+mj-ea"/>
                <a:cs typeface="+mj-cs"/>
              </a:rPr>
            </a:br>
            <a:br>
              <a:rPr lang="en-US" sz="1700" b="0" i="0" kern="1200" dirty="0">
                <a:solidFill>
                  <a:schemeClr val="tx1"/>
                </a:solidFill>
                <a:effectLst/>
                <a:latin typeface="+mj-lt"/>
                <a:ea typeface="+mj-ea"/>
                <a:cs typeface="+mj-cs"/>
              </a:rPr>
            </a:br>
            <a:r>
              <a:rPr lang="en-US" sz="1700" b="0" i="0" kern="1200" dirty="0">
                <a:solidFill>
                  <a:schemeClr val="tx1"/>
                </a:solidFill>
                <a:effectLst/>
                <a:latin typeface="+mj-lt"/>
                <a:ea typeface="+mj-ea"/>
                <a:cs typeface="+mj-cs"/>
              </a:rPr>
              <a:t>• An Oscilloscope For Brain: Oscilloscopes provide visual information of printed circuit boards(PCBs). Similarly, the Neuralink device can shed light on many functions of the brain.</a:t>
            </a:r>
            <a:br>
              <a:rPr lang="en-US" sz="1700" b="0" i="0" kern="1200" dirty="0">
                <a:solidFill>
                  <a:schemeClr val="tx1"/>
                </a:solidFill>
                <a:effectLst/>
                <a:latin typeface="+mj-lt"/>
                <a:ea typeface="+mj-ea"/>
                <a:cs typeface="+mj-cs"/>
              </a:rPr>
            </a:br>
            <a:br>
              <a:rPr lang="en-US" sz="1700" b="0" i="0" kern="1200" dirty="0">
                <a:solidFill>
                  <a:schemeClr val="tx1"/>
                </a:solidFill>
                <a:effectLst/>
                <a:latin typeface="+mj-lt"/>
                <a:ea typeface="+mj-ea"/>
                <a:cs typeface="+mj-cs"/>
              </a:rPr>
            </a:br>
            <a:r>
              <a:rPr lang="en-US" sz="1700" b="0" i="0" kern="1200" dirty="0">
                <a:solidFill>
                  <a:schemeClr val="tx1"/>
                </a:solidFill>
                <a:effectLst/>
                <a:latin typeface="+mj-lt"/>
                <a:ea typeface="+mj-ea"/>
                <a:cs typeface="+mj-cs"/>
              </a:rPr>
              <a:t> • Nostalgia On Demand: Memories fade. They get replaced, edited through narratives. As years pile up, the original version is no longer there. Though this sounds like straight out of the movie Memento, it is unfortunately true.</a:t>
            </a:r>
            <a:br>
              <a:rPr lang="en-US" sz="1700" b="0" i="0" kern="1200" dirty="0">
                <a:solidFill>
                  <a:schemeClr val="tx1"/>
                </a:solidFill>
                <a:effectLst/>
                <a:latin typeface="+mj-lt"/>
                <a:ea typeface="+mj-ea"/>
                <a:cs typeface="+mj-cs"/>
              </a:rPr>
            </a:br>
            <a:endParaRPr lang="en-US" sz="1700" b="1" strike="noStrike" kern="1200" spc="-1" dirty="0">
              <a:solidFill>
                <a:schemeClr val="tx1"/>
              </a:solidFill>
              <a:latin typeface="+mj-lt"/>
              <a:ea typeface="+mj-ea"/>
              <a:cs typeface="+mj-cs"/>
            </a:endParaRPr>
          </a:p>
        </p:txBody>
      </p:sp>
      <p:sp>
        <p:nvSpPr>
          <p:cNvPr id="12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11"/>
                                        </p:tgtEl>
                                        <p:attrNameLst>
                                          <p:attrName>style.visibility</p:attrName>
                                        </p:attrNameLst>
                                      </p:cBhvr>
                                      <p:to>
                                        <p:strVal val="visible"/>
                                      </p:to>
                                    </p:set>
                                    <p:animEffect transition="in" filter="fade">
                                      <p:cBhvr>
                                        <p:cTn id="7" dur="4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1790BA3-100B-4994-86CD-6EDD132E5E8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Current Status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7D8333DE-E718-4C75-B264-B0D9175375FD}"/>
              </a:ext>
            </a:extLst>
          </p:cNvPr>
          <p:cNvSpPr>
            <a:spLocks noGrp="1"/>
          </p:cNvSpPr>
          <p:nvPr>
            <p:ph type="subTitle"/>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a:latin typeface="+mn-lt"/>
                <a:ea typeface="+mn-ea"/>
                <a:cs typeface="+mn-cs"/>
              </a:rPr>
              <a:t>A monkey has been apparently been able to interact with a computer</a:t>
            </a:r>
          </a:p>
          <a:p>
            <a:pPr indent="-228600">
              <a:spcAft>
                <a:spcPts val="600"/>
              </a:spcAft>
              <a:buFont typeface="Arial" panose="020B0604020202020204" pitchFamily="34" charset="0"/>
              <a:buChar char="•"/>
            </a:pPr>
            <a:r>
              <a:rPr lang="en-US" sz="2200">
                <a:latin typeface="+mn-lt"/>
                <a:ea typeface="+mn-ea"/>
                <a:cs typeface="+mn-cs"/>
              </a:rPr>
              <a:t>Musk introduced a video of a pig called Gertrude, who had the chip implanted In the brain for two months</a:t>
            </a:r>
          </a:p>
          <a:p>
            <a:pPr indent="-228600">
              <a:spcAft>
                <a:spcPts val="600"/>
              </a:spcAft>
              <a:buFont typeface="Arial" panose="020B0604020202020204" pitchFamily="34" charset="0"/>
              <a:buChar char="•"/>
            </a:pPr>
            <a:r>
              <a:rPr lang="en-US" sz="2200">
                <a:latin typeface="+mn-lt"/>
                <a:ea typeface="+mn-ea"/>
                <a:cs typeface="+mn-cs"/>
              </a:rPr>
              <a:t>It still needs safety and approvals before it goes on top of humans</a:t>
            </a:r>
          </a:p>
          <a:p>
            <a:pPr indent="-228600">
              <a:spcAft>
                <a:spcPts val="600"/>
              </a:spcAft>
              <a:buFont typeface="Arial" panose="020B0604020202020204" pitchFamily="34" charset="0"/>
              <a:buChar char="•"/>
            </a:pPr>
            <a:r>
              <a:rPr lang="en-US" sz="2200">
                <a:latin typeface="+mn-lt"/>
                <a:ea typeface="+mn-ea"/>
                <a:cs typeface="+mn-cs"/>
              </a:rPr>
              <a:t>There are obvious concerns on placing electronics inside human head and there needs to be studies for long term effect </a:t>
            </a:r>
          </a:p>
        </p:txBody>
      </p:sp>
    </p:spTree>
    <p:extLst>
      <p:ext uri="{BB962C8B-B14F-4D97-AF65-F5344CB8AC3E}">
        <p14:creationId xmlns:p14="http://schemas.microsoft.com/office/powerpoint/2010/main" val="284866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82480" y="1077146"/>
            <a:ext cx="10515240" cy="4703708"/>
          </a:xfrm>
          <a:prstGeom prst="rect">
            <a:avLst/>
          </a:prstGeom>
          <a:noFill/>
          <a:ln w="0">
            <a:noFill/>
          </a:ln>
        </p:spPr>
        <p:txBody>
          <a:bodyPr anchor="ctr">
            <a:noAutofit/>
          </a:bodyPr>
          <a:lstStyle/>
          <a:p>
            <a:pPr>
              <a:lnSpc>
                <a:spcPct val="90000"/>
              </a:lnSpc>
            </a:pPr>
            <a:r>
              <a:rPr lang="en-US" sz="2000" dirty="0"/>
              <a:t>This technology is very young at this stage and can have a bright future depending upon how well it is being received by the consumers. The vision of this technology can be fulfilled if it works properly without glitching otherwise it can become a disaster which wouldn’t create a great image. </a:t>
            </a:r>
            <a:br>
              <a:rPr lang="en-US" sz="2000" dirty="0"/>
            </a:br>
            <a:br>
              <a:rPr lang="en-US" sz="2000" dirty="0"/>
            </a:br>
            <a:r>
              <a:rPr lang="en-US" sz="2000" dirty="0"/>
              <a:t>For it to work, the technology must become reliable and shouldn’t have a price which could be paid by some affluent persons. </a:t>
            </a:r>
            <a:br>
              <a:rPr lang="en-US" sz="2000" dirty="0"/>
            </a:br>
            <a:br>
              <a:rPr lang="en-US" sz="2000" dirty="0"/>
            </a:br>
            <a:r>
              <a:rPr lang="en-US" sz="2000" dirty="0"/>
              <a:t>Neuralink can be one of the biggest inventions/researches of the century if everything goes right as their mission as well as vision can be felt by most of us. The need of time will only decide.</a:t>
            </a:r>
            <a:endParaRPr lang="en-US" sz="2000" b="1" strike="noStrike" spc="-1" dirty="0">
              <a:solidFill>
                <a:srgbClr val="0070C0"/>
              </a:solidFill>
              <a:latin typeface="Calibri" panose="020F0502020204030204"/>
            </a:endParaRPr>
          </a:p>
        </p:txBody>
      </p:sp>
      <p:sp>
        <p:nvSpPr>
          <p:cNvPr id="5" name="TextBox 4">
            <a:extLst>
              <a:ext uri="{FF2B5EF4-FFF2-40B4-BE49-F238E27FC236}">
                <a16:creationId xmlns:a16="http://schemas.microsoft.com/office/drawing/2014/main" id="{C6C7C423-6051-4229-A290-BF08357398A7}"/>
              </a:ext>
            </a:extLst>
          </p:cNvPr>
          <p:cNvSpPr txBox="1"/>
          <p:nvPr/>
        </p:nvSpPr>
        <p:spPr>
          <a:xfrm>
            <a:off x="482480" y="672001"/>
            <a:ext cx="6097604" cy="646331"/>
          </a:xfrm>
          <a:prstGeom prst="rect">
            <a:avLst/>
          </a:prstGeom>
          <a:noFill/>
        </p:spPr>
        <p:txBody>
          <a:bodyPr wrap="square">
            <a:spAutoFit/>
          </a:bodyPr>
          <a:lstStyle/>
          <a:p>
            <a:r>
              <a:rPr lang="en-US" sz="3600" dirty="0">
                <a:solidFill>
                  <a:schemeClr val="accent3">
                    <a:lumMod val="50000"/>
                  </a:schemeClr>
                </a:solidFill>
              </a:rPr>
              <a:t>Future for BMI and Neuralink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PlaceHolder 1"/>
          <p:cNvSpPr>
            <a:spLocks noGrp="1"/>
          </p:cNvSpPr>
          <p:nvPr>
            <p:ph type="title"/>
          </p:nvPr>
        </p:nvSpPr>
        <p:spPr>
          <a:xfrm>
            <a:off x="841248" y="548640"/>
            <a:ext cx="3600860" cy="5431536"/>
          </a:xfrm>
          <a:prstGeom prst="rect">
            <a:avLst/>
          </a:prstGeom>
        </p:spPr>
        <p:txBody>
          <a:bodyPr vert="horz" lIns="91440" tIns="45720" rIns="91440" bIns="45720" rtlCol="0" anchor="ctr">
            <a:normAutofit/>
          </a:bodyPr>
          <a:lstStyle/>
          <a:p>
            <a:r>
              <a:rPr lang="en-US" sz="3800" b="1" strike="noStrike" kern="1200" spc="-1">
                <a:solidFill>
                  <a:schemeClr val="tx1"/>
                </a:solidFill>
                <a:latin typeface="+mj-lt"/>
                <a:ea typeface="+mj-ea"/>
                <a:cs typeface="+mj-cs"/>
              </a:rPr>
              <a:t>CONCLUSION</a:t>
            </a:r>
          </a:p>
        </p:txBody>
      </p:sp>
      <p:sp>
        <p:nvSpPr>
          <p:cNvPr id="14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laceHolder 2"/>
          <p:cNvSpPr>
            <a:spLocks noGrp="1"/>
          </p:cNvSpPr>
          <p:nvPr>
            <p:ph/>
          </p:nvPr>
        </p:nvSpPr>
        <p:spPr>
          <a:xfrm>
            <a:off x="5126418" y="552091"/>
            <a:ext cx="6224335" cy="5431536"/>
          </a:xfrm>
          <a:prstGeom prst="rect">
            <a:avLst/>
          </a:prstGeom>
        </p:spPr>
        <p:txBody>
          <a:bodyPr vert="horz" lIns="91440" tIns="45720" rIns="91440" bIns="45720" rtlCol="0" anchor="ctr">
            <a:normAutofit/>
          </a:bodyPr>
          <a:lstStyle/>
          <a:p>
            <a:pPr>
              <a:tabLst>
                <a:tab pos="0" algn="l"/>
              </a:tabLst>
            </a:pPr>
            <a:r>
              <a:rPr lang="en-US" sz="2200" b="0" strike="noStrike" spc="-1" dirty="0"/>
              <a:t>Neural link has developed advance solutions to existing medical problems</a:t>
            </a:r>
          </a:p>
          <a:p>
            <a:pPr>
              <a:tabLst>
                <a:tab pos="0" algn="l"/>
              </a:tabLst>
            </a:pPr>
            <a:r>
              <a:rPr lang="en-US" sz="2200" spc="-1" dirty="0"/>
              <a:t>It will surely create a well aligned future</a:t>
            </a:r>
          </a:p>
          <a:p>
            <a:pPr>
              <a:tabLst>
                <a:tab pos="0" algn="l"/>
              </a:tabLst>
            </a:pPr>
            <a:r>
              <a:rPr lang="en-US" sz="2200" b="0" strike="noStrike" spc="-1" dirty="0"/>
              <a:t>Implantation will be done in less than hour and the patient can be left home the same day</a:t>
            </a:r>
          </a:p>
          <a:p>
            <a:pPr>
              <a:tabLst>
                <a:tab pos="0" algn="l"/>
              </a:tabLst>
            </a:pPr>
            <a:r>
              <a:rPr lang="en-US" sz="2200" spc="-1" dirty="0"/>
              <a:t>Neuralink is still at a very young age( Version 9)</a:t>
            </a:r>
          </a:p>
          <a:p>
            <a:pPr>
              <a:tabLst>
                <a:tab pos="0" algn="l"/>
              </a:tabLst>
            </a:pPr>
            <a:r>
              <a:rPr lang="en-US" sz="2200" b="0" strike="noStrike" spc="-1" dirty="0"/>
              <a:t>No current idea on how much brain chips will cost.</a:t>
            </a:r>
          </a:p>
          <a:p>
            <a:pPr>
              <a:tabLst>
                <a:tab pos="0" algn="l"/>
              </a:tabLst>
            </a:pPr>
            <a:endParaRPr lang="en-US" sz="2200" b="0" strike="noStrike" spc="-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43D03-A0B0-4C1E-9A5A-3B2E1FB055D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References</a:t>
            </a:r>
          </a:p>
        </p:txBody>
      </p:sp>
      <p:sp>
        <p:nvSpPr>
          <p:cNvPr id="3" name="Subtitle 2">
            <a:extLst>
              <a:ext uri="{FF2B5EF4-FFF2-40B4-BE49-F238E27FC236}">
                <a16:creationId xmlns:a16="http://schemas.microsoft.com/office/drawing/2014/main" id="{1D4D6CF2-818A-4DB0-93F1-FAB2BDBF35AA}"/>
              </a:ext>
            </a:extLst>
          </p:cNvPr>
          <p:cNvSpPr>
            <a:spLocks noGrp="1"/>
          </p:cNvSpPr>
          <p:nvPr>
            <p:ph type="subTitle"/>
          </p:nvPr>
        </p:nvSpPr>
        <p:spPr>
          <a:xfrm>
            <a:off x="838199" y="4983276"/>
            <a:ext cx="10512552" cy="1126680"/>
          </a:xfrm>
        </p:spPr>
        <p:txBody>
          <a:bodyPr vert="horz" lIns="91440" tIns="45720" rIns="91440" bIns="45720" rtlCol="0">
            <a:normAutofit/>
          </a:bodyPr>
          <a:lstStyle/>
          <a:p>
            <a:pPr>
              <a:spcBef>
                <a:spcPts val="1000"/>
              </a:spcBef>
            </a:pPr>
            <a:r>
              <a:rPr lang="en-US" sz="2400" kern="1200" dirty="0">
                <a:solidFill>
                  <a:schemeClr val="tx1"/>
                </a:solidFill>
                <a:latin typeface="+mn-lt"/>
                <a:ea typeface="+mn-ea"/>
                <a:cs typeface="+mn-cs"/>
                <a:hlinkClick r:id="rId2">
                  <a:extLst>
                    <a:ext uri="{A12FA001-AC4F-418D-AE19-62706E023703}">
                      <ahyp:hlinkClr xmlns:ahyp="http://schemas.microsoft.com/office/drawing/2018/hyperlinkcolor" val="tx"/>
                    </a:ext>
                  </a:extLst>
                </a:hlinkClick>
              </a:rPr>
              <a:t>(PDF) Neuralink- An Elon Musk Start-up Achieve symbiosis with Artificial Intelligence (researchgate.net)</a:t>
            </a:r>
            <a:endParaRPr lang="en-US" sz="2400" kern="1200" dirty="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9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PlaceHolder 1"/>
          <p:cNvSpPr>
            <a:spLocks noGrp="1"/>
          </p:cNvSpPr>
          <p:nvPr>
            <p:ph/>
          </p:nvPr>
        </p:nvSpPr>
        <p:spPr>
          <a:xfrm>
            <a:off x="5126418" y="552091"/>
            <a:ext cx="6224335" cy="5431536"/>
          </a:xfrm>
          <a:prstGeom prst="rect">
            <a:avLst/>
          </a:prstGeom>
        </p:spPr>
        <p:txBody>
          <a:bodyPr vert="horz" lIns="91440" tIns="45720" rIns="91440" bIns="45720" rtlCol="0" anchor="ctr">
            <a:normAutofit/>
          </a:bodyPr>
          <a:lstStyle/>
          <a:p>
            <a:pPr>
              <a:spcBef>
                <a:spcPts val="1000"/>
              </a:spcBef>
              <a:tabLst>
                <a:tab pos="0" algn="l"/>
              </a:tabLst>
            </a:pPr>
            <a:endParaRPr lang="en-US" sz="2200" b="0" strike="noStrike" spc="-1" dirty="0"/>
          </a:p>
          <a:p>
            <a:pPr marL="0" indent="0">
              <a:spcBef>
                <a:spcPts val="1000"/>
              </a:spcBef>
              <a:buNone/>
              <a:tabLst>
                <a:tab pos="0" algn="l"/>
              </a:tabLst>
            </a:pPr>
            <a:r>
              <a:rPr lang="en-US" sz="2200" b="0" strike="noStrike" spc="-1" dirty="0"/>
              <a:t>	     </a:t>
            </a:r>
            <a:r>
              <a:rPr lang="en-US" sz="4400" spc="-1" dirty="0">
                <a:solidFill>
                  <a:schemeClr val="accent3">
                    <a:lumMod val="50000"/>
                  </a:schemeClr>
                </a:solidFill>
              </a:rPr>
              <a:t>THANK</a:t>
            </a:r>
            <a:r>
              <a:rPr lang="en-US" sz="2200" spc="-1" dirty="0"/>
              <a:t> </a:t>
            </a:r>
            <a:r>
              <a:rPr lang="en-US" sz="4400" spc="-1" dirty="0">
                <a:solidFill>
                  <a:schemeClr val="accent3">
                    <a:lumMod val="50000"/>
                  </a:schemeClr>
                </a:solidFill>
              </a:rPr>
              <a:t>YOU</a:t>
            </a:r>
            <a:endParaRPr lang="en-US" sz="2200" spc="-1"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PlaceHolder 1"/>
          <p:cNvSpPr>
            <a:spLocks noGrp="1"/>
          </p:cNvSpPr>
          <p:nvPr>
            <p:ph type="title"/>
          </p:nvPr>
        </p:nvSpPr>
        <p:spPr>
          <a:xfrm>
            <a:off x="838080" y="365040"/>
            <a:ext cx="10515240" cy="1325160"/>
          </a:xfrm>
          <a:prstGeom prst="rect">
            <a:avLst/>
          </a:prstGeom>
        </p:spPr>
        <p:txBody>
          <a:bodyPr vert="horz" lIns="91440" tIns="45720" rIns="91440" bIns="45720" rtlCol="0" anchor="ctr">
            <a:normAutofit/>
          </a:bodyPr>
          <a:lstStyle/>
          <a:p>
            <a:r>
              <a:rPr lang="en-US" sz="5400" b="1" strike="noStrike" kern="1200" spc="-1">
                <a:solidFill>
                  <a:schemeClr val="tx1"/>
                </a:solidFill>
                <a:latin typeface="+mj-lt"/>
                <a:ea typeface="+mj-ea"/>
                <a:cs typeface="+mj-cs"/>
              </a:rPr>
              <a:t>INTRODUCTION</a:t>
            </a:r>
          </a:p>
        </p:txBody>
      </p:sp>
      <p:sp>
        <p:nvSpPr>
          <p:cNvPr id="9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laceHolder 2"/>
          <p:cNvSpPr>
            <a:spLocks noGrp="1"/>
          </p:cNvSpPr>
          <p:nvPr>
            <p:ph/>
          </p:nvPr>
        </p:nvSpPr>
        <p:spPr>
          <a:xfrm>
            <a:off x="838200" y="1929384"/>
            <a:ext cx="10515600" cy="4251960"/>
          </a:xfrm>
          <a:prstGeom prst="rect">
            <a:avLst/>
          </a:prstGeom>
        </p:spPr>
        <p:txBody>
          <a:bodyPr vert="horz" lIns="91440" tIns="45720" rIns="91440" bIns="45720" rtlCol="0">
            <a:normAutofit/>
          </a:bodyPr>
          <a:lstStyle/>
          <a:p>
            <a:pPr marL="228600">
              <a:spcBef>
                <a:spcPts val="1000"/>
              </a:spcBef>
              <a:buClr>
                <a:srgbClr val="000000"/>
              </a:buClr>
            </a:pPr>
            <a:endParaRPr lang="en-US" sz="2200"/>
          </a:p>
          <a:p>
            <a:pPr marL="228600">
              <a:spcBef>
                <a:spcPts val="1000"/>
              </a:spcBef>
              <a:buClr>
                <a:srgbClr val="000000"/>
              </a:buClr>
            </a:pPr>
            <a:r>
              <a:rPr lang="en-US" sz="2200" b="0" strike="noStrike" spc="-1"/>
              <a:t>As the days are passing by, we come across new and latest inventions which use Artificial Intelligence to ease our usage of the devices. </a:t>
            </a:r>
          </a:p>
          <a:p>
            <a:pPr marL="228600">
              <a:spcBef>
                <a:spcPts val="1000"/>
              </a:spcBef>
              <a:buClr>
                <a:srgbClr val="000000"/>
              </a:buClr>
            </a:pPr>
            <a:r>
              <a:rPr lang="en-US" sz="2200" b="0" strike="noStrike" spc="-1"/>
              <a:t>This sudden surge in the usage of AI has increased insecurity among humans that it can leave us of no use. </a:t>
            </a:r>
          </a:p>
          <a:p>
            <a:pPr marL="228600">
              <a:spcBef>
                <a:spcPts val="1000"/>
              </a:spcBef>
              <a:buClr>
                <a:srgbClr val="000000"/>
              </a:buClr>
            </a:pPr>
            <a:r>
              <a:rPr lang="en-US" sz="2200" b="0" strike="noStrike" spc="-1"/>
              <a:t>This increased insecurity led people to think what can be done to make our future secure among the robots and artificial intelligence. And out came the solution, mix both the intelligences and achieve a symbiosis between human and AI. </a:t>
            </a:r>
          </a:p>
          <a:p>
            <a:pPr>
              <a:buClr>
                <a:srgbClr val="000000"/>
              </a:buClr>
            </a:pPr>
            <a:r>
              <a:rPr lang="en-US" sz="2200"/>
              <a:t>Neuralink is a Brain Machine Interface(BMI). Neuralink as the name suggests creates a link between the Neurons inside our brain and a machine (smartphones or computers). </a:t>
            </a:r>
            <a:endParaRPr lang="en-US" sz="2200" b="0" strike="noStrike" spc="-1"/>
          </a:p>
          <a:p>
            <a:pPr>
              <a:spcBef>
                <a:spcPts val="1000"/>
              </a:spcBef>
            </a:pPr>
            <a:endParaRPr lang="en-US" sz="2200" b="0" strike="noStrike" spc="-1"/>
          </a:p>
          <a:p>
            <a:pPr>
              <a:spcBef>
                <a:spcPts val="1000"/>
              </a:spcBef>
            </a:pPr>
            <a:endParaRPr lang="en-US" sz="2200" b="0" strike="noStrike" spc="-1"/>
          </a:p>
          <a:p>
            <a:pPr>
              <a:spcBef>
                <a:spcPts val="1000"/>
              </a:spcBef>
            </a:pPr>
            <a:endParaRPr lang="en-US" sz="2200" b="0" strike="noStrike" spc="-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Concept Used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a:latin typeface="+mn-lt"/>
                <a:ea typeface="+mn-ea"/>
                <a:cs typeface="+mn-cs"/>
              </a:rPr>
              <a:t>Brain Machine Interface(BMI):</a:t>
            </a:r>
          </a:p>
          <a:p>
            <a:pPr indent="-228600">
              <a:spcAft>
                <a:spcPts val="600"/>
              </a:spcAft>
              <a:buFont typeface="Arial" panose="020B0604020202020204" pitchFamily="34" charset="0"/>
              <a:buChar char="•"/>
            </a:pPr>
            <a:endParaRPr lang="en-US" sz="2200">
              <a:latin typeface="+mn-lt"/>
              <a:ea typeface="+mn-ea"/>
              <a:cs typeface="+mn-cs"/>
            </a:endParaRPr>
          </a:p>
          <a:p>
            <a:pPr marL="342900" indent="-228600">
              <a:spcAft>
                <a:spcPts val="600"/>
              </a:spcAft>
              <a:buFont typeface="Arial" panose="020B0604020202020204" pitchFamily="34" charset="0"/>
              <a:buChar char="•"/>
            </a:pPr>
            <a:r>
              <a:rPr lang="en-US" sz="2200">
                <a:latin typeface="+mn-lt"/>
                <a:ea typeface="+mn-ea"/>
                <a:cs typeface="+mn-cs"/>
              </a:rPr>
              <a:t>BMI or B2M is an interface through which we can connect ourselves to any machine which is capable of reading the inputs from our brain.</a:t>
            </a:r>
          </a:p>
          <a:p>
            <a:pPr indent="-228600">
              <a:spcAft>
                <a:spcPts val="600"/>
              </a:spcAft>
              <a:buFont typeface="Arial" panose="020B0604020202020204" pitchFamily="34" charset="0"/>
              <a:buChar char="•"/>
            </a:pPr>
            <a:endParaRPr lang="en-US" sz="2200">
              <a:latin typeface="+mn-lt"/>
              <a:ea typeface="+mn-ea"/>
              <a:cs typeface="+mn-cs"/>
            </a:endParaRPr>
          </a:p>
          <a:p>
            <a:pPr marL="342900" indent="-228600">
              <a:spcAft>
                <a:spcPts val="600"/>
              </a:spcAft>
              <a:buFont typeface="Arial" panose="020B0604020202020204" pitchFamily="34" charset="0"/>
              <a:buChar char="•"/>
            </a:pPr>
            <a:r>
              <a:rPr lang="en-US" sz="2200">
                <a:latin typeface="+mn-lt"/>
                <a:ea typeface="+mn-ea"/>
                <a:cs typeface="+mn-cs"/>
              </a:rPr>
              <a:t>Brain Machine interface holds the power to help people with a wide range of clinical disorders such as dis-functional sensory and motor functions.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laceHolder 1"/>
          <p:cNvSpPr>
            <a:spLocks noGrp="1"/>
          </p:cNvSpPr>
          <p:nvPr>
            <p:ph type="title"/>
          </p:nvPr>
        </p:nvSpPr>
        <p:spPr>
          <a:xfrm>
            <a:off x="630936" y="640080"/>
            <a:ext cx="4818888" cy="1481328"/>
          </a:xfrm>
          <a:prstGeom prst="rect">
            <a:avLst/>
          </a:prstGeom>
        </p:spPr>
        <p:txBody>
          <a:bodyPr vert="horz" lIns="91440" tIns="45720" rIns="91440" bIns="45720" rtlCol="0" anchor="b">
            <a:normAutofit/>
          </a:bodyPr>
          <a:lstStyle/>
          <a:p>
            <a:r>
              <a:rPr lang="en-US" sz="5000" b="1" strike="noStrike" kern="1200" spc="-1">
                <a:solidFill>
                  <a:schemeClr val="tx1"/>
                </a:solidFill>
                <a:latin typeface="+mj-lt"/>
                <a:ea typeface="+mj-ea"/>
                <a:cs typeface="+mj-cs"/>
              </a:rPr>
              <a:t> What is Neuralink?</a:t>
            </a:r>
          </a:p>
        </p:txBody>
      </p:sp>
      <p:sp>
        <p:nvSpPr>
          <p:cNvPr id="9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laceHolder 2"/>
          <p:cNvSpPr>
            <a:spLocks noGrp="1"/>
          </p:cNvSpPr>
          <p:nvPr>
            <p:ph/>
          </p:nvPr>
        </p:nvSpPr>
        <p:spPr>
          <a:xfrm>
            <a:off x="630936" y="2660904"/>
            <a:ext cx="4818888" cy="3547872"/>
          </a:xfrm>
          <a:prstGeom prst="rect">
            <a:avLst/>
          </a:prstGeom>
        </p:spPr>
        <p:txBody>
          <a:bodyPr vert="horz" lIns="91440" tIns="45720" rIns="91440" bIns="45720" rtlCol="0" anchor="t">
            <a:normAutofit/>
          </a:bodyPr>
          <a:lstStyle/>
          <a:p>
            <a:pPr marL="0">
              <a:spcBef>
                <a:spcPts val="1000"/>
              </a:spcBef>
              <a:buClr>
                <a:srgbClr val="000000"/>
              </a:buClr>
            </a:pPr>
            <a:endParaRPr lang="en-US" sz="2200" spc="-1"/>
          </a:p>
          <a:p>
            <a:pPr marL="0">
              <a:spcBef>
                <a:spcPts val="1000"/>
              </a:spcBef>
              <a:buClr>
                <a:srgbClr val="000000"/>
              </a:buClr>
            </a:pPr>
            <a:r>
              <a:rPr lang="en-US" sz="2200" spc="-1"/>
              <a:t>Neuralink is a device specifically, a BMI, That will surgically be implanted into your brain and with it, you will be able to communicate with machines and even control them.</a:t>
            </a:r>
          </a:p>
        </p:txBody>
      </p:sp>
      <p:pic>
        <p:nvPicPr>
          <p:cNvPr id="4" name="Picture 3">
            <a:extLst>
              <a:ext uri="{FF2B5EF4-FFF2-40B4-BE49-F238E27FC236}">
                <a16:creationId xmlns:a16="http://schemas.microsoft.com/office/drawing/2014/main" id="{2DC7BBA6-7059-4727-9DDC-70356A9D14CC}"/>
              </a:ext>
            </a:extLst>
          </p:cNvPr>
          <p:cNvPicPr>
            <a:picLocks noChangeAspect="1"/>
          </p:cNvPicPr>
          <p:nvPr/>
        </p:nvPicPr>
        <p:blipFill>
          <a:blip r:embed="rId2"/>
          <a:stretch>
            <a:fillRect/>
          </a:stretch>
        </p:blipFill>
        <p:spPr>
          <a:xfrm>
            <a:off x="6099048" y="1798133"/>
            <a:ext cx="5458968" cy="32617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841248" y="548640"/>
            <a:ext cx="3600860" cy="5431536"/>
          </a:xfrm>
        </p:spPr>
        <p:txBody>
          <a:bodyPr vert="horz" lIns="91440" tIns="45720" rIns="91440" bIns="45720" rtlCol="0" anchor="ctr">
            <a:normAutofit/>
          </a:bodyPr>
          <a:lstStyle/>
          <a:p>
            <a:pPr marL="571500" indent="-571500"/>
            <a:r>
              <a:rPr lang="en-US" sz="4600" u="sng" kern="1200" dirty="0">
                <a:solidFill>
                  <a:schemeClr val="tx1"/>
                </a:solidFill>
                <a:latin typeface="+mj-lt"/>
                <a:ea typeface="+mj-ea"/>
                <a:cs typeface="+mj-cs"/>
              </a:rPr>
              <a:t>Why Neuralink:</a:t>
            </a:r>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p:cNvSpPr>
            <a:spLocks noGrp="1"/>
          </p:cNvSpPr>
          <p:nvPr>
            <p:ph type="subTitle"/>
          </p:nvPr>
        </p:nvSpPr>
        <p:spPr>
          <a:xfrm>
            <a:off x="5126418" y="552091"/>
            <a:ext cx="6224335" cy="5431536"/>
          </a:xfrm>
        </p:spPr>
        <p:txBody>
          <a:bodyPr vert="horz" lIns="91440" tIns="45720" rIns="91440" bIns="45720" rtlCol="0" anchor="ctr">
            <a:normAutofit/>
          </a:bodyPr>
          <a:lstStyle/>
          <a:p>
            <a:pPr marL="0"/>
            <a:endParaRPr lang="en-US" sz="2200" dirty="0"/>
          </a:p>
          <a:p>
            <a:r>
              <a:rPr lang="en-US" sz="2200" dirty="0"/>
              <a:t>Helps people with spinal cord injury by giving them ability to control computers and machines.</a:t>
            </a:r>
          </a:p>
          <a:p>
            <a:r>
              <a:rPr lang="en-US" sz="2200" dirty="0"/>
              <a:t>Restoring Motor and sensory functions and the treatment of neurological disorders.</a:t>
            </a:r>
          </a:p>
          <a:p>
            <a:r>
              <a:rPr lang="en-US" sz="2200" dirty="0"/>
              <a:t>Preserve and enhance your own brain</a:t>
            </a:r>
          </a:p>
          <a:p>
            <a:r>
              <a:rPr lang="en-US" sz="2200" dirty="0"/>
              <a:t>Security will be built into every layer of the product, using strong cryptography, defensive engineering, and extensive security auditing.</a:t>
            </a:r>
          </a:p>
          <a:p>
            <a:r>
              <a:rPr lang="en-US" sz="2200" dirty="0"/>
              <a:t>You will be able to communicate with machines and control them</a:t>
            </a:r>
          </a:p>
          <a:p>
            <a:pPr marL="0"/>
            <a:r>
              <a:rPr lang="en-US" sz="22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PlaceHolder 2"/>
          <p:cNvSpPr>
            <a:spLocks noGrp="1"/>
          </p:cNvSpPr>
          <p:nvPr>
            <p:ph/>
          </p:nvPr>
        </p:nvSpPr>
        <p:spPr>
          <a:xfrm>
            <a:off x="572493" y="2071316"/>
            <a:ext cx="6713552" cy="4119172"/>
          </a:xfrm>
          <a:prstGeom prst="rect">
            <a:avLst/>
          </a:prstGeom>
        </p:spPr>
        <p:txBody>
          <a:bodyPr vert="horz" lIns="91440" tIns="45720" rIns="91440" bIns="45720" rtlCol="0" anchor="t">
            <a:normAutofit/>
          </a:bodyPr>
          <a:lstStyle/>
          <a:p>
            <a:pPr>
              <a:spcBef>
                <a:spcPts val="1000"/>
              </a:spcBef>
            </a:pPr>
            <a:endParaRPr lang="en-US" sz="2200" b="0" strike="noStrike" spc="-1" dirty="0"/>
          </a:p>
          <a:p>
            <a:pPr marL="0" indent="0">
              <a:spcBef>
                <a:spcPts val="1000"/>
              </a:spcBef>
              <a:buClr>
                <a:srgbClr val="70AD47"/>
              </a:buClr>
              <a:buNone/>
            </a:pPr>
            <a:r>
              <a:rPr lang="en-US" sz="2200" b="1" strike="noStrike" spc="-1" dirty="0"/>
              <a:t>Natural Neural Network</a:t>
            </a:r>
          </a:p>
          <a:p>
            <a:pPr marL="0">
              <a:spcBef>
                <a:spcPts val="1000"/>
              </a:spcBef>
              <a:buClr>
                <a:srgbClr val="70AD47"/>
              </a:buClr>
            </a:pPr>
            <a:endParaRPr lang="en-US" sz="2200" b="1" spc="-1" dirty="0"/>
          </a:p>
          <a:p>
            <a:pPr marL="0">
              <a:spcBef>
                <a:spcPts val="1000"/>
              </a:spcBef>
              <a:buClr>
                <a:srgbClr val="70AD47"/>
              </a:buClr>
            </a:pPr>
            <a:r>
              <a:rPr lang="en-US" sz="2200" b="0" strike="noStrike" spc="-1" dirty="0"/>
              <a:t>How our brain works is quite interesting. Neurons are like the transport system for our thoughts and actions. Everything we feel, see, sense, touch, taste and think goes through Neurons for further processing. There is an estimate of 100 billion neurons in a human brain which govern the working of the brain. </a:t>
            </a:r>
          </a:p>
          <a:p>
            <a:pPr marL="0">
              <a:spcBef>
                <a:spcPts val="1000"/>
              </a:spcBef>
              <a:buClr>
                <a:srgbClr val="70AD47"/>
              </a:buClr>
            </a:pPr>
            <a:endParaRPr lang="en-US" sz="2200" spc="-1" dirty="0"/>
          </a:p>
          <a:p>
            <a:pPr marL="0">
              <a:spcBef>
                <a:spcPts val="1000"/>
              </a:spcBef>
              <a:buClr>
                <a:srgbClr val="70AD47"/>
              </a:buClr>
            </a:pPr>
            <a:endParaRPr lang="en-US" sz="2200" b="0" strike="noStrike" spc="-1" dirty="0"/>
          </a:p>
        </p:txBody>
      </p:sp>
      <p:pic>
        <p:nvPicPr>
          <p:cNvPr id="3" name="Picture 2">
            <a:extLst>
              <a:ext uri="{FF2B5EF4-FFF2-40B4-BE49-F238E27FC236}">
                <a16:creationId xmlns:a16="http://schemas.microsoft.com/office/drawing/2014/main" id="{04D8CB89-DCD5-4612-9F74-DE4BDAEEE79A}"/>
              </a:ext>
            </a:extLst>
          </p:cNvPr>
          <p:cNvPicPr>
            <a:picLocks noChangeAspect="1"/>
          </p:cNvPicPr>
          <p:nvPr/>
        </p:nvPicPr>
        <p:blipFill rotWithShape="1">
          <a:blip r:embed="rId2"/>
          <a:srcRect l="8942" r="30209" b="2"/>
          <a:stretch/>
        </p:blipFill>
        <p:spPr>
          <a:xfrm>
            <a:off x="7675658" y="2093976"/>
            <a:ext cx="3941064" cy="4096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Applications of nanotechnology in agriculture | Download Scientific Diagram"/>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aphicFrame>
        <p:nvGraphicFramePr>
          <p:cNvPr id="9" name="TextBox 6">
            <a:extLst>
              <a:ext uri="{FF2B5EF4-FFF2-40B4-BE49-F238E27FC236}">
                <a16:creationId xmlns:a16="http://schemas.microsoft.com/office/drawing/2014/main" id="{6724B358-8306-DC61-6334-D785CA7A6B46}"/>
              </a:ext>
            </a:extLst>
          </p:cNvPr>
          <p:cNvGraphicFramePr/>
          <p:nvPr>
            <p:extLst>
              <p:ext uri="{D42A27DB-BD31-4B8C-83A1-F6EECF244321}">
                <p14:modId xmlns:p14="http://schemas.microsoft.com/office/powerpoint/2010/main" val="2935126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9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PlaceHolder 1"/>
          <p:cNvSpPr>
            <a:spLocks noGrp="1"/>
          </p:cNvSpPr>
          <p:nvPr>
            <p:ph type="title"/>
          </p:nvPr>
        </p:nvSpPr>
        <p:spPr>
          <a:xfrm>
            <a:off x="572493" y="238539"/>
            <a:ext cx="11018520" cy="1434415"/>
          </a:xfrm>
          <a:prstGeom prst="rect">
            <a:avLst/>
          </a:prstGeom>
        </p:spPr>
        <p:txBody>
          <a:bodyPr vert="horz" lIns="91440" tIns="45720" rIns="91440" bIns="45720" rtlCol="0" anchor="b">
            <a:normAutofit/>
          </a:bodyPr>
          <a:lstStyle/>
          <a:p>
            <a:r>
              <a:rPr lang="en-US" sz="5400" b="0" strike="noStrike" spc="-1"/>
              <a:t>  </a:t>
            </a:r>
          </a:p>
        </p:txBody>
      </p:sp>
      <p:sp>
        <p:nvSpPr>
          <p:cNvPr id="9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ceHolder 2"/>
          <p:cNvSpPr>
            <a:spLocks noGrp="1"/>
          </p:cNvSpPr>
          <p:nvPr>
            <p:ph/>
          </p:nvPr>
        </p:nvSpPr>
        <p:spPr>
          <a:xfrm>
            <a:off x="572493" y="2071316"/>
            <a:ext cx="6713552" cy="4119172"/>
          </a:xfrm>
          <a:prstGeom prst="rect">
            <a:avLst/>
          </a:prstGeom>
        </p:spPr>
        <p:txBody>
          <a:bodyPr vert="horz" lIns="91440" tIns="45720" rIns="91440" bIns="45720" rtlCol="0" anchor="t">
            <a:normAutofit/>
          </a:bodyPr>
          <a:lstStyle/>
          <a:p>
            <a:pPr marL="0" indent="0">
              <a:buClr>
                <a:srgbClr val="000000"/>
              </a:buClr>
              <a:buNone/>
            </a:pPr>
            <a:r>
              <a:rPr lang="en-US" sz="2200" b="1" spc="-1" dirty="0">
                <a:effectLst/>
              </a:rPr>
              <a:t>Neural Lace </a:t>
            </a:r>
            <a:endParaRPr lang="en-US" sz="2200" b="0" spc="-1" dirty="0">
              <a:effectLst/>
            </a:endParaRPr>
          </a:p>
          <a:p>
            <a:pPr marL="0">
              <a:buClr>
                <a:srgbClr val="000000"/>
              </a:buClr>
            </a:pPr>
            <a:endParaRPr lang="en-US" sz="2200" spc="-1" dirty="0"/>
          </a:p>
          <a:p>
            <a:pPr marL="0">
              <a:buClr>
                <a:srgbClr val="000000"/>
              </a:buClr>
            </a:pPr>
            <a:r>
              <a:rPr lang="en-US" sz="2200" spc="-1" dirty="0"/>
              <a:t>I</a:t>
            </a:r>
            <a:r>
              <a:rPr lang="en-US" sz="2200" b="0" spc="-1" dirty="0">
                <a:effectLst/>
              </a:rPr>
              <a:t>s an ultra-thin mesh which will be implanted inside the skull and will form a body of electrodes which will be able to monitor the function of human brain. The ultra-thin mesh is inserted using a tiny needle which contains rolled up mesh. After the mesh is implanted inside the brain, it integrates itself with the human brain and “creates a perfect symbiosis between human and machine”.</a:t>
            </a:r>
            <a:endParaRPr lang="en-US" sz="2200" dirty="0">
              <a:effectLst/>
            </a:endParaRPr>
          </a:p>
          <a:p>
            <a:pPr>
              <a:spcBef>
                <a:spcPts val="1000"/>
              </a:spcBef>
              <a:buClr>
                <a:srgbClr val="000000"/>
              </a:buClr>
            </a:pPr>
            <a:endParaRPr lang="en-US" sz="2200" b="0" strike="noStrike" spc="-1" dirty="0"/>
          </a:p>
        </p:txBody>
      </p:sp>
      <p:pic>
        <p:nvPicPr>
          <p:cNvPr id="3" name="Picture 2">
            <a:extLst>
              <a:ext uri="{FF2B5EF4-FFF2-40B4-BE49-F238E27FC236}">
                <a16:creationId xmlns:a16="http://schemas.microsoft.com/office/drawing/2014/main" id="{94242996-6096-4E5B-9556-558076DC826E}"/>
              </a:ext>
            </a:extLst>
          </p:cNvPr>
          <p:cNvPicPr>
            <a:picLocks noChangeAspect="1"/>
          </p:cNvPicPr>
          <p:nvPr/>
        </p:nvPicPr>
        <p:blipFill rotWithShape="1">
          <a:blip r:embed="rId2"/>
          <a:srcRect l="9432" r="25671" b="-1"/>
          <a:stretch/>
        </p:blipFill>
        <p:spPr>
          <a:xfrm>
            <a:off x="7675658" y="2093976"/>
            <a:ext cx="3941064" cy="40965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laceHolder 1"/>
          <p:cNvSpPr>
            <a:spLocks noGrp="1"/>
          </p:cNvSpPr>
          <p:nvPr>
            <p:ph type="title" idx="4294967295"/>
          </p:nvPr>
        </p:nvSpPr>
        <p:spPr>
          <a:xfrm>
            <a:off x="630936" y="639520"/>
            <a:ext cx="3429000" cy="1719072"/>
          </a:xfrm>
          <a:prstGeom prst="rect">
            <a:avLst/>
          </a:prstGeom>
        </p:spPr>
        <p:txBody>
          <a:bodyPr vert="horz" lIns="91440" tIns="45720" rIns="91440" bIns="45720" rtlCol="0" anchor="b">
            <a:normAutofit/>
          </a:bodyPr>
          <a:lstStyle/>
          <a:p>
            <a:pPr>
              <a:buClr>
                <a:srgbClr val="70AD47"/>
              </a:buClr>
            </a:pPr>
            <a:r>
              <a:rPr lang="en-US" sz="3800" b="0" i="0" kern="1200" dirty="0">
                <a:solidFill>
                  <a:schemeClr val="accent3">
                    <a:lumMod val="50000"/>
                  </a:schemeClr>
                </a:solidFill>
                <a:effectLst/>
                <a:latin typeface="+mj-lt"/>
                <a:ea typeface="+mj-ea"/>
                <a:cs typeface="+mj-cs"/>
              </a:rPr>
              <a:t>How Does Neuralink Work?</a:t>
            </a:r>
            <a:endParaRPr lang="en-US" altLang="en-US" sz="3800" b="1" strike="noStrike" kern="1200" spc="-1" dirty="0">
              <a:solidFill>
                <a:schemeClr val="accent3">
                  <a:lumMod val="50000"/>
                </a:schemeClr>
              </a:solidFill>
              <a:latin typeface="+mj-lt"/>
              <a:ea typeface="+mj-ea"/>
              <a:cs typeface="+mj-cs"/>
            </a:endParaRPr>
          </a:p>
        </p:txBody>
      </p:sp>
      <p:sp>
        <p:nvSpPr>
          <p:cNvPr id="13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PlaceHolder 2"/>
          <p:cNvSpPr>
            <a:spLocks noGrp="1"/>
          </p:cNvSpPr>
          <p:nvPr>
            <p:ph/>
          </p:nvPr>
        </p:nvSpPr>
        <p:spPr>
          <a:xfrm>
            <a:off x="630936" y="2807208"/>
            <a:ext cx="3429000" cy="3410712"/>
          </a:xfrm>
          <a:prstGeom prst="rect">
            <a:avLst/>
          </a:prstGeom>
        </p:spPr>
        <p:txBody>
          <a:bodyPr vert="horz" lIns="91440" tIns="45720" rIns="91440" bIns="45720" rtlCol="0" anchor="t">
            <a:normAutofit/>
          </a:bodyPr>
          <a:lstStyle/>
          <a:p>
            <a:pPr marL="0">
              <a:spcBef>
                <a:spcPts val="1000"/>
              </a:spcBef>
              <a:buClr>
                <a:srgbClr val="000000"/>
              </a:buClr>
            </a:pPr>
            <a:r>
              <a:rPr lang="en-US" sz="1500" b="0" i="0">
                <a:effectLst/>
              </a:rPr>
              <a:t>Neuralink will work in five major steps:-</a:t>
            </a:r>
          </a:p>
          <a:p>
            <a:pPr lvl="1">
              <a:spcBef>
                <a:spcPts val="1000"/>
              </a:spcBef>
              <a:buClr>
                <a:srgbClr val="000000"/>
              </a:buClr>
            </a:pPr>
            <a:r>
              <a:rPr lang="en-US" sz="1500" b="0" i="0">
                <a:effectLst/>
              </a:rPr>
              <a:t> Creation of threads.</a:t>
            </a:r>
          </a:p>
          <a:p>
            <a:pPr lvl="1">
              <a:spcBef>
                <a:spcPts val="1000"/>
              </a:spcBef>
              <a:buClr>
                <a:srgbClr val="000000"/>
              </a:buClr>
            </a:pPr>
            <a:r>
              <a:rPr lang="en-US" sz="1500" b="0" i="0">
                <a:effectLst/>
              </a:rPr>
              <a:t> Stitching of threads into the tissues. </a:t>
            </a:r>
          </a:p>
          <a:p>
            <a:pPr lvl="1">
              <a:spcBef>
                <a:spcPts val="1000"/>
              </a:spcBef>
              <a:buClr>
                <a:srgbClr val="000000"/>
              </a:buClr>
            </a:pPr>
            <a:r>
              <a:rPr lang="en-US" sz="1500" b="0" i="0">
                <a:effectLst/>
              </a:rPr>
              <a:t> Reading the signals and cleaning them. </a:t>
            </a:r>
          </a:p>
          <a:p>
            <a:pPr lvl="1">
              <a:spcBef>
                <a:spcPts val="1000"/>
              </a:spcBef>
              <a:buClr>
                <a:srgbClr val="000000"/>
              </a:buClr>
            </a:pPr>
            <a:r>
              <a:rPr lang="en-US" sz="1500" b="0" i="0">
                <a:effectLst/>
              </a:rPr>
              <a:t> Transmission of signals to amplifier. </a:t>
            </a:r>
          </a:p>
          <a:p>
            <a:pPr lvl="1">
              <a:spcBef>
                <a:spcPts val="1000"/>
              </a:spcBef>
              <a:buClr>
                <a:srgbClr val="000000"/>
              </a:buClr>
            </a:pPr>
            <a:r>
              <a:rPr lang="en-US" sz="1500" b="0" i="0">
                <a:effectLst/>
              </a:rPr>
              <a:t> Amplification of signals and transmission to the machines.</a:t>
            </a:r>
            <a:endParaRPr lang="en-US" altLang="en-US" sz="1500" strike="noStrike" spc="-1"/>
          </a:p>
        </p:txBody>
      </p:sp>
      <p:pic>
        <p:nvPicPr>
          <p:cNvPr id="3" name="Picture 2">
            <a:extLst>
              <a:ext uri="{FF2B5EF4-FFF2-40B4-BE49-F238E27FC236}">
                <a16:creationId xmlns:a16="http://schemas.microsoft.com/office/drawing/2014/main" id="{658EC2E1-BA68-4DE1-B0C7-E61DAFC6B797}"/>
              </a:ext>
            </a:extLst>
          </p:cNvPr>
          <p:cNvPicPr>
            <a:picLocks noChangeAspect="1"/>
          </p:cNvPicPr>
          <p:nvPr/>
        </p:nvPicPr>
        <p:blipFill>
          <a:blip r:embed="rId2"/>
          <a:stretch>
            <a:fillRect/>
          </a:stretch>
        </p:blipFill>
        <p:spPr>
          <a:xfrm>
            <a:off x="4654296" y="1349255"/>
            <a:ext cx="6903720" cy="4159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1203</Words>
  <Application>Microsoft Office PowerPoint</Application>
  <PresentationFormat>Widescreen</PresentationFormat>
  <Paragraphs>79</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Calibri Light</vt:lpstr>
      <vt:lpstr>Symbol</vt:lpstr>
      <vt:lpstr>Times New Roman</vt:lpstr>
      <vt:lpstr>Wingdings</vt:lpstr>
      <vt:lpstr>Office Theme</vt:lpstr>
      <vt:lpstr>Office Theme</vt:lpstr>
      <vt:lpstr>TECHNICAL SEMINAR ON NEURALINK</vt:lpstr>
      <vt:lpstr>INTRODUCTION</vt:lpstr>
      <vt:lpstr>Concept Used</vt:lpstr>
      <vt:lpstr> What is Neuralink?</vt:lpstr>
      <vt:lpstr>Why Neuralink:</vt:lpstr>
      <vt:lpstr>PowerPoint Presentation</vt:lpstr>
      <vt:lpstr>PowerPoint Presentation</vt:lpstr>
      <vt:lpstr>  </vt:lpstr>
      <vt:lpstr>How Does Neuralink Work?</vt:lpstr>
      <vt:lpstr>PowerPoint Presentation</vt:lpstr>
      <vt:lpstr>PowerPoint Presentation</vt:lpstr>
      <vt:lpstr>How it looks?</vt:lpstr>
      <vt:lpstr>Pros    • Alzheimer’s.  • Dementia.   • Spinal cord injuries.     Cons   There are no cons as of now but, an electronic device inside a human skull is not been accepted by many communities across some countries. </vt:lpstr>
      <vt:lpstr>Applications   • For Visual Prosthesis: One of the engineers at Neuralink who works in the visual neuroscience department said that this project has the potential to provide a visual prosthesis for people who have retinal injury or blindness through eye injury.   • For Telepathy: Musk called this communication a ‘non-linguistic consent consensual conceptual telepathy’.   • An Oscilloscope For Brain: Oscilloscopes provide visual information of printed circuit boards(PCBs). Similarly, the Neuralink device can shed light on many functions of the brain.   • Nostalgia On Demand: Memories fade. They get replaced, edited through narratives. As years pile up, the original version is no longer there. Though this sounds like straight out of the movie Memento, it is unfortunately true. </vt:lpstr>
      <vt:lpstr>Current Status</vt:lpstr>
      <vt:lpstr>This technology is very young at this stage and can have a bright future depending upon how well it is being received by the consumers. The vision of this technology can be fulfilled if it works properly without glitching otherwise it can become a disaster which wouldn’t create a great image.   For it to work, the technology must become reliable and shouldn’t have a price which could be paid by some affluent persons.   Neuralink can be one of the biggest inventions/researches of the century if everything goes right as their mission as well as vision can be felt by most of us. The need of time will only decide.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Seminar on Anomaly Detection of Industrial Control Systems Based on Transfer Learning</dc:title>
  <dc:creator>Shreyas P</dc:creator>
  <cp:lastModifiedBy>Babu G R, Manoj SBOBNG-PTIV/PTIU</cp:lastModifiedBy>
  <cp:revision>73</cp:revision>
  <dcterms:created xsi:type="dcterms:W3CDTF">2022-04-30T05:37:00Z</dcterms:created>
  <dcterms:modified xsi:type="dcterms:W3CDTF">2022-06-21T09:20:08Z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25</vt:i4>
  </property>
  <property fmtid="{D5CDD505-2E9C-101B-9397-08002B2CF9AE}" pid="4" name="ICV">
    <vt:lpwstr>0F64B615DA6346FD95A169D3974A4D7B</vt:lpwstr>
  </property>
  <property fmtid="{D5CDD505-2E9C-101B-9397-08002B2CF9AE}" pid="5" name="KSOProductBuildVer">
    <vt:lpwstr>1033-11.2.0.11156</vt:lpwstr>
  </property>
</Properties>
</file>