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6" r:id="rId5"/>
    <p:sldId id="259" r:id="rId6"/>
    <p:sldId id="268" r:id="rId7"/>
    <p:sldId id="260" r:id="rId8"/>
    <p:sldId id="275" r:id="rId9"/>
    <p:sldId id="261" r:id="rId10"/>
    <p:sldId id="262" r:id="rId11"/>
    <p:sldId id="263" r:id="rId12"/>
    <p:sldId id="272" r:id="rId13"/>
    <p:sldId id="278" r:id="rId14"/>
    <p:sldId id="277" r:id="rId15"/>
    <p:sldId id="274" r:id="rId16"/>
    <p:sldId id="279" r:id="rId17"/>
    <p:sldId id="280" r:id="rId18"/>
    <p:sldId id="264" r:id="rId19"/>
    <p:sldId id="265" r:id="rId20"/>
    <p:sldId id="266" r:id="rId21"/>
    <p:sldId id="270" r:id="rId22"/>
    <p:sldId id="273" r:id="rId23"/>
    <p:sldId id="267" r:id="rId24"/>
    <p:sldId id="26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B335E9-56A8-428F-A540-84C4A75AA913}">
          <p14:sldIdLst>
            <p14:sldId id="256"/>
            <p14:sldId id="257"/>
            <p14:sldId id="258"/>
            <p14:sldId id="276"/>
            <p14:sldId id="259"/>
            <p14:sldId id="268"/>
            <p14:sldId id="260"/>
            <p14:sldId id="275"/>
            <p14:sldId id="261"/>
            <p14:sldId id="262"/>
            <p14:sldId id="263"/>
            <p14:sldId id="272"/>
            <p14:sldId id="278"/>
            <p14:sldId id="277"/>
            <p14:sldId id="274"/>
            <p14:sldId id="279"/>
            <p14:sldId id="280"/>
            <p14:sldId id="264"/>
            <p14:sldId id="265"/>
            <p14:sldId id="266"/>
            <p14:sldId id="270"/>
          </p14:sldIdLst>
        </p14:section>
        <p14:section name="Untitled Section" id="{AC088F62-0D8B-409E-A0F2-4B457AE4274D}">
          <p14:sldIdLst>
            <p14:sldId id="273"/>
            <p14:sldId id="267"/>
            <p14:sldId id="269"/>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14204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59780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F52E0A-B9F5-4133-B07E-A3BFA160756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7219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8443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926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52822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76849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45141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94069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413486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77951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1D700B-1F19-4787-BC93-A69A34A00164}" type="datetimeFigureOut">
              <a:rPr lang="en-IN" smtClean="0"/>
              <a:t>26-05-2020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79578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D700B-1F19-4787-BC93-A69A34A00164}" type="datetimeFigureOut">
              <a:rPr lang="en-IN" smtClean="0"/>
              <a:t>26-05-2020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31884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D700B-1F19-4787-BC93-A69A34A00164}" type="datetimeFigureOut">
              <a:rPr lang="en-IN" smtClean="0"/>
              <a:t>26-05-2020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92843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8479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45283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1D700B-1F19-4787-BC93-A69A34A00164}" type="datetimeFigureOut">
              <a:rPr lang="en-IN" smtClean="0"/>
              <a:t>26-05-2020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F52E0A-B9F5-4133-B07E-A3BFA1607564}" type="slidenum">
              <a:rPr lang="en-IN" smtClean="0"/>
              <a:t>‹#›</a:t>
            </a:fld>
            <a:endParaRPr lang="en-IN"/>
          </a:p>
        </p:txBody>
      </p:sp>
    </p:spTree>
    <p:extLst>
      <p:ext uri="{BB962C8B-B14F-4D97-AF65-F5344CB8AC3E}">
        <p14:creationId xmlns:p14="http://schemas.microsoft.com/office/powerpoint/2010/main" val="164023243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oogleprojectzero.blogspot.com/2015/07/one-perfect-bug-exploiting-type_20.html" TargetMode="External"/><Relationship Id="rId2" Type="http://schemas.openxmlformats.org/officeDocument/2006/relationships/hyperlink" Target="http://blog.talosintel.com/2016/06/pdfium.html" TargetMode="External"/><Relationship Id="rId1" Type="http://schemas.openxmlformats.org/officeDocument/2006/relationships/slideLayout" Target="../slideLayouts/slideLayout7.xml"/><Relationship Id="rId4" Type="http://schemas.openxmlformats.org/officeDocument/2006/relationships/hyperlink" Target="https://blog.coresecurity.com/2015/09/17/ms15-083-microsoft-windows-smb-memory-corruption-vulnerabili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19E2CE-DCE5-45F3-A93C-F9631B178589}"/>
              </a:ext>
            </a:extLst>
          </p:cNvPr>
          <p:cNvSpPr>
            <a:spLocks noGrp="1"/>
          </p:cNvSpPr>
          <p:nvPr>
            <p:ph type="title"/>
          </p:nvPr>
        </p:nvSpPr>
        <p:spPr>
          <a:xfrm>
            <a:off x="1855304" y="2544416"/>
            <a:ext cx="7248939" cy="2597427"/>
          </a:xfrm>
        </p:spPr>
        <p:txBody>
          <a:bodyPr>
            <a:noAutofit/>
          </a:bodyPr>
          <a:lstStyle/>
          <a:p>
            <a:r>
              <a:rPr lang="en-IN" sz="4800" dirty="0">
                <a:solidFill>
                  <a:srgbClr val="C00000"/>
                </a:solidFill>
              </a:rPr>
              <a:t>Security Vulnerabilities in </a:t>
            </a:r>
            <a:r>
              <a:rPr lang="en-IN" sz="4800" dirty="0" err="1">
                <a:solidFill>
                  <a:srgbClr val="C00000"/>
                </a:solidFill>
              </a:rPr>
              <a:t>WebAssembly</a:t>
            </a:r>
            <a:endParaRPr lang="en-IN" sz="4800" dirty="0">
              <a:solidFill>
                <a:srgbClr val="C00000"/>
              </a:solidFill>
            </a:endParaRPr>
          </a:p>
        </p:txBody>
      </p:sp>
    </p:spTree>
    <p:extLst>
      <p:ext uri="{BB962C8B-B14F-4D97-AF65-F5344CB8AC3E}">
        <p14:creationId xmlns:p14="http://schemas.microsoft.com/office/powerpoint/2010/main" val="37326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001BF0-940A-4ED1-9CDC-CB56A3F3BFA5}"/>
              </a:ext>
            </a:extLst>
          </p:cNvPr>
          <p:cNvGraphicFramePr>
            <a:graphicFrameLocks noGrp="1"/>
          </p:cNvGraphicFramePr>
          <p:nvPr>
            <p:extLst>
              <p:ext uri="{D42A27DB-BD31-4B8C-83A1-F6EECF244321}">
                <p14:modId xmlns:p14="http://schemas.microsoft.com/office/powerpoint/2010/main" val="1436894399"/>
              </p:ext>
            </p:extLst>
          </p:nvPr>
        </p:nvGraphicFramePr>
        <p:xfrm>
          <a:off x="1948070" y="1417984"/>
          <a:ext cx="7593496" cy="3591338"/>
        </p:xfrm>
        <a:graphic>
          <a:graphicData uri="http://schemas.openxmlformats.org/drawingml/2006/table">
            <a:tbl>
              <a:tblPr firstRow="1" firstCol="1" bandRow="1">
                <a:tableStyleId>{5C22544A-7EE6-4342-B048-85BDC9FD1C3A}</a:tableStyleId>
              </a:tblPr>
              <a:tblGrid>
                <a:gridCol w="3796748">
                  <a:extLst>
                    <a:ext uri="{9D8B030D-6E8A-4147-A177-3AD203B41FA5}">
                      <a16:colId xmlns:a16="http://schemas.microsoft.com/office/drawing/2014/main" val="2395797006"/>
                    </a:ext>
                  </a:extLst>
                </a:gridCol>
                <a:gridCol w="3796748">
                  <a:extLst>
                    <a:ext uri="{9D8B030D-6E8A-4147-A177-3AD203B41FA5}">
                      <a16:colId xmlns:a16="http://schemas.microsoft.com/office/drawing/2014/main" val="75142733"/>
                    </a:ext>
                  </a:extLst>
                </a:gridCol>
              </a:tblGrid>
              <a:tr h="499830">
                <a:tc>
                  <a:txBody>
                    <a:bodyPr/>
                    <a:lstStyle/>
                    <a:p>
                      <a:pPr>
                        <a:lnSpc>
                          <a:spcPct val="107000"/>
                        </a:lnSpc>
                        <a:spcBef>
                          <a:spcPts val="1200"/>
                        </a:spcBef>
                        <a:spcAft>
                          <a:spcPts val="1200"/>
                        </a:spcAft>
                      </a:pPr>
                      <a:r>
                        <a:rPr lang="en-IN" sz="1050">
                          <a:effectLst/>
                        </a:rPr>
                        <a:t>Victim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en-IN" sz="1050" dirty="0">
                          <a:effectLst/>
                        </a:rPr>
                        <a:t>Attacker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517876683"/>
                  </a:ext>
                </a:extLst>
              </a:tr>
              <a:tr h="3091508">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if (access("file", W_OK) != 0) {</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exit(1);</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effectLst/>
                        </a:rPr>
                        <a:t>fd</a:t>
                      </a:r>
                      <a:r>
                        <a:rPr lang="en-IN" sz="1000" dirty="0">
                          <a:effectLst/>
                        </a:rPr>
                        <a:t> = open("file", O_WRONLY);</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Actually writing over /etc/passwd</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write(</a:t>
                      </a:r>
                      <a:r>
                        <a:rPr lang="en-IN" sz="1000" dirty="0" err="1">
                          <a:effectLst/>
                        </a:rPr>
                        <a:t>fd</a:t>
                      </a:r>
                      <a:r>
                        <a:rPr lang="en-IN" sz="1000" dirty="0">
                          <a:effectLst/>
                        </a:rPr>
                        <a:t>, buffer, </a:t>
                      </a:r>
                      <a:r>
                        <a:rPr lang="en-IN" sz="1000" dirty="0" err="1">
                          <a:effectLst/>
                        </a:rPr>
                        <a:t>sizeof</a:t>
                      </a:r>
                      <a:r>
                        <a:rPr lang="en-IN" sz="1000" dirty="0">
                          <a:effectLst/>
                        </a:rPr>
                        <a:t>(buffer));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After the access check</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effectLst/>
                        </a:rPr>
                        <a:t>symlink</a:t>
                      </a:r>
                      <a:r>
                        <a:rPr lang="en-IN" sz="1000" dirty="0">
                          <a:effectLst/>
                        </a:rPr>
                        <a:t>("/etc/passwd", "file");</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Before the open, "file" points to the password database</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3405276439"/>
                  </a:ext>
                </a:extLst>
              </a:tr>
            </a:tbl>
          </a:graphicData>
        </a:graphic>
      </p:graphicFrame>
    </p:spTree>
    <p:extLst>
      <p:ext uri="{BB962C8B-B14F-4D97-AF65-F5344CB8AC3E}">
        <p14:creationId xmlns:p14="http://schemas.microsoft.com/office/powerpoint/2010/main" val="391758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154-A57B-4A91-B0D2-131EAA731BA4}"/>
              </a:ext>
            </a:extLst>
          </p:cNvPr>
          <p:cNvSpPr>
            <a:spLocks noGrp="1"/>
          </p:cNvSpPr>
          <p:nvPr>
            <p:ph type="title"/>
          </p:nvPr>
        </p:nvSpPr>
        <p:spPr/>
        <p:txBody>
          <a:bodyPr/>
          <a:lstStyle/>
          <a:p>
            <a:r>
              <a:rPr lang="en-IN" dirty="0"/>
              <a:t>Prevention:</a:t>
            </a:r>
          </a:p>
        </p:txBody>
      </p:sp>
      <p:sp>
        <p:nvSpPr>
          <p:cNvPr id="3" name="Content Placeholder 2">
            <a:extLst>
              <a:ext uri="{FF2B5EF4-FFF2-40B4-BE49-F238E27FC236}">
                <a16:creationId xmlns:a16="http://schemas.microsoft.com/office/drawing/2014/main" id="{A41D4A04-BD0E-40A1-B855-271098A07382}"/>
              </a:ext>
            </a:extLst>
          </p:cNvPr>
          <p:cNvSpPr>
            <a:spLocks noGrp="1"/>
          </p:cNvSpPr>
          <p:nvPr>
            <p:ph idx="1"/>
          </p:nvPr>
        </p:nvSpPr>
        <p:spPr/>
        <p:txBody>
          <a:bodyPr/>
          <a:lstStyle/>
          <a:p>
            <a:r>
              <a:rPr lang="en-IN" dirty="0"/>
              <a:t>Use exception handling instead of checking.</a:t>
            </a:r>
          </a:p>
          <a:p>
            <a:r>
              <a:rPr lang="en-IN" dirty="0"/>
              <a:t>File locking technique can be used for single file. It is not </a:t>
            </a:r>
            <a:r>
              <a:rPr lang="en-IN" dirty="0" err="1"/>
              <a:t>adviced</a:t>
            </a:r>
            <a:r>
              <a:rPr lang="en-IN" dirty="0"/>
              <a:t> to use file locking because it can’t automatically roll back a failed operation, which requires transaction support by the OS.</a:t>
            </a:r>
          </a:p>
          <a:p>
            <a:endParaRPr lang="en-IN" dirty="0"/>
          </a:p>
        </p:txBody>
      </p:sp>
    </p:spTree>
    <p:extLst>
      <p:ext uri="{BB962C8B-B14F-4D97-AF65-F5344CB8AC3E}">
        <p14:creationId xmlns:p14="http://schemas.microsoft.com/office/powerpoint/2010/main" val="130402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8CD5-6A00-48AE-A5BE-D82A1EB451CC}"/>
              </a:ext>
            </a:extLst>
          </p:cNvPr>
          <p:cNvSpPr>
            <a:spLocks noGrp="1"/>
          </p:cNvSpPr>
          <p:nvPr>
            <p:ph type="title"/>
          </p:nvPr>
        </p:nvSpPr>
        <p:spPr>
          <a:xfrm>
            <a:off x="2541241" y="663866"/>
            <a:ext cx="8911687" cy="1280890"/>
          </a:xfrm>
        </p:spPr>
        <p:txBody>
          <a:bodyPr>
            <a:normAutofit/>
          </a:bodyPr>
          <a:lstStyle/>
          <a:p>
            <a:r>
              <a:rPr lang="en-IN" sz="2400" b="1" dirty="0"/>
              <a:t>Use After Free:</a:t>
            </a:r>
          </a:p>
        </p:txBody>
      </p:sp>
      <p:sp>
        <p:nvSpPr>
          <p:cNvPr id="3" name="Content Placeholder 2">
            <a:extLst>
              <a:ext uri="{FF2B5EF4-FFF2-40B4-BE49-F238E27FC236}">
                <a16:creationId xmlns:a16="http://schemas.microsoft.com/office/drawing/2014/main" id="{1939E0F9-DA62-4F1C-811F-F40768BDC382}"/>
              </a:ext>
            </a:extLst>
          </p:cNvPr>
          <p:cNvSpPr>
            <a:spLocks noGrp="1"/>
          </p:cNvSpPr>
          <p:nvPr>
            <p:ph idx="1"/>
          </p:nvPr>
        </p:nvSpPr>
        <p:spPr>
          <a:xfrm>
            <a:off x="2589212" y="1801906"/>
            <a:ext cx="8915400" cy="3151095"/>
          </a:xfrm>
        </p:spPr>
        <p:txBody>
          <a:bodyPr/>
          <a:lstStyle/>
          <a:p>
            <a:r>
              <a:rPr lang="en-US" dirty="0"/>
              <a:t>Referencing memory after it has been freed can cause a program to crash.</a:t>
            </a:r>
          </a:p>
          <a:p>
            <a:r>
              <a:rPr lang="en-US" dirty="0"/>
              <a:t>Use after free vulnerabilities occur when a program continues to use a pointer after it has been freed.</a:t>
            </a:r>
          </a:p>
          <a:p>
            <a:r>
              <a:rPr lang="en-US" dirty="0"/>
              <a:t>Implementation: Ensuring that all pointers are set to NULL once the memory they point to has been freed can be effective strategy.</a:t>
            </a:r>
          </a:p>
          <a:p>
            <a:r>
              <a:rPr lang="en-US" dirty="0"/>
              <a:t>Debug with sanitizers.</a:t>
            </a:r>
          </a:p>
        </p:txBody>
      </p:sp>
    </p:spTree>
    <p:extLst>
      <p:ext uri="{BB962C8B-B14F-4D97-AF65-F5344CB8AC3E}">
        <p14:creationId xmlns:p14="http://schemas.microsoft.com/office/powerpoint/2010/main" val="177909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56B5EF-E7D8-448C-B578-77AB082FDCB9}"/>
              </a:ext>
            </a:extLst>
          </p:cNvPr>
          <p:cNvSpPr>
            <a:spLocks noGrp="1"/>
          </p:cNvSpPr>
          <p:nvPr>
            <p:ph type="title"/>
          </p:nvPr>
        </p:nvSpPr>
        <p:spPr>
          <a:xfrm>
            <a:off x="2592924" y="624109"/>
            <a:ext cx="8911687" cy="5820233"/>
          </a:xfrm>
        </p:spPr>
        <p:txBody>
          <a:bodyPr>
            <a:noAutofit/>
          </a:bodyPr>
          <a:lstStyle/>
          <a:p>
            <a:r>
              <a:rPr lang="en-IN" sz="1800" dirty="0"/>
              <a:t>typedef struct UAF {</a:t>
            </a:r>
            <a:br>
              <a:rPr lang="en-IN" sz="1800" dirty="0"/>
            </a:br>
            <a:r>
              <a:rPr lang="en-IN" sz="1800" dirty="0"/>
              <a:t> void (*</a:t>
            </a:r>
            <a:r>
              <a:rPr lang="en-IN" sz="1800" dirty="0" err="1"/>
              <a:t>vulnfunc</a:t>
            </a:r>
            <a:r>
              <a:rPr lang="en-IN" sz="1800" dirty="0"/>
              <a:t>)();</a:t>
            </a:r>
            <a:br>
              <a:rPr lang="en-IN" sz="1800" dirty="0"/>
            </a:br>
            <a:r>
              <a:rPr lang="en-IN" sz="1800" dirty="0"/>
              <a:t>} UAF;</a:t>
            </a:r>
            <a:br>
              <a:rPr lang="en-IN" sz="1800" dirty="0"/>
            </a:br>
            <a:r>
              <a:rPr lang="en-IN" sz="1800" dirty="0"/>
              <a:t>extern "C"{</a:t>
            </a:r>
            <a:br>
              <a:rPr lang="en-IN" sz="1800" dirty="0"/>
            </a:br>
            <a:r>
              <a:rPr lang="en-IN" sz="1800" dirty="0"/>
              <a:t>    void before() { </a:t>
            </a:r>
            <a:r>
              <a:rPr lang="en-IN" sz="1800" dirty="0" err="1"/>
              <a:t>cout</a:t>
            </a:r>
            <a:r>
              <a:rPr lang="en-IN" sz="1800" dirty="0"/>
              <a:t>&lt;&lt;"before delete "&lt;&lt;</a:t>
            </a:r>
            <a:r>
              <a:rPr lang="en-IN" sz="1800" dirty="0" err="1"/>
              <a:t>endl</a:t>
            </a:r>
            <a:r>
              <a:rPr lang="en-IN" sz="1800" dirty="0"/>
              <a:t>;    }</a:t>
            </a:r>
            <a:br>
              <a:rPr lang="en-IN" sz="1800" dirty="0"/>
            </a:br>
            <a:r>
              <a:rPr lang="en-IN" sz="1800" dirty="0"/>
              <a:t>    void after() {  </a:t>
            </a:r>
            <a:r>
              <a:rPr lang="en-IN" sz="1800" dirty="0" err="1"/>
              <a:t>cout</a:t>
            </a:r>
            <a:r>
              <a:rPr lang="en-IN" sz="1800" dirty="0"/>
              <a:t>&lt;&lt;"after delete "&lt;&lt;</a:t>
            </a:r>
            <a:r>
              <a:rPr lang="en-IN" sz="1800" dirty="0" err="1"/>
              <a:t>endl</a:t>
            </a:r>
            <a:r>
              <a:rPr lang="en-IN" sz="1800" dirty="0"/>
              <a:t>; }</a:t>
            </a:r>
            <a:br>
              <a:rPr lang="en-IN" sz="1800" dirty="0"/>
            </a:br>
            <a:r>
              <a:rPr lang="en-IN" sz="1800" dirty="0"/>
              <a:t>       }</a:t>
            </a:r>
            <a:br>
              <a:rPr lang="en-IN" sz="1800" dirty="0"/>
            </a:br>
            <a:br>
              <a:rPr lang="en-IN" sz="1800" dirty="0"/>
            </a:br>
            <a:r>
              <a:rPr lang="en-IN" sz="1800" dirty="0"/>
              <a:t>int main() {</a:t>
            </a:r>
            <a:br>
              <a:rPr lang="en-IN" sz="1800" dirty="0"/>
            </a:br>
            <a:r>
              <a:rPr lang="en-IN" sz="1800" dirty="0"/>
              <a:t> UAF *</a:t>
            </a:r>
            <a:r>
              <a:rPr lang="en-IN" sz="1800" dirty="0" err="1"/>
              <a:t>uaf</a:t>
            </a:r>
            <a:r>
              <a:rPr lang="en-IN" sz="1800" dirty="0"/>
              <a:t> = new UAF;</a:t>
            </a:r>
            <a:br>
              <a:rPr lang="en-IN" sz="1800" dirty="0"/>
            </a:br>
            <a:r>
              <a:rPr lang="en-IN" sz="1800" dirty="0"/>
              <a:t>    </a:t>
            </a:r>
            <a:r>
              <a:rPr lang="en-IN" sz="1800" dirty="0" err="1"/>
              <a:t>printf</a:t>
            </a:r>
            <a:r>
              <a:rPr lang="en-IN" sz="1800" dirty="0"/>
              <a:t>("</a:t>
            </a:r>
            <a:r>
              <a:rPr lang="en-IN" sz="1800" dirty="0" err="1"/>
              <a:t>sizeof</a:t>
            </a:r>
            <a:r>
              <a:rPr lang="en-IN" sz="1800" dirty="0"/>
              <a:t>(UAF) = %d\n", (int)</a:t>
            </a:r>
            <a:r>
              <a:rPr lang="en-IN" sz="1800" dirty="0" err="1"/>
              <a:t>sizeof</a:t>
            </a:r>
            <a:r>
              <a:rPr lang="en-IN" sz="1800" dirty="0"/>
              <a:t>(UAF));</a:t>
            </a:r>
            <a:br>
              <a:rPr lang="en-IN" sz="1800" dirty="0"/>
            </a:br>
            <a:r>
              <a:rPr lang="en-IN" sz="1800" dirty="0"/>
              <a:t>    </a:t>
            </a:r>
            <a:r>
              <a:rPr lang="en-IN" sz="1800" dirty="0" err="1"/>
              <a:t>uaf</a:t>
            </a:r>
            <a:r>
              <a:rPr lang="en-IN" sz="1800" dirty="0"/>
              <a:t>-&gt;</a:t>
            </a:r>
            <a:r>
              <a:rPr lang="en-IN" sz="1800" dirty="0" err="1"/>
              <a:t>vulnfunc</a:t>
            </a:r>
            <a:r>
              <a:rPr lang="en-IN" sz="1800" dirty="0"/>
              <a:t> = before;</a:t>
            </a:r>
            <a:br>
              <a:rPr lang="en-IN" sz="1800" dirty="0"/>
            </a:br>
            <a:r>
              <a:rPr lang="en-IN" sz="1800" dirty="0"/>
              <a:t>    </a:t>
            </a:r>
            <a:r>
              <a:rPr lang="en-IN" sz="1800" dirty="0" err="1"/>
              <a:t>printf</a:t>
            </a:r>
            <a:r>
              <a:rPr lang="en-IN" sz="1800" dirty="0"/>
              <a:t>("Address of function before UAF: %x\n",(int)(</a:t>
            </a:r>
            <a:r>
              <a:rPr lang="en-IN" sz="1800" dirty="0" err="1"/>
              <a:t>uaf</a:t>
            </a:r>
            <a:r>
              <a:rPr lang="en-IN" sz="1800" dirty="0"/>
              <a:t>-&gt;</a:t>
            </a:r>
            <a:r>
              <a:rPr lang="en-IN" sz="1800" dirty="0" err="1"/>
              <a:t>vulnfunc</a:t>
            </a:r>
            <a:r>
              <a:rPr lang="en-IN" sz="1800" dirty="0"/>
              <a:t>));</a:t>
            </a:r>
            <a:br>
              <a:rPr lang="en-IN" sz="1800" dirty="0"/>
            </a:br>
            <a:r>
              <a:rPr lang="en-IN" sz="1800" dirty="0"/>
              <a:t>    </a:t>
            </a:r>
            <a:r>
              <a:rPr lang="en-IN" sz="1800" dirty="0" err="1"/>
              <a:t>uaf</a:t>
            </a:r>
            <a:r>
              <a:rPr lang="en-IN" sz="1800" dirty="0"/>
              <a:t>-&gt;</a:t>
            </a:r>
            <a:r>
              <a:rPr lang="en-IN" sz="1800" dirty="0" err="1"/>
              <a:t>vulnfunc</a:t>
            </a:r>
            <a:r>
              <a:rPr lang="en-IN" sz="1800" dirty="0"/>
              <a:t>();</a:t>
            </a:r>
            <a:br>
              <a:rPr lang="en-IN" sz="1800" dirty="0"/>
            </a:br>
            <a:r>
              <a:rPr lang="en-IN" sz="1800" dirty="0"/>
              <a:t>    delete(</a:t>
            </a:r>
            <a:r>
              <a:rPr lang="en-IN" sz="1800" dirty="0" err="1"/>
              <a:t>uaf</a:t>
            </a:r>
            <a:r>
              <a:rPr lang="en-IN" sz="1800" dirty="0"/>
              <a:t>);</a:t>
            </a:r>
            <a:br>
              <a:rPr lang="en-IN" sz="1800" dirty="0"/>
            </a:br>
            <a:r>
              <a:rPr lang="en-IN" sz="1800" dirty="0"/>
              <a:t>    long *</a:t>
            </a:r>
            <a:r>
              <a:rPr lang="en-IN" sz="1800" dirty="0" err="1"/>
              <a:t>newobj</a:t>
            </a:r>
            <a:r>
              <a:rPr lang="en-IN" sz="1800" dirty="0"/>
              <a:t> = new long(8);</a:t>
            </a:r>
            <a:br>
              <a:rPr lang="en-IN" sz="1800" dirty="0"/>
            </a:br>
            <a:r>
              <a:rPr lang="en-IN" sz="1800" dirty="0"/>
              <a:t>    *</a:t>
            </a:r>
            <a:r>
              <a:rPr lang="en-IN" sz="1800" dirty="0" err="1"/>
              <a:t>newobj</a:t>
            </a:r>
            <a:r>
              <a:rPr lang="en-IN" sz="1800" dirty="0"/>
              <a:t> = (long)after;</a:t>
            </a:r>
            <a:br>
              <a:rPr lang="en-IN" sz="1800" dirty="0"/>
            </a:br>
            <a:r>
              <a:rPr lang="en-IN" sz="1800" dirty="0"/>
              <a:t>    </a:t>
            </a:r>
            <a:r>
              <a:rPr lang="en-IN" sz="1800" dirty="0" err="1"/>
              <a:t>printf</a:t>
            </a:r>
            <a:r>
              <a:rPr lang="en-IN" sz="1800" dirty="0"/>
              <a:t>("Address of function after UAF: %x\n",(int)(</a:t>
            </a:r>
            <a:r>
              <a:rPr lang="en-IN" sz="1800" dirty="0" err="1"/>
              <a:t>uaf</a:t>
            </a:r>
            <a:r>
              <a:rPr lang="en-IN" sz="1800" dirty="0"/>
              <a:t>-&gt;</a:t>
            </a:r>
            <a:r>
              <a:rPr lang="en-IN" sz="1800" dirty="0" err="1"/>
              <a:t>vulnfunc</a:t>
            </a:r>
            <a:r>
              <a:rPr lang="en-IN" sz="1800" dirty="0"/>
              <a:t>));</a:t>
            </a:r>
            <a:br>
              <a:rPr lang="en-IN" sz="1800" dirty="0"/>
            </a:br>
            <a:r>
              <a:rPr lang="en-IN" sz="1800" dirty="0"/>
              <a:t>    </a:t>
            </a:r>
            <a:r>
              <a:rPr lang="en-IN" sz="1800" dirty="0" err="1"/>
              <a:t>uaf</a:t>
            </a:r>
            <a:r>
              <a:rPr lang="en-IN" sz="1800" dirty="0"/>
              <a:t>-&gt;</a:t>
            </a:r>
            <a:r>
              <a:rPr lang="en-IN" sz="1800" dirty="0" err="1"/>
              <a:t>vulnfunc</a:t>
            </a:r>
            <a:r>
              <a:rPr lang="en-IN" sz="1800" dirty="0"/>
              <a:t>();</a:t>
            </a:r>
            <a:br>
              <a:rPr lang="en-IN" sz="1800" dirty="0"/>
            </a:br>
            <a:r>
              <a:rPr lang="en-IN" sz="1800" dirty="0"/>
              <a:t>    return 0;</a:t>
            </a:r>
            <a:br>
              <a:rPr lang="en-IN" sz="1800" dirty="0"/>
            </a:br>
            <a:r>
              <a:rPr lang="en-IN" sz="1800" dirty="0"/>
              <a:t>}</a:t>
            </a:r>
            <a:br>
              <a:rPr lang="en-IN" sz="1800" dirty="0"/>
            </a:br>
            <a:endParaRPr lang="en-IN" sz="1800" dirty="0"/>
          </a:p>
        </p:txBody>
      </p:sp>
    </p:spTree>
    <p:extLst>
      <p:ext uri="{BB962C8B-B14F-4D97-AF65-F5344CB8AC3E}">
        <p14:creationId xmlns:p14="http://schemas.microsoft.com/office/powerpoint/2010/main" val="305746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FF52-4ECB-48CC-B87A-D73F5D8CFF70}"/>
              </a:ext>
            </a:extLst>
          </p:cNvPr>
          <p:cNvSpPr>
            <a:spLocks noGrp="1"/>
          </p:cNvSpPr>
          <p:nvPr>
            <p:ph type="title"/>
          </p:nvPr>
        </p:nvSpPr>
        <p:spPr>
          <a:xfrm>
            <a:off x="2592925" y="624110"/>
            <a:ext cx="8911687" cy="566061"/>
          </a:xfrm>
        </p:spPr>
        <p:txBody>
          <a:bodyPr>
            <a:normAutofit/>
          </a:bodyPr>
          <a:lstStyle/>
          <a:p>
            <a:r>
              <a:rPr lang="en-IN" sz="1600" b="1" dirty="0"/>
              <a:t>output:</a:t>
            </a:r>
          </a:p>
        </p:txBody>
      </p:sp>
      <p:sp>
        <p:nvSpPr>
          <p:cNvPr id="3" name="Content Placeholder 2">
            <a:extLst>
              <a:ext uri="{FF2B5EF4-FFF2-40B4-BE49-F238E27FC236}">
                <a16:creationId xmlns:a16="http://schemas.microsoft.com/office/drawing/2014/main" id="{16267C49-2AAD-4F21-9C4A-B67D0F4C39EA}"/>
              </a:ext>
            </a:extLst>
          </p:cNvPr>
          <p:cNvSpPr>
            <a:spLocks noGrp="1"/>
          </p:cNvSpPr>
          <p:nvPr>
            <p:ph idx="1"/>
          </p:nvPr>
        </p:nvSpPr>
        <p:spPr>
          <a:xfrm>
            <a:off x="2589212" y="1059542"/>
            <a:ext cx="8915400" cy="4851679"/>
          </a:xfrm>
        </p:spPr>
        <p:txBody>
          <a:bodyPr>
            <a:normAutofit/>
          </a:bodyPr>
          <a:lstStyle/>
          <a:p>
            <a:pPr marL="0" indent="0">
              <a:buNone/>
            </a:pPr>
            <a:r>
              <a:rPr lang="en-IN" sz="1600" dirty="0" err="1"/>
              <a:t>sizeof</a:t>
            </a:r>
            <a:r>
              <a:rPr lang="en-IN" sz="1600" dirty="0"/>
              <a:t>(UAF) = 4                                                      uaf.html:1237</a:t>
            </a:r>
          </a:p>
          <a:p>
            <a:pPr marL="0" indent="0">
              <a:buNone/>
            </a:pPr>
            <a:r>
              <a:rPr lang="en-IN" sz="1600" dirty="0"/>
              <a:t> Address of function before UAF: 2                   uaf.html:1237</a:t>
            </a:r>
          </a:p>
          <a:p>
            <a:pPr marL="0" indent="0">
              <a:buNone/>
            </a:pPr>
            <a:r>
              <a:rPr lang="en-IN" sz="1600" dirty="0"/>
              <a:t> before delete                                                      uaf.html:1237 </a:t>
            </a:r>
          </a:p>
          <a:p>
            <a:pPr marL="0" indent="0">
              <a:buNone/>
            </a:pPr>
            <a:r>
              <a:rPr lang="en-IN" sz="1600" dirty="0"/>
              <a:t>Address of function after UAF: 3                        uaf.html:1237 </a:t>
            </a:r>
          </a:p>
          <a:p>
            <a:pPr marL="0" indent="0">
              <a:buNone/>
            </a:pPr>
            <a:r>
              <a:rPr lang="en-IN" sz="1600" dirty="0"/>
              <a:t>after delete </a:t>
            </a:r>
          </a:p>
          <a:p>
            <a:pPr marL="0" indent="0">
              <a:buNone/>
            </a:pPr>
            <a:endParaRPr lang="en-IN" sz="1600" dirty="0"/>
          </a:p>
          <a:p>
            <a:pPr marL="0" indent="0">
              <a:buNone/>
            </a:pPr>
            <a:endParaRPr lang="en-IN" sz="1600" dirty="0"/>
          </a:p>
          <a:p>
            <a:pPr marL="0" indent="0">
              <a:buNone/>
            </a:pPr>
            <a:r>
              <a:rPr lang="en-IN" sz="1600" dirty="0" err="1"/>
              <a:t>AddressSanitizer</a:t>
            </a:r>
            <a:r>
              <a:rPr lang="en-IN" sz="1600" dirty="0"/>
              <a:t> can be used to find these bugs.</a:t>
            </a:r>
          </a:p>
        </p:txBody>
      </p:sp>
    </p:spTree>
    <p:extLst>
      <p:ext uri="{BB962C8B-B14F-4D97-AF65-F5344CB8AC3E}">
        <p14:creationId xmlns:p14="http://schemas.microsoft.com/office/powerpoint/2010/main" val="251604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7FFE-C042-41F9-8275-AF8C89247FA1}"/>
              </a:ext>
            </a:extLst>
          </p:cNvPr>
          <p:cNvSpPr>
            <a:spLocks noGrp="1"/>
          </p:cNvSpPr>
          <p:nvPr>
            <p:ph type="title"/>
          </p:nvPr>
        </p:nvSpPr>
        <p:spPr>
          <a:xfrm>
            <a:off x="2592925" y="624110"/>
            <a:ext cx="8911687" cy="707149"/>
          </a:xfrm>
        </p:spPr>
        <p:txBody>
          <a:bodyPr>
            <a:normAutofit/>
          </a:bodyPr>
          <a:lstStyle/>
          <a:p>
            <a:r>
              <a:rPr lang="en-IN" sz="2400" b="1" dirty="0"/>
              <a:t>Hijacking the control flow:</a:t>
            </a:r>
          </a:p>
        </p:txBody>
      </p:sp>
      <p:sp>
        <p:nvSpPr>
          <p:cNvPr id="3" name="Content Placeholder 2">
            <a:extLst>
              <a:ext uri="{FF2B5EF4-FFF2-40B4-BE49-F238E27FC236}">
                <a16:creationId xmlns:a16="http://schemas.microsoft.com/office/drawing/2014/main" id="{B63352DD-4007-45DF-85FF-CAA879F9C5E3}"/>
              </a:ext>
            </a:extLst>
          </p:cNvPr>
          <p:cNvSpPr>
            <a:spLocks noGrp="1"/>
          </p:cNvSpPr>
          <p:nvPr>
            <p:ph idx="1"/>
          </p:nvPr>
        </p:nvSpPr>
        <p:spPr>
          <a:xfrm>
            <a:off x="2589212" y="1331260"/>
            <a:ext cx="8915400" cy="4679576"/>
          </a:xfrm>
        </p:spPr>
        <p:txBody>
          <a:bodyPr/>
          <a:lstStyle/>
          <a:p>
            <a:r>
              <a:rPr lang="en-US" dirty="0"/>
              <a:t>The attacker somehow tricks the program into calling a method on an instance of the wrong type.</a:t>
            </a:r>
          </a:p>
          <a:p>
            <a:r>
              <a:rPr lang="en-US" dirty="0"/>
              <a:t>Common scenario:  When the program reads an instance (or instance selection logic) from an untrusted data source and, without checking the instance is of the expected type, calls some object method (or function) on it. If an attacker can feed the program an instance of an unexpected type, they can sometimes take control of the program (or cause other bad things to happen).</a:t>
            </a:r>
          </a:p>
          <a:p>
            <a:r>
              <a:rPr lang="en-US" dirty="0"/>
              <a:t>Compile with Control Flow Integrity to protect virtual calls and casts.</a:t>
            </a:r>
          </a:p>
          <a:p>
            <a:endParaRPr lang="en-US" dirty="0"/>
          </a:p>
          <a:p>
            <a:endParaRPr lang="en-IN" dirty="0"/>
          </a:p>
        </p:txBody>
      </p:sp>
    </p:spTree>
    <p:extLst>
      <p:ext uri="{BB962C8B-B14F-4D97-AF65-F5344CB8AC3E}">
        <p14:creationId xmlns:p14="http://schemas.microsoft.com/office/powerpoint/2010/main" val="30505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F085-374B-4778-8FC7-13E7BB021C78}"/>
              </a:ext>
            </a:extLst>
          </p:cNvPr>
          <p:cNvSpPr>
            <a:spLocks noGrp="1"/>
          </p:cNvSpPr>
          <p:nvPr>
            <p:ph type="title"/>
          </p:nvPr>
        </p:nvSpPr>
        <p:spPr>
          <a:xfrm>
            <a:off x="2433899" y="178904"/>
            <a:ext cx="8911687" cy="528829"/>
          </a:xfrm>
        </p:spPr>
        <p:txBody>
          <a:bodyPr>
            <a:normAutofit/>
          </a:bodyPr>
          <a:lstStyle/>
          <a:p>
            <a:r>
              <a:rPr lang="en-IN" sz="1600" b="1" dirty="0"/>
              <a:t>Let us consider the example:</a:t>
            </a:r>
          </a:p>
        </p:txBody>
      </p:sp>
      <p:sp>
        <p:nvSpPr>
          <p:cNvPr id="3" name="Content Placeholder 2">
            <a:extLst>
              <a:ext uri="{FF2B5EF4-FFF2-40B4-BE49-F238E27FC236}">
                <a16:creationId xmlns:a16="http://schemas.microsoft.com/office/drawing/2014/main" id="{7716E048-7252-40F0-9A44-FBA0926CFEE6}"/>
              </a:ext>
            </a:extLst>
          </p:cNvPr>
          <p:cNvSpPr>
            <a:spLocks noGrp="1"/>
          </p:cNvSpPr>
          <p:nvPr>
            <p:ph idx="1"/>
          </p:nvPr>
        </p:nvSpPr>
        <p:spPr>
          <a:xfrm>
            <a:off x="2623930" y="622852"/>
            <a:ext cx="8880682" cy="6056244"/>
          </a:xfrm>
        </p:spPr>
        <p:txBody>
          <a:bodyPr>
            <a:normAutofit lnSpcReduction="10000"/>
          </a:bodyPr>
          <a:lstStyle/>
          <a:p>
            <a:pPr marL="0" indent="0">
              <a:buNone/>
            </a:pPr>
            <a:r>
              <a:rPr lang="en-IN" sz="1400" dirty="0"/>
              <a:t>struct Base{</a:t>
            </a:r>
          </a:p>
          <a:p>
            <a:pPr marL="0" indent="0">
              <a:buNone/>
            </a:pPr>
            <a:r>
              <a:rPr lang="en-IN" sz="1400" dirty="0"/>
              <a:t>         Base(){}</a:t>
            </a:r>
          </a:p>
          <a:p>
            <a:pPr marL="0" indent="0">
              <a:buNone/>
            </a:pPr>
            <a:r>
              <a:rPr lang="en-IN" sz="1400" dirty="0"/>
              <a:t>         virtual ~Base() {}</a:t>
            </a:r>
          </a:p>
          <a:p>
            <a:pPr marL="0" indent="0">
              <a:buNone/>
            </a:pPr>
            <a:r>
              <a:rPr lang="en-IN" sz="1400" dirty="0"/>
              <a:t>         virtual void </a:t>
            </a:r>
            <a:r>
              <a:rPr lang="en-IN" sz="1400" dirty="0" err="1"/>
              <a:t>printme</a:t>
            </a:r>
            <a:r>
              <a:rPr lang="en-IN" sz="1400" dirty="0"/>
              <a:t>(){</a:t>
            </a:r>
          </a:p>
          <a:p>
            <a:pPr marL="0" indent="0">
              <a:buNone/>
            </a:pPr>
            <a:r>
              <a:rPr lang="en-IN" sz="1400" dirty="0"/>
              <a:t>         std::</a:t>
            </a:r>
            <a:r>
              <a:rPr lang="en-IN" sz="1400" dirty="0" err="1"/>
              <a:t>cout</a:t>
            </a:r>
            <a:r>
              <a:rPr lang="en-IN" sz="1400" dirty="0"/>
              <a:t>&lt;&lt;“Base::</a:t>
            </a:r>
            <a:r>
              <a:rPr lang="en-IN" sz="1400" dirty="0" err="1"/>
              <a:t>printme</a:t>
            </a:r>
            <a:r>
              <a:rPr lang="en-IN" sz="1400" dirty="0"/>
              <a:t>\n”;</a:t>
            </a:r>
          </a:p>
          <a:p>
            <a:pPr marL="0" indent="0">
              <a:buNone/>
            </a:pPr>
            <a:r>
              <a:rPr lang="en-IN" sz="1400" dirty="0"/>
              <a:t>}};</a:t>
            </a:r>
          </a:p>
          <a:p>
            <a:pPr marL="0" indent="0">
              <a:buNone/>
            </a:pPr>
            <a:r>
              <a:rPr lang="en-IN" sz="1400" dirty="0"/>
              <a:t>struct Derived: Base{</a:t>
            </a:r>
          </a:p>
          <a:p>
            <a:pPr marL="0" indent="0">
              <a:buNone/>
            </a:pPr>
            <a:r>
              <a:rPr lang="en-IN" sz="1400" dirty="0"/>
              <a:t>         Derived(){}</a:t>
            </a:r>
          </a:p>
          <a:p>
            <a:pPr marL="0" indent="0">
              <a:buNone/>
            </a:pPr>
            <a:r>
              <a:rPr lang="en-IN" sz="1400" dirty="0"/>
              <a:t>         virtual ~Derived() {}</a:t>
            </a:r>
          </a:p>
          <a:p>
            <a:pPr marL="0" indent="0">
              <a:buNone/>
            </a:pPr>
            <a:r>
              <a:rPr lang="en-IN" sz="1400" dirty="0"/>
              <a:t>         virtual void </a:t>
            </a:r>
            <a:r>
              <a:rPr lang="en-IN" sz="1400" dirty="0" err="1"/>
              <a:t>printme</a:t>
            </a:r>
            <a:r>
              <a:rPr lang="en-IN" sz="1400" dirty="0"/>
              <a:t>(){</a:t>
            </a:r>
          </a:p>
          <a:p>
            <a:pPr marL="0" indent="0">
              <a:buNone/>
            </a:pPr>
            <a:r>
              <a:rPr lang="en-IN" sz="1400" dirty="0"/>
              <a:t>         std::</a:t>
            </a:r>
            <a:r>
              <a:rPr lang="en-IN" sz="1400" dirty="0" err="1"/>
              <a:t>cout</a:t>
            </a:r>
            <a:r>
              <a:rPr lang="en-IN" sz="1400" dirty="0"/>
              <a:t>&lt;&lt;“Derived::</a:t>
            </a:r>
            <a:r>
              <a:rPr lang="en-IN" sz="1400" dirty="0" err="1"/>
              <a:t>printme</a:t>
            </a:r>
            <a:r>
              <a:rPr lang="en-IN" sz="1400" dirty="0"/>
              <a:t>\n”;</a:t>
            </a:r>
          </a:p>
          <a:p>
            <a:pPr marL="0" indent="0">
              <a:buNone/>
            </a:pPr>
            <a:r>
              <a:rPr lang="en-IN" sz="1400" dirty="0"/>
              <a:t>}};</a:t>
            </a:r>
          </a:p>
          <a:p>
            <a:pPr marL="0" indent="0">
              <a:buNone/>
            </a:pPr>
            <a:r>
              <a:rPr lang="en-IN" sz="1400" dirty="0"/>
              <a:t>struct Evil{      //imagine attacker created structure in memory</a:t>
            </a:r>
          </a:p>
          <a:p>
            <a:pPr marL="0" indent="0">
              <a:buNone/>
            </a:pPr>
            <a:r>
              <a:rPr lang="en-IN" sz="1400" dirty="0"/>
              <a:t>         Evil(){}</a:t>
            </a:r>
          </a:p>
          <a:p>
            <a:pPr marL="0" indent="0">
              <a:buNone/>
            </a:pPr>
            <a:r>
              <a:rPr lang="en-IN" sz="1400" dirty="0"/>
              <a:t>         virtual ~Evil() {}</a:t>
            </a:r>
          </a:p>
          <a:p>
            <a:pPr marL="0" indent="0">
              <a:buNone/>
            </a:pPr>
            <a:r>
              <a:rPr lang="en-IN" sz="1400" dirty="0"/>
              <a:t>         virtual void </a:t>
            </a:r>
            <a:r>
              <a:rPr lang="en-IN" sz="1400" dirty="0" err="1"/>
              <a:t>wrongpath</a:t>
            </a:r>
            <a:r>
              <a:rPr lang="en-IN" sz="1400" dirty="0"/>
              <a:t>(){</a:t>
            </a:r>
          </a:p>
          <a:p>
            <a:pPr marL="0" indent="0">
              <a:buNone/>
            </a:pPr>
            <a:r>
              <a:rPr lang="en-IN" sz="1400" dirty="0"/>
              <a:t>         std::</a:t>
            </a:r>
            <a:r>
              <a:rPr lang="en-IN" sz="1400" dirty="0" err="1"/>
              <a:t>cout</a:t>
            </a:r>
            <a:r>
              <a:rPr lang="en-IN" sz="1400" dirty="0"/>
              <a:t>&lt;&lt;“Evil::</a:t>
            </a:r>
            <a:r>
              <a:rPr lang="en-IN" sz="1400" dirty="0" err="1"/>
              <a:t>wrongpath</a:t>
            </a:r>
            <a:r>
              <a:rPr lang="en-IN" sz="1400" dirty="0"/>
              <a:t>\n”;</a:t>
            </a:r>
          </a:p>
          <a:p>
            <a:pPr marL="0" indent="0">
              <a:buNone/>
            </a:pPr>
            <a:r>
              <a:rPr lang="en-IN" sz="1400" dirty="0"/>
              <a:t>}};</a:t>
            </a:r>
          </a:p>
          <a:p>
            <a:pPr marL="0" indent="0">
              <a:buNone/>
            </a:pPr>
            <a:endParaRPr lang="en-IN" dirty="0"/>
          </a:p>
        </p:txBody>
      </p:sp>
    </p:spTree>
    <p:extLst>
      <p:ext uri="{BB962C8B-B14F-4D97-AF65-F5344CB8AC3E}">
        <p14:creationId xmlns:p14="http://schemas.microsoft.com/office/powerpoint/2010/main" val="3355977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BAA93A-1131-401F-B917-D233826DC328}"/>
              </a:ext>
            </a:extLst>
          </p:cNvPr>
          <p:cNvSpPr>
            <a:spLocks noGrp="1"/>
          </p:cNvSpPr>
          <p:nvPr>
            <p:ph type="title"/>
          </p:nvPr>
        </p:nvSpPr>
        <p:spPr>
          <a:xfrm>
            <a:off x="2553168" y="768626"/>
            <a:ext cx="8911687" cy="5645425"/>
          </a:xfrm>
        </p:spPr>
        <p:txBody>
          <a:bodyPr>
            <a:normAutofit/>
          </a:bodyPr>
          <a:lstStyle/>
          <a:p>
            <a:r>
              <a:rPr lang="en-IN" sz="1600" dirty="0"/>
              <a:t>int main(){</a:t>
            </a:r>
            <a:br>
              <a:rPr lang="en-IN" sz="1600" dirty="0"/>
            </a:br>
            <a:br>
              <a:rPr lang="en-IN" sz="1600" dirty="0"/>
            </a:br>
            <a:r>
              <a:rPr lang="en-IN" sz="1600" dirty="0"/>
              <a:t>          Evil *</a:t>
            </a:r>
            <a:r>
              <a:rPr lang="en-IN" sz="1600" dirty="0" err="1"/>
              <a:t>eptr</a:t>
            </a:r>
            <a:r>
              <a:rPr lang="en-IN" sz="1600" dirty="0"/>
              <a:t> = new Evil();</a:t>
            </a:r>
            <a:br>
              <a:rPr lang="en-IN" sz="1600" dirty="0"/>
            </a:br>
            <a:r>
              <a:rPr lang="en-IN" sz="1600" dirty="0"/>
              <a:t>          Derived *</a:t>
            </a:r>
            <a:r>
              <a:rPr lang="en-IN" sz="1600" dirty="0" err="1"/>
              <a:t>dptr</a:t>
            </a:r>
            <a:r>
              <a:rPr lang="en-IN" sz="1600" dirty="0"/>
              <a:t> = new Derived();</a:t>
            </a:r>
            <a:br>
              <a:rPr lang="en-IN" sz="1600" dirty="0"/>
            </a:br>
            <a:r>
              <a:rPr lang="en-IN" sz="1600" dirty="0"/>
              <a:t>          </a:t>
            </a:r>
            <a:r>
              <a:rPr lang="en-IN" sz="1600" dirty="0" err="1"/>
              <a:t>dptr</a:t>
            </a:r>
            <a:r>
              <a:rPr lang="en-IN" sz="1600" dirty="0"/>
              <a:t>-&gt;</a:t>
            </a:r>
            <a:r>
              <a:rPr lang="en-IN" sz="1600" dirty="0" err="1"/>
              <a:t>printme</a:t>
            </a:r>
            <a:r>
              <a:rPr lang="en-IN" sz="1600" dirty="0"/>
              <a:t>();</a:t>
            </a:r>
            <a:br>
              <a:rPr lang="en-IN" sz="1600" dirty="0"/>
            </a:br>
            <a:r>
              <a:rPr lang="en-IN" sz="1600" dirty="0"/>
              <a:t>          </a:t>
            </a:r>
            <a:r>
              <a:rPr lang="en-IN" sz="1600" dirty="0" err="1"/>
              <a:t>dptr</a:t>
            </a:r>
            <a:r>
              <a:rPr lang="en-IN" sz="1600" dirty="0"/>
              <a:t> = </a:t>
            </a:r>
            <a:r>
              <a:rPr lang="en-IN" sz="1600" dirty="0" err="1"/>
              <a:t>reinterpret_cast</a:t>
            </a:r>
            <a:r>
              <a:rPr lang="en-IN" sz="1600" dirty="0"/>
              <a:t>&lt;Derived*&gt;(</a:t>
            </a:r>
            <a:r>
              <a:rPr lang="en-IN" sz="1600" dirty="0" err="1"/>
              <a:t>eptr</a:t>
            </a:r>
            <a:r>
              <a:rPr lang="en-IN" sz="1600" dirty="0"/>
              <a:t>); </a:t>
            </a:r>
            <a:r>
              <a:rPr lang="en-IN" sz="1400" dirty="0"/>
              <a:t>// imagine a type confusion vulnerability</a:t>
            </a:r>
            <a:br>
              <a:rPr lang="en-IN" sz="1600" dirty="0"/>
            </a:br>
            <a:r>
              <a:rPr lang="en-IN" sz="1600" dirty="0"/>
              <a:t>          </a:t>
            </a:r>
            <a:r>
              <a:rPr lang="en-IN" sz="1600" dirty="0" err="1"/>
              <a:t>dptr</a:t>
            </a:r>
            <a:r>
              <a:rPr lang="en-IN" sz="1600" dirty="0"/>
              <a:t>-&gt;</a:t>
            </a:r>
            <a:r>
              <a:rPr lang="en-IN" sz="1600" dirty="0" err="1"/>
              <a:t>printme</a:t>
            </a:r>
            <a:r>
              <a:rPr lang="en-IN" sz="1600" dirty="0"/>
              <a:t>();</a:t>
            </a:r>
            <a:br>
              <a:rPr lang="en-IN" sz="1600" dirty="0"/>
            </a:br>
            <a:r>
              <a:rPr lang="en-IN" sz="1600" dirty="0"/>
              <a:t>          return 0;</a:t>
            </a:r>
            <a:br>
              <a:rPr lang="en-IN" sz="1600" dirty="0"/>
            </a:br>
            <a:r>
              <a:rPr lang="en-IN" sz="1600" dirty="0"/>
              <a:t>}</a:t>
            </a:r>
            <a:br>
              <a:rPr lang="en-IN" sz="1600" dirty="0"/>
            </a:br>
            <a:br>
              <a:rPr lang="en-IN" sz="1600" dirty="0"/>
            </a:br>
            <a:br>
              <a:rPr lang="en-IN" sz="1600" dirty="0"/>
            </a:br>
            <a:r>
              <a:rPr lang="en-IN" sz="1600" dirty="0"/>
              <a:t>Output:</a:t>
            </a:r>
            <a:br>
              <a:rPr lang="en-IN" sz="1600" dirty="0"/>
            </a:br>
            <a:br>
              <a:rPr lang="en-IN" sz="1600" dirty="0"/>
            </a:br>
            <a:r>
              <a:rPr lang="en-US" sz="1600" dirty="0"/>
              <a:t>Derived::</a:t>
            </a:r>
            <a:r>
              <a:rPr lang="en-US" sz="1600" dirty="0" err="1"/>
              <a:t>printme</a:t>
            </a:r>
            <a:r>
              <a:rPr lang="en-US" sz="1600" dirty="0"/>
              <a:t>                         flow.html:1237</a:t>
            </a:r>
            <a:br>
              <a:rPr lang="en-US" sz="1600" dirty="0"/>
            </a:br>
            <a:r>
              <a:rPr lang="en-US" sz="1600" dirty="0"/>
              <a:t>Evil::</a:t>
            </a:r>
            <a:r>
              <a:rPr lang="en-US" sz="1600" dirty="0" err="1"/>
              <a:t>wrongpath</a:t>
            </a:r>
            <a:endParaRPr lang="en-IN" sz="1600" dirty="0"/>
          </a:p>
        </p:txBody>
      </p:sp>
    </p:spTree>
    <p:extLst>
      <p:ext uri="{BB962C8B-B14F-4D97-AF65-F5344CB8AC3E}">
        <p14:creationId xmlns:p14="http://schemas.microsoft.com/office/powerpoint/2010/main" val="126383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AA14-2FD8-4E2C-A85F-F921B8AEB72D}"/>
              </a:ext>
            </a:extLst>
          </p:cNvPr>
          <p:cNvSpPr>
            <a:spLocks noGrp="1"/>
          </p:cNvSpPr>
          <p:nvPr>
            <p:ph type="title"/>
          </p:nvPr>
        </p:nvSpPr>
        <p:spPr/>
        <p:txBody>
          <a:bodyPr>
            <a:normAutofit/>
          </a:bodyPr>
          <a:lstStyle/>
          <a:p>
            <a:r>
              <a:rPr lang="en-IN" sz="2400" b="1" dirty="0"/>
              <a:t>Side Channel Attacks:</a:t>
            </a:r>
          </a:p>
        </p:txBody>
      </p:sp>
      <p:sp>
        <p:nvSpPr>
          <p:cNvPr id="3" name="Content Placeholder 2">
            <a:extLst>
              <a:ext uri="{FF2B5EF4-FFF2-40B4-BE49-F238E27FC236}">
                <a16:creationId xmlns:a16="http://schemas.microsoft.com/office/drawing/2014/main" id="{DC492B26-9E4C-4C9C-92ED-D2750CA28FF8}"/>
              </a:ext>
            </a:extLst>
          </p:cNvPr>
          <p:cNvSpPr>
            <a:spLocks noGrp="1"/>
          </p:cNvSpPr>
          <p:nvPr>
            <p:ph idx="1"/>
          </p:nvPr>
        </p:nvSpPr>
        <p:spPr>
          <a:xfrm>
            <a:off x="2589212" y="2133600"/>
            <a:ext cx="8915400" cy="3777622"/>
          </a:xfrm>
        </p:spPr>
        <p:txBody>
          <a:bodyPr/>
          <a:lstStyle/>
          <a:p>
            <a:r>
              <a:rPr lang="en-IN" dirty="0"/>
              <a:t>The attacker attacks based on the information gained from the implementation of computer system rather than the software bugs. </a:t>
            </a:r>
          </a:p>
          <a:p>
            <a:r>
              <a:rPr lang="en-IN" b="1" dirty="0"/>
              <a:t>AIM: </a:t>
            </a:r>
            <a:r>
              <a:rPr lang="en-IN" dirty="0"/>
              <a:t>SCAs aim at extracting secrets from a chip or system through measurement and analysis of physical parameters like supply current, execution time. Side channel attacks include spying on the power consumption of an electronic device to steal encryption key or acoustic attacks that record the sound of a user’s key strokes to steal their passwords. </a:t>
            </a:r>
          </a:p>
          <a:p>
            <a:r>
              <a:rPr lang="en-IN" dirty="0"/>
              <a:t>Most common attacks are timing attacks (Meltdown and Spectre CPU vulnerabilities ). They rely on the attacker’s ability to measure precise time intervals. The attacker utilizes the internal native functions for measuring the time intervals such as “</a:t>
            </a:r>
            <a:r>
              <a:rPr lang="en-IN" dirty="0" err="1"/>
              <a:t>SharedArrayBuffer</a:t>
            </a:r>
            <a:r>
              <a:rPr lang="en-IN" dirty="0"/>
              <a:t>” and </a:t>
            </a:r>
            <a:r>
              <a:rPr lang="en-IN" dirty="0" err="1"/>
              <a:t>performance.now</a:t>
            </a:r>
            <a:r>
              <a:rPr lang="en-IN" dirty="0"/>
              <a:t>(). </a:t>
            </a:r>
          </a:p>
        </p:txBody>
      </p:sp>
    </p:spTree>
    <p:extLst>
      <p:ext uri="{BB962C8B-B14F-4D97-AF65-F5344CB8AC3E}">
        <p14:creationId xmlns:p14="http://schemas.microsoft.com/office/powerpoint/2010/main" val="1252868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F9FDD-B312-4391-B0C1-632312E0634C}"/>
              </a:ext>
            </a:extLst>
          </p:cNvPr>
          <p:cNvSpPr/>
          <p:nvPr/>
        </p:nvSpPr>
        <p:spPr>
          <a:xfrm>
            <a:off x="1868555" y="888040"/>
            <a:ext cx="9382540" cy="5632311"/>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One of the mitigations added was disabling or reducing the precision of time counters in browsers. For example, Mozilla reduced the precision of </a:t>
            </a:r>
            <a:r>
              <a:rPr lang="en-IN" dirty="0" err="1">
                <a:latin typeface="Calibri" panose="020F0502020204030204" pitchFamily="34" charset="0"/>
                <a:ea typeface="Calibri" panose="020F0502020204030204" pitchFamily="34" charset="0"/>
                <a:cs typeface="Times New Roman" panose="02020603050405020304" pitchFamily="18" charset="0"/>
              </a:rPr>
              <a:t>performance.now</a:t>
            </a:r>
            <a:r>
              <a:rPr lang="en-IN" dirty="0">
                <a:latin typeface="Calibri" panose="020F0502020204030204" pitchFamily="34" charset="0"/>
                <a:ea typeface="Calibri" panose="020F0502020204030204" pitchFamily="34" charset="0"/>
                <a:cs typeface="Times New Roman" panose="02020603050405020304" pitchFamily="18" charset="0"/>
              </a:rPr>
              <a:t>()  to 20 microseconds as of Firefox 57 and further to the default of 2 milliseconds in Firefox 59.</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t>The new Web Assembly standard poses a threat to these mitigations because Web Assembly has a support for threads and shared memory, very accurate timers can be created.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Impact of these vulnerabilities can be reduced by preventing sensitive data from ever sharing a process with attacker-controlled code. The Chrome team has been working on a feature to achieve this called “Site Isolation”.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Site Isolation ensures that pages from different websites are always put into different processes, each running in a sandbox limiting what the process is allowed to do.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4367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55589D-06B1-4737-A391-67BB356204CD}"/>
              </a:ext>
            </a:extLst>
          </p:cNvPr>
          <p:cNvSpPr>
            <a:spLocks noGrp="1"/>
          </p:cNvSpPr>
          <p:nvPr>
            <p:ph type="title"/>
          </p:nvPr>
        </p:nvSpPr>
        <p:spPr>
          <a:xfrm>
            <a:off x="2098882" y="425327"/>
            <a:ext cx="9193696" cy="1058916"/>
          </a:xfrm>
        </p:spPr>
        <p:txBody>
          <a:bodyPr>
            <a:normAutofit/>
          </a:bodyPr>
          <a:lstStyle/>
          <a:p>
            <a:r>
              <a:rPr lang="en-IN" dirty="0"/>
              <a:t>Secure Coding:</a:t>
            </a:r>
          </a:p>
        </p:txBody>
      </p:sp>
      <p:sp>
        <p:nvSpPr>
          <p:cNvPr id="4" name="Content Placeholder 3">
            <a:extLst>
              <a:ext uri="{FF2B5EF4-FFF2-40B4-BE49-F238E27FC236}">
                <a16:creationId xmlns:a16="http://schemas.microsoft.com/office/drawing/2014/main" id="{16835FB4-3034-4D42-8755-5209126D4BF7}"/>
              </a:ext>
            </a:extLst>
          </p:cNvPr>
          <p:cNvSpPr>
            <a:spLocks noGrp="1"/>
          </p:cNvSpPr>
          <p:nvPr>
            <p:ph idx="1"/>
          </p:nvPr>
        </p:nvSpPr>
        <p:spPr>
          <a:xfrm>
            <a:off x="2098882" y="1590261"/>
            <a:ext cx="8915400" cy="4842411"/>
          </a:xfrm>
        </p:spPr>
        <p:txBody>
          <a:bodyPr/>
          <a:lstStyle/>
          <a:p>
            <a:r>
              <a:rPr lang="en-IN" dirty="0"/>
              <a:t>A way of writing codes in a software so that it is protected from all kinds of vulnerabilities, attacks or anything that can cause harm to the software/system.</a:t>
            </a:r>
          </a:p>
          <a:p>
            <a:r>
              <a:rPr lang="en-IN" dirty="0"/>
              <a:t>Unsafe coding practices may leads to leak of sensitive data like passwords, stealing of cookies, injecting of malicious code by attackers etc.</a:t>
            </a:r>
          </a:p>
          <a:p>
            <a:r>
              <a:rPr lang="en-IN" dirty="0"/>
              <a:t>It is very important for an application developer to follow the secure coding practices in order to produce a good product.</a:t>
            </a:r>
          </a:p>
        </p:txBody>
      </p:sp>
    </p:spTree>
    <p:extLst>
      <p:ext uri="{BB962C8B-B14F-4D97-AF65-F5344CB8AC3E}">
        <p14:creationId xmlns:p14="http://schemas.microsoft.com/office/powerpoint/2010/main" val="21060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C9D3-D837-470B-A620-D3A6FD269C51}"/>
              </a:ext>
            </a:extLst>
          </p:cNvPr>
          <p:cNvSpPr>
            <a:spLocks noGrp="1"/>
          </p:cNvSpPr>
          <p:nvPr>
            <p:ph type="title"/>
          </p:nvPr>
        </p:nvSpPr>
        <p:spPr/>
        <p:txBody>
          <a:bodyPr>
            <a:normAutofit/>
          </a:bodyPr>
          <a:lstStyle/>
          <a:p>
            <a:r>
              <a:rPr lang="en-IN" sz="2400" b="1" dirty="0"/>
              <a:t>Heap Hardening:</a:t>
            </a:r>
          </a:p>
        </p:txBody>
      </p:sp>
      <p:sp>
        <p:nvSpPr>
          <p:cNvPr id="3" name="Content Placeholder 2">
            <a:extLst>
              <a:ext uri="{FF2B5EF4-FFF2-40B4-BE49-F238E27FC236}">
                <a16:creationId xmlns:a16="http://schemas.microsoft.com/office/drawing/2014/main" id="{25F120AB-7FF1-49C2-ACB8-BD5F27F1B8F5}"/>
              </a:ext>
            </a:extLst>
          </p:cNvPr>
          <p:cNvSpPr>
            <a:spLocks noGrp="1"/>
          </p:cNvSpPr>
          <p:nvPr>
            <p:ph idx="1"/>
          </p:nvPr>
        </p:nvSpPr>
        <p:spPr>
          <a:xfrm>
            <a:off x="1774066" y="1414670"/>
            <a:ext cx="8915400" cy="4389783"/>
          </a:xfrm>
        </p:spPr>
        <p:txBody>
          <a:bodyPr/>
          <a:lstStyle/>
          <a:p>
            <a:r>
              <a:rPr lang="en-IN" dirty="0"/>
              <a:t>Heap-hardening techniques are employed to mitigate buffer overflows into heap metadata, which may otherwise manipulate the functionality of functions like free() that act on data to perform arbitrary writes.</a:t>
            </a:r>
          </a:p>
          <a:p>
            <a:r>
              <a:rPr lang="en-IN" dirty="0"/>
              <a:t>The current, </a:t>
            </a:r>
            <a:r>
              <a:rPr lang="en-IN" dirty="0" err="1"/>
              <a:t>dlmalloc</a:t>
            </a:r>
            <a:r>
              <a:rPr lang="en-IN" dirty="0"/>
              <a:t>-based heap implementation should be replaced with a security-hardened one such as </a:t>
            </a:r>
            <a:r>
              <a:rPr lang="en-IN" dirty="0" err="1"/>
              <a:t>PartitionAlloc</a:t>
            </a:r>
            <a:r>
              <a:rPr lang="en-IN" dirty="0"/>
              <a:t>. </a:t>
            </a:r>
          </a:p>
          <a:p>
            <a:endParaRPr lang="en-IN" dirty="0"/>
          </a:p>
        </p:txBody>
      </p:sp>
    </p:spTree>
    <p:extLst>
      <p:ext uri="{BB962C8B-B14F-4D97-AF65-F5344CB8AC3E}">
        <p14:creationId xmlns:p14="http://schemas.microsoft.com/office/powerpoint/2010/main" val="327113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37A05C-5117-4239-98E2-EE1985FD9A02}"/>
              </a:ext>
            </a:extLst>
          </p:cNvPr>
          <p:cNvSpPr/>
          <p:nvPr/>
        </p:nvSpPr>
        <p:spPr>
          <a:xfrm>
            <a:off x="1974574" y="1344593"/>
            <a:ext cx="9594573" cy="3416320"/>
          </a:xfrm>
          <a:prstGeom prst="rect">
            <a:avLst/>
          </a:prstGeom>
        </p:spPr>
        <p:txBody>
          <a:bodyPr wrap="square">
            <a:spAutoFit/>
          </a:bodyPr>
          <a:lstStyle/>
          <a:p>
            <a:r>
              <a:rPr lang="en-US" dirty="0">
                <a:solidFill>
                  <a:srgbClr val="595959"/>
                </a:solidFill>
                <a:latin typeface="Roboto"/>
              </a:rPr>
              <a:t> </a:t>
            </a:r>
            <a:r>
              <a:rPr lang="en-US" b="1" dirty="0">
                <a:solidFill>
                  <a:srgbClr val="595959"/>
                </a:solidFill>
                <a:latin typeface="Roboto"/>
              </a:rPr>
              <a:t>CVE-</a:t>
            </a:r>
            <a:r>
              <a:rPr lang="en-IN" b="1" dirty="0"/>
              <a:t>2018-5093</a:t>
            </a:r>
          </a:p>
          <a:p>
            <a:r>
              <a:rPr lang="en-US" dirty="0"/>
              <a:t>A heap buffer overflow vulnerability may occur in </a:t>
            </a:r>
            <a:r>
              <a:rPr lang="en-US" dirty="0" err="1"/>
              <a:t>WebAssembly</a:t>
            </a:r>
            <a:r>
              <a:rPr lang="en-US" dirty="0"/>
              <a:t> during Memory/Table resizing, resulting in a potentially exploitable crash. This vulnerability affects Firefox &lt; 58.</a:t>
            </a:r>
          </a:p>
          <a:p>
            <a:r>
              <a:rPr lang="en-US" b="1" dirty="0">
                <a:solidFill>
                  <a:srgbClr val="595959"/>
                </a:solidFill>
                <a:latin typeface="Roboto"/>
              </a:rPr>
              <a:t>CVE-2018-5094</a:t>
            </a:r>
          </a:p>
          <a:p>
            <a:r>
              <a:rPr lang="en-US" dirty="0"/>
              <a:t>A heap buffer overflow vulnerability may occur in </a:t>
            </a:r>
            <a:r>
              <a:rPr lang="en-US" dirty="0" err="1"/>
              <a:t>WebAssembly</a:t>
            </a:r>
            <a:r>
              <a:rPr lang="en-US" dirty="0"/>
              <a:t> when "</a:t>
            </a:r>
            <a:r>
              <a:rPr lang="en-US" dirty="0" err="1"/>
              <a:t>shrinkElements</a:t>
            </a:r>
            <a:r>
              <a:rPr lang="en-US" dirty="0"/>
              <a:t>" is called followed by garbage collection on memory that is now uninitialized. This results in a potentially exploitable crash. This vulnerability affects Firefox &lt; 58.</a:t>
            </a:r>
            <a:endParaRPr lang="en-US" b="1" dirty="0">
              <a:solidFill>
                <a:srgbClr val="595959"/>
              </a:solidFill>
              <a:latin typeface="Roboto"/>
            </a:endParaRPr>
          </a:p>
          <a:p>
            <a:r>
              <a:rPr lang="en-US" b="1" dirty="0">
                <a:solidFill>
                  <a:srgbClr val="595959"/>
                </a:solidFill>
                <a:latin typeface="Roboto"/>
              </a:rPr>
              <a:t>Solution: </a:t>
            </a:r>
            <a:r>
              <a:rPr lang="en-IN" dirty="0"/>
              <a:t>mozilla-firefox-upgrade-58_0</a:t>
            </a:r>
          </a:p>
          <a:p>
            <a:endParaRPr lang="en-US" b="1" dirty="0">
              <a:solidFill>
                <a:srgbClr val="595959"/>
              </a:solidFill>
              <a:latin typeface="Roboto"/>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57249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ECB04-AEF1-4DE7-91AB-92F1A4A07781}"/>
              </a:ext>
            </a:extLst>
          </p:cNvPr>
          <p:cNvSpPr>
            <a:spLocks noGrp="1"/>
          </p:cNvSpPr>
          <p:nvPr>
            <p:ph idx="4294967295"/>
          </p:nvPr>
        </p:nvSpPr>
        <p:spPr>
          <a:xfrm>
            <a:off x="1891553" y="685800"/>
            <a:ext cx="8476129" cy="5647765"/>
          </a:xfrm>
        </p:spPr>
        <p:txBody>
          <a:bodyPr/>
          <a:lstStyle/>
          <a:p>
            <a:r>
              <a:rPr lang="en-IN" b="1" dirty="0"/>
              <a:t>CVE-2018-17458</a:t>
            </a:r>
            <a:r>
              <a:rPr lang="en-IN" dirty="0"/>
              <a:t>: An improper update of </a:t>
            </a:r>
            <a:r>
              <a:rPr lang="en-IN" dirty="0" err="1"/>
              <a:t>WebAssembly</a:t>
            </a:r>
            <a:r>
              <a:rPr lang="en-IN" dirty="0"/>
              <a:t> dispatch table in </a:t>
            </a:r>
            <a:r>
              <a:rPr lang="en-IN" dirty="0" err="1"/>
              <a:t>WebAssembly</a:t>
            </a:r>
            <a:r>
              <a:rPr lang="en-IN" dirty="0"/>
              <a:t> mainly in chrome &lt;(69.0.3497.92) allowed remote attacker to execute arbitrary code via crafted html page. </a:t>
            </a:r>
          </a:p>
          <a:p>
            <a:r>
              <a:rPr lang="en-IN" b="1" dirty="0"/>
              <a:t>CVE-2018-17489: </a:t>
            </a:r>
            <a:r>
              <a:rPr lang="en-IN" dirty="0"/>
              <a:t>URL Spoofing</a:t>
            </a:r>
          </a:p>
          <a:p>
            <a:r>
              <a:rPr lang="en-IN" dirty="0"/>
              <a:t>            Many of these bugs are detected by Address Sanitizers, memory Sanitizers, </a:t>
            </a:r>
            <a:r>
              <a:rPr lang="en-IN" dirty="0" err="1"/>
              <a:t>cfi</a:t>
            </a:r>
            <a:r>
              <a:rPr lang="en-IN" dirty="0"/>
              <a:t> etc</a:t>
            </a:r>
          </a:p>
          <a:p>
            <a:r>
              <a:rPr lang="en-IN" b="1" dirty="0"/>
              <a:t>CVE-2018-4121</a:t>
            </a:r>
            <a:r>
              <a:rPr lang="en-IN" dirty="0"/>
              <a:t>: An error in section order checking. In unfixed versions, the order gets reset after custom system is processed and so allows sections to occur any number of times in any order. This leads to overflow, memory corruption. </a:t>
            </a:r>
          </a:p>
        </p:txBody>
      </p:sp>
    </p:spTree>
    <p:extLst>
      <p:ext uri="{BB962C8B-B14F-4D97-AF65-F5344CB8AC3E}">
        <p14:creationId xmlns:p14="http://schemas.microsoft.com/office/powerpoint/2010/main" val="368272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B42C-9D00-4044-9305-1127258C40D1}"/>
              </a:ext>
            </a:extLst>
          </p:cNvPr>
          <p:cNvSpPr>
            <a:spLocks noGrp="1"/>
          </p:cNvSpPr>
          <p:nvPr>
            <p:ph type="title"/>
          </p:nvPr>
        </p:nvSpPr>
        <p:spPr/>
        <p:txBody>
          <a:bodyPr>
            <a:normAutofit/>
          </a:bodyPr>
          <a:lstStyle/>
          <a:p>
            <a:r>
              <a:rPr lang="en-US" sz="2400" b="1" dirty="0"/>
              <a:t>Avoid </a:t>
            </a:r>
            <a:r>
              <a:rPr lang="en-US" sz="2400" b="1" dirty="0" err="1"/>
              <a:t>emscripten_run_script</a:t>
            </a:r>
            <a:r>
              <a:rPr lang="en-US" sz="2400" b="1" dirty="0"/>
              <a:t>:</a:t>
            </a:r>
            <a:endParaRPr lang="en-IN" sz="2400" b="1" dirty="0"/>
          </a:p>
        </p:txBody>
      </p:sp>
      <p:sp>
        <p:nvSpPr>
          <p:cNvPr id="3" name="Content Placeholder 2">
            <a:extLst>
              <a:ext uri="{FF2B5EF4-FFF2-40B4-BE49-F238E27FC236}">
                <a16:creationId xmlns:a16="http://schemas.microsoft.com/office/drawing/2014/main" id="{648CD64C-EFD7-483C-B9FC-1C3E35D22421}"/>
              </a:ext>
            </a:extLst>
          </p:cNvPr>
          <p:cNvSpPr>
            <a:spLocks noGrp="1"/>
          </p:cNvSpPr>
          <p:nvPr>
            <p:ph idx="1"/>
          </p:nvPr>
        </p:nvSpPr>
        <p:spPr>
          <a:xfrm>
            <a:off x="2589212" y="1669774"/>
            <a:ext cx="8915400" cy="3283227"/>
          </a:xfrm>
        </p:spPr>
        <p:txBody>
          <a:bodyPr/>
          <a:lstStyle/>
          <a:p>
            <a:r>
              <a:rPr lang="en-US" dirty="0"/>
              <a:t>Dynamic execution of JavaScript from within WASM is a dangerous pattern. If issues such as type confusion or overflows into function pointers exist, then the presence of these functions would allow the exploit code to directly execute JavaScript.</a:t>
            </a:r>
          </a:p>
          <a:p>
            <a:r>
              <a:rPr lang="en-US" dirty="0"/>
              <a:t>If the attacker control the string passed to </a:t>
            </a:r>
            <a:r>
              <a:rPr lang="en-US" dirty="0" err="1"/>
              <a:t>emscripten_run_script</a:t>
            </a:r>
            <a:r>
              <a:rPr lang="en-US" dirty="0"/>
              <a:t>, then he can inject malicious data.</a:t>
            </a:r>
          </a:p>
          <a:p>
            <a:r>
              <a:rPr lang="en-US" dirty="0"/>
              <a:t>The recommended way to call arbitrary JavaScript is to use ”inline JavaScript” with the EM_ASM because of its safe construction.</a:t>
            </a:r>
            <a:endParaRPr lang="en-IN" dirty="0"/>
          </a:p>
        </p:txBody>
      </p:sp>
    </p:spTree>
    <p:extLst>
      <p:ext uri="{BB962C8B-B14F-4D97-AF65-F5344CB8AC3E}">
        <p14:creationId xmlns:p14="http://schemas.microsoft.com/office/powerpoint/2010/main" val="148011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B3A441-C8D8-4AD9-BD53-F24FBD7C1382}"/>
              </a:ext>
            </a:extLst>
          </p:cNvPr>
          <p:cNvSpPr/>
          <p:nvPr/>
        </p:nvSpPr>
        <p:spPr>
          <a:xfrm>
            <a:off x="1510748" y="914544"/>
            <a:ext cx="9872869" cy="4524315"/>
          </a:xfrm>
          <a:prstGeom prst="rect">
            <a:avLst/>
          </a:prstGeom>
        </p:spPr>
        <p:txBody>
          <a:bodyPr wrap="square">
            <a:spAutoFit/>
          </a:bodyPr>
          <a:lstStyle/>
          <a:p>
            <a:r>
              <a:rPr lang="en-US" dirty="0"/>
              <a:t>•</a:t>
            </a:r>
            <a:r>
              <a:rPr lang="en-US" b="1" dirty="0"/>
              <a:t> Follow Best C/C++ Programming Practices</a:t>
            </a:r>
          </a:p>
          <a:p>
            <a:endParaRPr lang="en-US" dirty="0"/>
          </a:p>
          <a:p>
            <a:r>
              <a:rPr lang="en-US" dirty="0">
                <a:solidFill>
                  <a:srgbClr val="333333"/>
                </a:solidFill>
                <a:latin typeface="proxima-nova"/>
              </a:rPr>
              <a:t>       One more potential problem results from the use of multiple languages that are compiled into                             WASM code. If a developer cross-compiles an application into </a:t>
            </a:r>
            <a:r>
              <a:rPr lang="en-US" dirty="0" err="1">
                <a:solidFill>
                  <a:srgbClr val="333333"/>
                </a:solidFill>
                <a:latin typeface="proxima-nova"/>
              </a:rPr>
              <a:t>WebAssembly</a:t>
            </a:r>
            <a:r>
              <a:rPr lang="en-US" dirty="0">
                <a:solidFill>
                  <a:srgbClr val="333333"/>
                </a:solidFill>
                <a:latin typeface="proxima-nova"/>
              </a:rPr>
              <a:t>, any security problems the    original application already has may be transferred as well.</a:t>
            </a:r>
          </a:p>
          <a:p>
            <a:endParaRPr lang="en-US" dirty="0">
              <a:solidFill>
                <a:srgbClr val="333333"/>
              </a:solidFill>
              <a:latin typeface="proxima-nova"/>
            </a:endParaRPr>
          </a:p>
          <a:p>
            <a:r>
              <a:rPr lang="en-US" dirty="0"/>
              <a:t>• </a:t>
            </a:r>
            <a:r>
              <a:rPr lang="en-US" b="1" dirty="0"/>
              <a:t>Use Clang’s CFI </a:t>
            </a:r>
          </a:p>
          <a:p>
            <a:r>
              <a:rPr lang="en-US" dirty="0"/>
              <a:t>         When compiling, using Clang’s Control Integrity flag ( -</a:t>
            </a:r>
            <a:r>
              <a:rPr lang="en-US" dirty="0" err="1"/>
              <a:t>fsanitize</a:t>
            </a:r>
            <a:r>
              <a:rPr lang="en-US" dirty="0"/>
              <a:t>=</a:t>
            </a:r>
            <a:r>
              <a:rPr lang="en-US" dirty="0" err="1"/>
              <a:t>cfi</a:t>
            </a:r>
            <a:r>
              <a:rPr lang="en-US" dirty="0"/>
              <a:t>) can prevent some of the function pointer manipulation issues.</a:t>
            </a:r>
          </a:p>
          <a:p>
            <a:r>
              <a:rPr lang="en-US" dirty="0"/>
              <a:t>Like other exploit mitigations, the goal of CFI is to prevent bugs from turning into exploits. Bugs in a program, like </a:t>
            </a:r>
            <a:r>
              <a:rPr lang="en-US" dirty="0">
                <a:hlinkClick r:id="rId2"/>
              </a:rPr>
              <a:t>buffer overflows</a:t>
            </a:r>
            <a:r>
              <a:rPr lang="en-US" dirty="0"/>
              <a:t>, </a:t>
            </a:r>
            <a:r>
              <a:rPr lang="en-US" dirty="0">
                <a:hlinkClick r:id="rId3"/>
              </a:rPr>
              <a:t>type confusion</a:t>
            </a:r>
            <a:r>
              <a:rPr lang="en-US" dirty="0"/>
              <a:t>, or </a:t>
            </a:r>
            <a:r>
              <a:rPr lang="en-US" dirty="0">
                <a:hlinkClick r:id="rId4"/>
              </a:rPr>
              <a:t>integer overflows</a:t>
            </a:r>
            <a:r>
              <a:rPr lang="en-US" dirty="0"/>
              <a:t>, may allow an attacker to change the code a program executes, or to execute parts of the program out of order. To convert these bugs to exploits, an attacker must force the target program to follow a code path the programmer never intended. CFI works by reducing the attacker’s ability to do that. </a:t>
            </a:r>
            <a:endParaRPr lang="en-US" dirty="0">
              <a:solidFill>
                <a:srgbClr val="333333"/>
              </a:solidFill>
              <a:latin typeface="proxima-nova"/>
            </a:endParaRPr>
          </a:p>
          <a:p>
            <a:endParaRPr lang="en-IN" dirty="0"/>
          </a:p>
        </p:txBody>
      </p:sp>
      <p:sp>
        <p:nvSpPr>
          <p:cNvPr id="5" name="Rectangle 1">
            <a:extLst>
              <a:ext uri="{FF2B5EF4-FFF2-40B4-BE49-F238E27FC236}">
                <a16:creationId xmlns:a16="http://schemas.microsoft.com/office/drawing/2014/main" id="{CB74A344-A76F-4501-8020-5D8A77513BF6}"/>
              </a:ext>
            </a:extLst>
          </p:cNvPr>
          <p:cNvSpPr>
            <a:spLocks noChangeArrowheads="1"/>
          </p:cNvSpPr>
          <p:nvPr/>
        </p:nvSpPr>
        <p:spPr bwMode="auto">
          <a:xfrm>
            <a:off x="954157" y="206150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8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3590-3EB9-4898-B7EF-AB7245871A5E}"/>
              </a:ext>
            </a:extLst>
          </p:cNvPr>
          <p:cNvSpPr>
            <a:spLocks noGrp="1"/>
          </p:cNvSpPr>
          <p:nvPr>
            <p:ph type="title"/>
          </p:nvPr>
        </p:nvSpPr>
        <p:spPr>
          <a:xfrm>
            <a:off x="4161184" y="2955235"/>
            <a:ext cx="4704520" cy="1245704"/>
          </a:xfrm>
        </p:spPr>
        <p:txBody>
          <a:bodyPr>
            <a:noAutofit/>
          </a:bodyPr>
          <a:lstStyle/>
          <a:p>
            <a:r>
              <a:rPr lang="en-IN" sz="6000" dirty="0"/>
              <a:t>Thank you.</a:t>
            </a:r>
          </a:p>
        </p:txBody>
      </p:sp>
    </p:spTree>
    <p:extLst>
      <p:ext uri="{BB962C8B-B14F-4D97-AF65-F5344CB8AC3E}">
        <p14:creationId xmlns:p14="http://schemas.microsoft.com/office/powerpoint/2010/main" val="261241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A363-4562-41FF-BA7D-B22CBC9C60A2}"/>
              </a:ext>
            </a:extLst>
          </p:cNvPr>
          <p:cNvSpPr>
            <a:spLocks noGrp="1"/>
          </p:cNvSpPr>
          <p:nvPr>
            <p:ph type="title"/>
          </p:nvPr>
        </p:nvSpPr>
        <p:spPr>
          <a:xfrm>
            <a:off x="2592925" y="624109"/>
            <a:ext cx="8911687" cy="1708273"/>
          </a:xfrm>
        </p:spPr>
        <p:txBody>
          <a:bodyPr>
            <a:normAutofit fontScale="90000"/>
          </a:bodyPr>
          <a:lstStyle/>
          <a:p>
            <a:r>
              <a:rPr lang="en-IN" dirty="0"/>
              <a:t>Possible vulnerabilities:</a:t>
            </a:r>
            <a:br>
              <a:rPr lang="en-IN" dirty="0"/>
            </a:br>
            <a:br>
              <a:rPr lang="en-IN" dirty="0"/>
            </a:br>
            <a:r>
              <a:rPr lang="en-IN" sz="2700" b="1" dirty="0"/>
              <a:t>Format String:</a:t>
            </a:r>
            <a:br>
              <a:rPr lang="en-IN" dirty="0"/>
            </a:br>
            <a:endParaRPr lang="en-IN" dirty="0"/>
          </a:p>
        </p:txBody>
      </p:sp>
      <p:sp>
        <p:nvSpPr>
          <p:cNvPr id="3" name="Content Placeholder 2">
            <a:extLst>
              <a:ext uri="{FF2B5EF4-FFF2-40B4-BE49-F238E27FC236}">
                <a16:creationId xmlns:a16="http://schemas.microsoft.com/office/drawing/2014/main" id="{4CEC067E-80CF-4EF9-9DF3-3088F77B3775}"/>
              </a:ext>
            </a:extLst>
          </p:cNvPr>
          <p:cNvSpPr>
            <a:spLocks noGrp="1"/>
          </p:cNvSpPr>
          <p:nvPr>
            <p:ph idx="1"/>
          </p:nvPr>
        </p:nvSpPr>
        <p:spPr>
          <a:xfrm>
            <a:off x="2182108" y="2226365"/>
            <a:ext cx="8915400" cy="4147930"/>
          </a:xfrm>
        </p:spPr>
        <p:txBody>
          <a:bodyPr/>
          <a:lstStyle/>
          <a:p>
            <a:r>
              <a:rPr lang="en-IN" dirty="0"/>
              <a:t>Extra format specifiers appears to be pulling the values from linear memory.</a:t>
            </a:r>
          </a:p>
          <a:p>
            <a:r>
              <a:rPr lang="en-US" dirty="0" err="1"/>
              <a:t>Emscripten’s</a:t>
            </a:r>
            <a:r>
              <a:rPr lang="en-US" dirty="0"/>
              <a:t> </a:t>
            </a:r>
            <a:r>
              <a:rPr lang="en-US" dirty="0" err="1"/>
              <a:t>printf</a:t>
            </a:r>
            <a:r>
              <a:rPr lang="en-US" dirty="0"/>
              <a:t> does support the %n format type, which allows attackers to write, instead of just reading. </a:t>
            </a:r>
            <a:r>
              <a:rPr lang="en-IN" dirty="0"/>
              <a:t>%n works with an exception thrown that application has corrupted its heap memory area.</a:t>
            </a:r>
          </a:p>
          <a:p>
            <a:r>
              <a:rPr lang="en-IN" dirty="0"/>
              <a:t>Suggested way: </a:t>
            </a:r>
            <a:r>
              <a:rPr lang="en-IN" dirty="0" err="1"/>
              <a:t>printf</a:t>
            </a:r>
            <a:r>
              <a:rPr lang="en-IN" dirty="0"/>
              <a:t>(“%s”, str)</a:t>
            </a:r>
          </a:p>
          <a:p>
            <a:r>
              <a:rPr lang="en-IN" dirty="0"/>
              <a:t>Avoid using </a:t>
            </a:r>
            <a:r>
              <a:rPr lang="en-IN" dirty="0" err="1"/>
              <a:t>printf</a:t>
            </a:r>
            <a:r>
              <a:rPr lang="en-IN" dirty="0"/>
              <a:t>(str)</a:t>
            </a:r>
          </a:p>
          <a:p>
            <a:endParaRPr lang="en-IN" dirty="0"/>
          </a:p>
        </p:txBody>
      </p:sp>
    </p:spTree>
    <p:extLst>
      <p:ext uri="{BB962C8B-B14F-4D97-AF65-F5344CB8AC3E}">
        <p14:creationId xmlns:p14="http://schemas.microsoft.com/office/powerpoint/2010/main" val="194940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1236-1710-4103-9F4C-1F6EC42ED45D}"/>
              </a:ext>
            </a:extLst>
          </p:cNvPr>
          <p:cNvSpPr>
            <a:spLocks noGrp="1"/>
          </p:cNvSpPr>
          <p:nvPr>
            <p:ph type="title"/>
          </p:nvPr>
        </p:nvSpPr>
        <p:spPr/>
        <p:txBody>
          <a:bodyPr>
            <a:normAutofit/>
          </a:bodyPr>
          <a:lstStyle/>
          <a:p>
            <a:r>
              <a:rPr lang="en-IN" sz="1800" dirty="0"/>
              <a:t>Let us consider the code:</a:t>
            </a:r>
          </a:p>
        </p:txBody>
      </p:sp>
      <p:sp>
        <p:nvSpPr>
          <p:cNvPr id="3" name="Content Placeholder 2">
            <a:extLst>
              <a:ext uri="{FF2B5EF4-FFF2-40B4-BE49-F238E27FC236}">
                <a16:creationId xmlns:a16="http://schemas.microsoft.com/office/drawing/2014/main" id="{9FAE7D27-A44E-4C60-937B-08FD9DDE3B96}"/>
              </a:ext>
            </a:extLst>
          </p:cNvPr>
          <p:cNvSpPr>
            <a:spLocks noGrp="1"/>
          </p:cNvSpPr>
          <p:nvPr>
            <p:ph idx="1"/>
          </p:nvPr>
        </p:nvSpPr>
        <p:spPr>
          <a:xfrm>
            <a:off x="2589212" y="1457739"/>
            <a:ext cx="8915400" cy="4453483"/>
          </a:xfrm>
        </p:spPr>
        <p:txBody>
          <a:bodyPr/>
          <a:lstStyle/>
          <a:p>
            <a:pPr marL="0" indent="0">
              <a:buNone/>
            </a:pPr>
            <a:r>
              <a:rPr lang="en-IN" sz="1600" dirty="0"/>
              <a:t>#include &lt;</a:t>
            </a:r>
            <a:r>
              <a:rPr lang="en-IN" sz="1600" dirty="0" err="1"/>
              <a:t>stdio.h</a:t>
            </a:r>
            <a:r>
              <a:rPr lang="en-IN" sz="1600" dirty="0"/>
              <a:t>&gt;</a:t>
            </a:r>
          </a:p>
          <a:p>
            <a:pPr marL="0" indent="0">
              <a:buNone/>
            </a:pPr>
            <a:r>
              <a:rPr lang="en-IN" sz="1600" dirty="0"/>
              <a:t>#include &lt;</a:t>
            </a:r>
            <a:r>
              <a:rPr lang="en-IN" sz="1600" dirty="0" err="1"/>
              <a:t>stdlib.h</a:t>
            </a:r>
            <a:r>
              <a:rPr lang="en-IN" sz="1600" dirty="0"/>
              <a:t>&gt;</a:t>
            </a:r>
          </a:p>
          <a:p>
            <a:pPr marL="0" indent="0">
              <a:buNone/>
            </a:pPr>
            <a:r>
              <a:rPr lang="en-IN" sz="1600" dirty="0"/>
              <a:t>#include &lt;</a:t>
            </a:r>
            <a:r>
              <a:rPr lang="en-IN" sz="1600" dirty="0" err="1"/>
              <a:t>emscripten.h</a:t>
            </a:r>
            <a:r>
              <a:rPr lang="en-IN" sz="1600" dirty="0"/>
              <a:t>&gt;</a:t>
            </a:r>
          </a:p>
          <a:p>
            <a:pPr marL="0" indent="0">
              <a:buNone/>
            </a:pPr>
            <a:r>
              <a:rPr lang="en-IN" sz="1600" dirty="0"/>
              <a:t>int main(int </a:t>
            </a:r>
            <a:r>
              <a:rPr lang="en-IN" sz="1600" dirty="0" err="1"/>
              <a:t>argc</a:t>
            </a:r>
            <a:r>
              <a:rPr lang="en-IN" sz="1600" dirty="0"/>
              <a:t>, </a:t>
            </a:r>
            <a:r>
              <a:rPr lang="en-IN" sz="1600" dirty="0" err="1"/>
              <a:t>const</a:t>
            </a:r>
            <a:r>
              <a:rPr lang="en-IN" sz="1600" dirty="0"/>
              <a:t> char *</a:t>
            </a:r>
            <a:r>
              <a:rPr lang="en-IN" sz="1600" dirty="0" err="1"/>
              <a:t>argv</a:t>
            </a:r>
            <a:r>
              <a:rPr lang="en-IN" sz="1600" dirty="0"/>
              <a:t>[]) {</a:t>
            </a:r>
          </a:p>
          <a:p>
            <a:pPr marL="0" indent="0">
              <a:buNone/>
            </a:pPr>
            <a:r>
              <a:rPr lang="en-IN" sz="1600" dirty="0"/>
              <a:t>char </a:t>
            </a:r>
            <a:r>
              <a:rPr lang="en-IN" sz="1600" dirty="0" err="1"/>
              <a:t>bof</a:t>
            </a:r>
            <a:r>
              <a:rPr lang="en-IN" sz="1600" dirty="0"/>
              <a:t>[] = "AAAA";</a:t>
            </a:r>
          </a:p>
          <a:p>
            <a:pPr marL="0" indent="0">
              <a:buNone/>
            </a:pPr>
            <a:r>
              <a:rPr lang="en-IN" sz="1600" dirty="0" err="1"/>
              <a:t>printf</a:t>
            </a:r>
            <a:r>
              <a:rPr lang="en-IN" sz="1600" dirty="0"/>
              <a:t>("%</a:t>
            </a:r>
            <a:r>
              <a:rPr lang="en-IN" sz="1600" dirty="0" err="1"/>
              <a:t>x.%x.%x.%x.%x</a:t>
            </a:r>
            <a:r>
              <a:rPr lang="en-IN" sz="1600" dirty="0"/>
              <a:t>.\n");</a:t>
            </a:r>
          </a:p>
          <a:p>
            <a:pPr marL="0" indent="0">
              <a:buNone/>
            </a:pPr>
            <a:r>
              <a:rPr lang="en-IN" sz="1600" dirty="0"/>
              <a:t>return 0;</a:t>
            </a:r>
          </a:p>
          <a:p>
            <a:pPr marL="0" indent="0">
              <a:buNone/>
            </a:pPr>
            <a:r>
              <a:rPr lang="en-IN" sz="1600" dirty="0"/>
              <a:t>}</a:t>
            </a:r>
          </a:p>
          <a:p>
            <a:pPr marL="0" indent="0">
              <a:buNone/>
            </a:pPr>
            <a:endParaRPr lang="en-IN" sz="1600" dirty="0"/>
          </a:p>
          <a:p>
            <a:pPr marL="0" indent="0">
              <a:buNone/>
            </a:pPr>
            <a:r>
              <a:rPr lang="en-IN" sz="1600" dirty="0"/>
              <a:t>Output: 63736d65.0.0.0.0.</a:t>
            </a:r>
          </a:p>
          <a:p>
            <a:pPr marL="0" indent="0">
              <a:buNone/>
            </a:pPr>
            <a:r>
              <a:rPr lang="en-US" sz="1600" dirty="0" err="1"/>
              <a:t>bof</a:t>
            </a:r>
            <a:r>
              <a:rPr lang="en-US" sz="1600" dirty="0"/>
              <a:t>, which is stored in linear memory, is printed to the console.</a:t>
            </a:r>
            <a:endParaRPr lang="en-IN" sz="1600" dirty="0"/>
          </a:p>
          <a:p>
            <a:endParaRPr lang="en-IN" dirty="0"/>
          </a:p>
        </p:txBody>
      </p:sp>
    </p:spTree>
    <p:extLst>
      <p:ext uri="{BB962C8B-B14F-4D97-AF65-F5344CB8AC3E}">
        <p14:creationId xmlns:p14="http://schemas.microsoft.com/office/powerpoint/2010/main" val="140032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981A-0A78-420D-92C9-1F40835F6642}"/>
              </a:ext>
            </a:extLst>
          </p:cNvPr>
          <p:cNvSpPr>
            <a:spLocks noGrp="1"/>
          </p:cNvSpPr>
          <p:nvPr>
            <p:ph type="title"/>
          </p:nvPr>
        </p:nvSpPr>
        <p:spPr>
          <a:xfrm>
            <a:off x="2592925" y="624110"/>
            <a:ext cx="8911687" cy="608342"/>
          </a:xfrm>
        </p:spPr>
        <p:txBody>
          <a:bodyPr>
            <a:normAutofit/>
          </a:bodyPr>
          <a:lstStyle/>
          <a:p>
            <a:r>
              <a:rPr lang="en-IN" sz="2000" b="1" dirty="0"/>
              <a:t>Integer Overflow:</a:t>
            </a:r>
          </a:p>
        </p:txBody>
      </p:sp>
      <p:sp>
        <p:nvSpPr>
          <p:cNvPr id="3" name="Content Placeholder 2">
            <a:extLst>
              <a:ext uri="{FF2B5EF4-FFF2-40B4-BE49-F238E27FC236}">
                <a16:creationId xmlns:a16="http://schemas.microsoft.com/office/drawing/2014/main" id="{5FA98B05-FDD6-4532-B96C-4B8B24342A2D}"/>
              </a:ext>
            </a:extLst>
          </p:cNvPr>
          <p:cNvSpPr>
            <a:spLocks noGrp="1"/>
          </p:cNvSpPr>
          <p:nvPr>
            <p:ph idx="1"/>
          </p:nvPr>
        </p:nvSpPr>
        <p:spPr>
          <a:xfrm>
            <a:off x="2585499" y="1540189"/>
            <a:ext cx="8915400" cy="3777622"/>
          </a:xfrm>
        </p:spPr>
        <p:txBody>
          <a:bodyPr/>
          <a:lstStyle/>
          <a:p>
            <a:r>
              <a:rPr lang="en-IN" dirty="0" err="1"/>
              <a:t>Wasm</a:t>
            </a:r>
            <a:r>
              <a:rPr lang="en-IN" dirty="0"/>
              <a:t> data types: i32, i64, f32, f64</a:t>
            </a:r>
          </a:p>
          <a:p>
            <a:r>
              <a:rPr lang="en-IN" dirty="0"/>
              <a:t>In </a:t>
            </a:r>
            <a:r>
              <a:rPr lang="en-IN" dirty="0" err="1"/>
              <a:t>WebAssembly</a:t>
            </a:r>
            <a:r>
              <a:rPr lang="en-IN" dirty="0"/>
              <a:t>, i32 and i64 integers are not inherently signed or unsigned, so the interpretation of these types is determined by individual operators. </a:t>
            </a:r>
          </a:p>
          <a:p>
            <a:r>
              <a:rPr lang="en-IN" dirty="0"/>
              <a:t>When an arithmetic operation attempts to create a numeric value that is outside of the range that can be represented with a given number of bits, the result is an integer overflow. </a:t>
            </a:r>
          </a:p>
          <a:p>
            <a:r>
              <a:rPr lang="en-IN" dirty="0"/>
              <a:t>May be the gateway to other exploits like buffer overflow.</a:t>
            </a:r>
          </a:p>
        </p:txBody>
      </p:sp>
    </p:spTree>
    <p:extLst>
      <p:ext uri="{BB962C8B-B14F-4D97-AF65-F5344CB8AC3E}">
        <p14:creationId xmlns:p14="http://schemas.microsoft.com/office/powerpoint/2010/main" val="248552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2304-2DCA-411B-8927-06B70946DE50}"/>
              </a:ext>
            </a:extLst>
          </p:cNvPr>
          <p:cNvSpPr>
            <a:spLocks noGrp="1"/>
          </p:cNvSpPr>
          <p:nvPr>
            <p:ph type="title"/>
          </p:nvPr>
        </p:nvSpPr>
        <p:spPr>
          <a:xfrm>
            <a:off x="2592924" y="331304"/>
            <a:ext cx="8911687" cy="6526696"/>
          </a:xfrm>
        </p:spPr>
        <p:txBody>
          <a:bodyPr>
            <a:normAutofit/>
          </a:bodyPr>
          <a:lstStyle/>
          <a:p>
            <a:r>
              <a:rPr lang="en-IN" sz="2400" b="1" dirty="0"/>
              <a:t>Buffer overread via integer overflow</a:t>
            </a:r>
            <a:br>
              <a:rPr lang="en-IN" sz="2400" b="1" dirty="0"/>
            </a:br>
            <a:r>
              <a:rPr lang="en-IN" sz="1800" dirty="0"/>
              <a:t>Not an issue due to bound checking verifications in C/C++.</a:t>
            </a:r>
            <a:br>
              <a:rPr lang="en-IN" sz="1800" dirty="0"/>
            </a:br>
            <a:r>
              <a:rPr lang="en-US" sz="1800" dirty="0"/>
              <a:t>In </a:t>
            </a:r>
            <a:r>
              <a:rPr lang="en-US" sz="1800" dirty="0" err="1"/>
              <a:t>Wasm</a:t>
            </a:r>
            <a:r>
              <a:rPr lang="en-US" sz="1800" dirty="0"/>
              <a:t> application may give the opportunity to read data that is adjacent in memory, that the user should not have access to.</a:t>
            </a:r>
            <a:br>
              <a:rPr lang="en-US" sz="1800" dirty="0"/>
            </a:br>
            <a:br>
              <a:rPr lang="en-US" sz="1800" dirty="0"/>
            </a:br>
            <a:r>
              <a:rPr lang="en-IN" sz="1800" dirty="0"/>
              <a:t>void EMSCRIPTEN_KEEPALIVE </a:t>
            </a:r>
            <a:r>
              <a:rPr lang="en-IN" sz="1800" dirty="0" err="1"/>
              <a:t>buffer_overread</a:t>
            </a:r>
            <a:r>
              <a:rPr lang="en-IN" sz="1800" dirty="0"/>
              <a:t>(int </a:t>
            </a:r>
            <a:r>
              <a:rPr lang="en-IN" sz="1800" dirty="0" err="1"/>
              <a:t>start_pos</a:t>
            </a:r>
            <a:r>
              <a:rPr lang="en-IN" sz="1800" dirty="0"/>
              <a:t>, int </a:t>
            </a:r>
            <a:r>
              <a:rPr lang="en-IN" sz="1800" dirty="0" err="1"/>
              <a:t>end_pos</a:t>
            </a:r>
            <a:r>
              <a:rPr lang="en-IN" sz="1800" dirty="0"/>
              <a:t>) {</a:t>
            </a:r>
            <a:br>
              <a:rPr lang="en-IN" sz="1800" dirty="0"/>
            </a:br>
            <a:r>
              <a:rPr lang="en-IN" sz="1800" dirty="0"/>
              <a:t>          char </a:t>
            </a:r>
            <a:r>
              <a:rPr lang="en-IN" sz="1800" dirty="0" err="1"/>
              <a:t>buf</a:t>
            </a:r>
            <a:r>
              <a:rPr lang="en-IN" sz="1800" dirty="0"/>
              <a:t>[200];</a:t>
            </a:r>
            <a:br>
              <a:rPr lang="en-IN" sz="1800" dirty="0"/>
            </a:br>
            <a:r>
              <a:rPr lang="en-IN" sz="1800" dirty="0"/>
              <a:t>          char </a:t>
            </a:r>
            <a:r>
              <a:rPr lang="en-IN" sz="1800" dirty="0" err="1"/>
              <a:t>secret_password</a:t>
            </a:r>
            <a:r>
              <a:rPr lang="en-IN" sz="1800" dirty="0"/>
              <a:t>[256] = “</a:t>
            </a:r>
            <a:r>
              <a:rPr lang="en-IN" sz="1800" dirty="0" err="1"/>
              <a:t>dhanushareddy</a:t>
            </a:r>
            <a:r>
              <a:rPr lang="en-IN" sz="1800" dirty="0"/>
              <a:t>";</a:t>
            </a:r>
            <a:br>
              <a:rPr lang="en-IN" sz="1800" dirty="0"/>
            </a:br>
            <a:r>
              <a:rPr lang="en-IN" sz="1800" dirty="0"/>
              <a:t>          char </a:t>
            </a:r>
            <a:r>
              <a:rPr lang="en-IN" sz="1800" dirty="0" err="1"/>
              <a:t>msg</a:t>
            </a:r>
            <a:r>
              <a:rPr lang="en-IN" sz="1800" dirty="0"/>
              <a:t>[256] = "This is a very innocent message.";</a:t>
            </a:r>
            <a:br>
              <a:rPr lang="en-IN" sz="1800" dirty="0"/>
            </a:br>
            <a:r>
              <a:rPr lang="en-IN" sz="1800" dirty="0"/>
              <a:t>           unsigned char e = </a:t>
            </a:r>
            <a:r>
              <a:rPr lang="en-IN" sz="1800" dirty="0" err="1"/>
              <a:t>end_pos</a:t>
            </a:r>
            <a:r>
              <a:rPr lang="en-IN" sz="1800" dirty="0"/>
              <a:t>;</a:t>
            </a:r>
            <a:br>
              <a:rPr lang="en-IN" sz="1800" dirty="0"/>
            </a:br>
            <a:r>
              <a:rPr lang="en-IN" sz="1800" dirty="0"/>
              <a:t>           if (e &gt; </a:t>
            </a:r>
            <a:r>
              <a:rPr lang="en-IN" sz="1800" dirty="0" err="1"/>
              <a:t>strlen</a:t>
            </a:r>
            <a:r>
              <a:rPr lang="en-IN" sz="1800" dirty="0"/>
              <a:t>(</a:t>
            </a:r>
            <a:r>
              <a:rPr lang="en-IN" sz="1800" dirty="0" err="1"/>
              <a:t>msg</a:t>
            </a:r>
            <a:r>
              <a:rPr lang="en-IN" sz="1800" dirty="0"/>
              <a:t>)) {</a:t>
            </a:r>
            <a:br>
              <a:rPr lang="en-IN" sz="1800" dirty="0"/>
            </a:br>
            <a:r>
              <a:rPr lang="en-IN" sz="1800" dirty="0"/>
              <a:t>           </a:t>
            </a:r>
            <a:r>
              <a:rPr lang="en-IN" sz="1800" dirty="0" err="1"/>
              <a:t>printf</a:t>
            </a:r>
            <a:r>
              <a:rPr lang="en-IN" sz="1800" dirty="0"/>
              <a:t>("Do not try to read past the end.\n");</a:t>
            </a:r>
            <a:br>
              <a:rPr lang="en-IN" sz="1800" dirty="0"/>
            </a:br>
            <a:r>
              <a:rPr lang="en-IN" sz="1800" dirty="0"/>
              <a:t>           } else {</a:t>
            </a:r>
            <a:br>
              <a:rPr lang="en-IN" sz="1800" dirty="0"/>
            </a:br>
            <a:r>
              <a:rPr lang="en-IN" sz="1800" dirty="0"/>
              <a:t>           </a:t>
            </a:r>
            <a:r>
              <a:rPr lang="en-IN" sz="1800" dirty="0" err="1"/>
              <a:t>snprintf</a:t>
            </a:r>
            <a:r>
              <a:rPr lang="en-IN" sz="1800" dirty="0"/>
              <a:t>(</a:t>
            </a:r>
            <a:r>
              <a:rPr lang="en-IN" sz="1800" dirty="0" err="1"/>
              <a:t>buf</a:t>
            </a:r>
            <a:r>
              <a:rPr lang="en-IN" sz="1800" dirty="0"/>
              <a:t>,(</a:t>
            </a:r>
            <a:r>
              <a:rPr lang="en-IN" sz="1800" dirty="0" err="1"/>
              <a:t>end_pos</a:t>
            </a:r>
            <a:r>
              <a:rPr lang="en-IN" sz="1800" dirty="0"/>
              <a:t> - </a:t>
            </a:r>
            <a:r>
              <a:rPr lang="en-IN" sz="1800" dirty="0" err="1"/>
              <a:t>start_pos</a:t>
            </a:r>
            <a:r>
              <a:rPr lang="en-IN" sz="1800" dirty="0"/>
              <a:t>) + 1,"%s",&amp;msg[</a:t>
            </a:r>
            <a:r>
              <a:rPr lang="en-IN" sz="1800" dirty="0" err="1"/>
              <a:t>start_pos</a:t>
            </a:r>
            <a:r>
              <a:rPr lang="en-IN" sz="1800" dirty="0"/>
              <a:t>]);</a:t>
            </a:r>
            <a:br>
              <a:rPr lang="en-IN" sz="1800" dirty="0"/>
            </a:br>
            <a:r>
              <a:rPr lang="en-IN" sz="1800" dirty="0"/>
              <a:t>           </a:t>
            </a:r>
            <a:r>
              <a:rPr lang="en-IN" sz="1800" dirty="0" err="1"/>
              <a:t>printf</a:t>
            </a:r>
            <a:r>
              <a:rPr lang="en-IN" sz="1800" dirty="0"/>
              <a:t>("Contents: %s\n",</a:t>
            </a:r>
            <a:r>
              <a:rPr lang="en-IN" sz="1800" dirty="0" err="1"/>
              <a:t>buf</a:t>
            </a:r>
            <a:r>
              <a:rPr lang="en-IN" sz="1800" dirty="0"/>
              <a:t>);</a:t>
            </a:r>
            <a:br>
              <a:rPr lang="en-IN" sz="1800" dirty="0"/>
            </a:br>
            <a:r>
              <a:rPr lang="en-IN" sz="1800" dirty="0"/>
              <a:t>           }</a:t>
            </a:r>
            <a:br>
              <a:rPr lang="en-IN" sz="1800" dirty="0"/>
            </a:br>
            <a:r>
              <a:rPr lang="en-IN" sz="1800" dirty="0"/>
              <a:t>}</a:t>
            </a:r>
            <a:br>
              <a:rPr lang="en-IN" sz="1800" dirty="0"/>
            </a:br>
            <a:r>
              <a:rPr lang="en-IN" sz="1800" dirty="0"/>
              <a:t>Output:</a:t>
            </a:r>
            <a:br>
              <a:rPr lang="en-IN" sz="1800" dirty="0"/>
            </a:br>
            <a:br>
              <a:rPr lang="en-IN" sz="1800" dirty="0"/>
            </a:br>
            <a:r>
              <a:rPr lang="en-IN" sz="1800" dirty="0" err="1"/>
              <a:t>Module.ccall</a:t>
            </a:r>
            <a:r>
              <a:rPr lang="en-IN" sz="1800" dirty="0"/>
              <a:t>('</a:t>
            </a:r>
            <a:r>
              <a:rPr lang="en-IN" sz="1800" dirty="0" err="1"/>
              <a:t>buffer_overread','void</a:t>
            </a:r>
            <a:r>
              <a:rPr lang="en-IN" sz="1800" dirty="0"/>
              <a:t>',['</a:t>
            </a:r>
            <a:r>
              <a:rPr lang="en-IN" sz="1800" dirty="0" err="1"/>
              <a:t>number','number</a:t>
            </a:r>
            <a:r>
              <a:rPr lang="en-IN" sz="1800" dirty="0"/>
              <a:t>'],[256,270]) 5.html:1237 Contents: </a:t>
            </a:r>
            <a:r>
              <a:rPr lang="en-IN" sz="1800" dirty="0" err="1"/>
              <a:t>dhanushareddy</a:t>
            </a:r>
            <a:endParaRPr lang="en-IN" sz="1800" b="1" dirty="0"/>
          </a:p>
        </p:txBody>
      </p:sp>
    </p:spTree>
    <p:extLst>
      <p:ext uri="{BB962C8B-B14F-4D97-AF65-F5344CB8AC3E}">
        <p14:creationId xmlns:p14="http://schemas.microsoft.com/office/powerpoint/2010/main" val="68466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58DB-63BB-4121-903E-8CAB28C69DD6}"/>
              </a:ext>
            </a:extLst>
          </p:cNvPr>
          <p:cNvSpPr>
            <a:spLocks noGrp="1"/>
          </p:cNvSpPr>
          <p:nvPr>
            <p:ph type="title"/>
          </p:nvPr>
        </p:nvSpPr>
        <p:spPr>
          <a:xfrm>
            <a:off x="2592925" y="1192696"/>
            <a:ext cx="8911687" cy="1139686"/>
          </a:xfrm>
        </p:spPr>
        <p:txBody>
          <a:bodyPr>
            <a:normAutofit/>
          </a:bodyPr>
          <a:lstStyle/>
          <a:p>
            <a:r>
              <a:rPr lang="en-IN" sz="2400" b="1" dirty="0"/>
              <a:t>Buffer Overflow:</a:t>
            </a:r>
          </a:p>
        </p:txBody>
      </p:sp>
      <p:sp>
        <p:nvSpPr>
          <p:cNvPr id="3" name="Content Placeholder 2">
            <a:extLst>
              <a:ext uri="{FF2B5EF4-FFF2-40B4-BE49-F238E27FC236}">
                <a16:creationId xmlns:a16="http://schemas.microsoft.com/office/drawing/2014/main" id="{1FFEE9D8-8939-4709-BCAD-D6D81B5F20AC}"/>
              </a:ext>
            </a:extLst>
          </p:cNvPr>
          <p:cNvSpPr>
            <a:spLocks noGrp="1"/>
          </p:cNvSpPr>
          <p:nvPr>
            <p:ph idx="1"/>
          </p:nvPr>
        </p:nvSpPr>
        <p:spPr>
          <a:xfrm>
            <a:off x="2589212" y="2464903"/>
            <a:ext cx="8915400" cy="3446319"/>
          </a:xfrm>
        </p:spPr>
        <p:txBody>
          <a:bodyPr>
            <a:normAutofit/>
          </a:bodyPr>
          <a:lstStyle/>
          <a:p>
            <a:r>
              <a:rPr lang="en-IN" dirty="0"/>
              <a:t>Buffer overflows can be exploited by attackers to corrupt software.</a:t>
            </a:r>
          </a:p>
          <a:p>
            <a:r>
              <a:rPr lang="en-IN" dirty="0"/>
              <a:t>If a module attempts to write to memory outside of the bounds of allocated linear memory, then a memory out of bounds error exception will be thrown and execution will terminate but there are no protections against overwriting variables that are stored within linear memory.</a:t>
            </a:r>
          </a:p>
          <a:p>
            <a:r>
              <a:rPr lang="en-IN" dirty="0"/>
              <a:t> Therefore, under certain circumstances, unsafe functions such as </a:t>
            </a:r>
            <a:r>
              <a:rPr lang="en-IN" dirty="0" err="1"/>
              <a:t>strcpy</a:t>
            </a:r>
            <a:r>
              <a:rPr lang="en-IN" dirty="0"/>
              <a:t> can allow an attacker to overwrite local variables.</a:t>
            </a:r>
          </a:p>
          <a:p>
            <a:endParaRPr lang="en-IN" dirty="0"/>
          </a:p>
          <a:p>
            <a:endParaRPr lang="en-IN" dirty="0"/>
          </a:p>
          <a:p>
            <a:endParaRPr lang="en-IN" dirty="0"/>
          </a:p>
        </p:txBody>
      </p:sp>
    </p:spTree>
    <p:extLst>
      <p:ext uri="{BB962C8B-B14F-4D97-AF65-F5344CB8AC3E}">
        <p14:creationId xmlns:p14="http://schemas.microsoft.com/office/powerpoint/2010/main" val="373595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73D99D-55BF-40AB-9F39-5E562AB81E84}"/>
              </a:ext>
            </a:extLst>
          </p:cNvPr>
          <p:cNvSpPr/>
          <p:nvPr/>
        </p:nvSpPr>
        <p:spPr>
          <a:xfrm>
            <a:off x="3710608" y="1028343"/>
            <a:ext cx="6096000" cy="4801314"/>
          </a:xfrm>
          <a:prstGeom prst="rect">
            <a:avLst/>
          </a:prstGeom>
        </p:spPr>
        <p:txBody>
          <a:bodyPr>
            <a:spAutoFit/>
          </a:bodyPr>
          <a:lstStyle/>
          <a:p>
            <a:r>
              <a:rPr lang="en-IN" dirty="0">
                <a:solidFill>
                  <a:srgbClr val="569CD6"/>
                </a:solidFill>
                <a:latin typeface="Consolas" panose="020B0609020204030204" pitchFamily="49" charset="0"/>
              </a:rPr>
              <a:t>#include</a:t>
            </a:r>
            <a:r>
              <a:rPr lang="en-IN" dirty="0">
                <a:solidFill>
                  <a:srgbClr val="CE9178"/>
                </a:solidFill>
                <a:latin typeface="Consolas" panose="020B0609020204030204" pitchFamily="49" charset="0"/>
              </a:rPr>
              <a:t>&lt;iostream&gt;</a:t>
            </a:r>
            <a:endParaRPr lang="en-IN" dirty="0">
              <a:solidFill>
                <a:srgbClr val="D4D4D4"/>
              </a:solidFill>
              <a:latin typeface="Consolas" panose="020B0609020204030204" pitchFamily="49" charset="0"/>
            </a:endParaRPr>
          </a:p>
          <a:p>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#include</a:t>
            </a:r>
            <a:r>
              <a:rPr lang="en-IN" dirty="0">
                <a:solidFill>
                  <a:srgbClr val="CE9178"/>
                </a:solidFill>
                <a:latin typeface="Consolas" panose="020B0609020204030204" pitchFamily="49" charset="0"/>
              </a:rPr>
              <a:t>&lt;</a:t>
            </a:r>
            <a:r>
              <a:rPr lang="en-IN" dirty="0" err="1">
                <a:solidFill>
                  <a:srgbClr val="CE9178"/>
                </a:solidFill>
                <a:latin typeface="Consolas" panose="020B0609020204030204" pitchFamily="49" charset="0"/>
              </a:rPr>
              <a:t>emscripten.h</a:t>
            </a:r>
            <a:r>
              <a:rPr lang="en-IN" dirty="0">
                <a:solidFill>
                  <a:srgbClr val="CE9178"/>
                </a:solidFill>
                <a:latin typeface="Consolas" panose="020B0609020204030204" pitchFamily="49" charset="0"/>
              </a:rPr>
              <a:t>&gt;</a:t>
            </a:r>
            <a:endParaRPr lang="en-IN" dirty="0">
              <a:solidFill>
                <a:srgbClr val="D4D4D4"/>
              </a:solidFill>
              <a:latin typeface="Consolas" panose="020B0609020204030204" pitchFamily="49" charset="0"/>
            </a:endParaRPr>
          </a:p>
          <a:p>
            <a:r>
              <a:rPr lang="en-IN" dirty="0">
                <a:solidFill>
                  <a:srgbClr val="569CD6"/>
                </a:solidFill>
                <a:latin typeface="Consolas" panose="020B0609020204030204" pitchFamily="49" charset="0"/>
              </a:rPr>
              <a:t>using</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namespace</a:t>
            </a:r>
            <a:r>
              <a:rPr lang="en-IN" dirty="0">
                <a:solidFill>
                  <a:srgbClr val="D4D4D4"/>
                </a:solidFill>
                <a:latin typeface="Consolas" panose="020B0609020204030204" pitchFamily="49" charset="0"/>
              </a:rPr>
              <a:t> std;</a:t>
            </a:r>
          </a:p>
          <a:p>
            <a:r>
              <a:rPr lang="en-IN" dirty="0">
                <a:solidFill>
                  <a:srgbClr val="D4D4D4"/>
                </a:solidFill>
                <a:latin typeface="Consolas" panose="020B0609020204030204" pitchFamily="49" charset="0"/>
              </a:rPr>
              <a:t>EM_JS(</a:t>
            </a:r>
            <a:r>
              <a:rPr lang="en-IN" dirty="0" err="1">
                <a:solidFill>
                  <a:srgbClr val="569CD6"/>
                </a:solidFill>
                <a:latin typeface="Consolas" panose="020B0609020204030204" pitchFamily="49" charset="0"/>
              </a:rPr>
              <a:t>void</a:t>
            </a:r>
            <a:r>
              <a:rPr lang="en-IN" dirty="0" err="1">
                <a:solidFill>
                  <a:srgbClr val="D4D4D4"/>
                </a:solidFill>
                <a:latin typeface="Consolas" panose="020B0609020204030204" pitchFamily="49" charset="0"/>
              </a:rPr>
              <a:t>,overflowAlert</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alert(</a:t>
            </a:r>
            <a:r>
              <a:rPr lang="en-IN" dirty="0">
                <a:solidFill>
                  <a:srgbClr val="CE9178"/>
                </a:solidFill>
                <a:latin typeface="Consolas" panose="020B0609020204030204" pitchFamily="49" charset="0"/>
              </a:rPr>
              <a:t>"overflow"</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int</a:t>
            </a:r>
            <a:r>
              <a:rPr lang="en-IN" dirty="0">
                <a:solidFill>
                  <a:srgbClr val="D4D4D4"/>
                </a:solidFill>
                <a:latin typeface="Consolas" panose="020B0609020204030204" pitchFamily="49" charset="0"/>
              </a:rPr>
              <a:t> main()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char</a:t>
            </a:r>
            <a:r>
              <a:rPr lang="en-IN" dirty="0">
                <a:solidFill>
                  <a:srgbClr val="D4D4D4"/>
                </a:solidFill>
                <a:latin typeface="Consolas" panose="020B0609020204030204" pitchFamily="49" charset="0"/>
              </a:rPr>
              <a:t> bof0[] = </a:t>
            </a:r>
            <a:r>
              <a:rPr lang="en-IN" dirty="0">
                <a:solidFill>
                  <a:srgbClr val="CE9178"/>
                </a:solidFill>
                <a:latin typeface="Consolas" panose="020B0609020204030204" pitchFamily="49" charset="0"/>
              </a:rPr>
              <a:t>"</a:t>
            </a:r>
            <a:r>
              <a:rPr lang="en-IN" dirty="0" err="1">
                <a:solidFill>
                  <a:srgbClr val="CE9178"/>
                </a:solidFill>
                <a:latin typeface="Consolas" panose="020B0609020204030204" pitchFamily="49" charset="0"/>
              </a:rPr>
              <a:t>abc</a:t>
            </a:r>
            <a:r>
              <a:rPr lang="en-IN" dirty="0">
                <a:solidFill>
                  <a:srgbClr val="CE9178"/>
                </a:solidFill>
                <a:latin typeface="Consolas" panose="020B0609020204030204" pitchFamily="49" charset="0"/>
              </a:rPr>
              <a:t>"</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char</a:t>
            </a:r>
            <a:r>
              <a:rPr lang="en-IN" dirty="0">
                <a:solidFill>
                  <a:srgbClr val="D4D4D4"/>
                </a:solidFill>
                <a:latin typeface="Consolas" panose="020B0609020204030204" pitchFamily="49" charset="0"/>
              </a:rPr>
              <a:t> bof1[] = </a:t>
            </a:r>
            <a:r>
              <a:rPr lang="en-IN" dirty="0">
                <a:solidFill>
                  <a:srgbClr val="CE9178"/>
                </a:solidFill>
                <a:latin typeface="Consolas" panose="020B0609020204030204" pitchFamily="49" charset="0"/>
              </a:rPr>
              <a:t>"123"</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strcpy</a:t>
            </a:r>
            <a:r>
              <a:rPr lang="en-IN" dirty="0">
                <a:solidFill>
                  <a:srgbClr val="D4D4D4"/>
                </a:solidFill>
                <a:latin typeface="Consolas" panose="020B0609020204030204" pitchFamily="49" charset="0"/>
              </a:rPr>
              <a:t>(bof1,</a:t>
            </a:r>
            <a:r>
              <a:rPr lang="en-IN" dirty="0">
                <a:solidFill>
                  <a:srgbClr val="CE9178"/>
                </a:solidFill>
                <a:latin typeface="Consolas" panose="020B0609020204030204" pitchFamily="49" charset="0"/>
              </a:rPr>
              <a:t>"BBBBBBB"</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if</a:t>
            </a:r>
            <a:r>
              <a:rPr lang="en-IN" dirty="0">
                <a:solidFill>
                  <a:srgbClr val="D4D4D4"/>
                </a:solidFill>
                <a:latin typeface="Consolas" panose="020B0609020204030204" pitchFamily="49" charset="0"/>
              </a:rPr>
              <a:t>(</a:t>
            </a:r>
            <a:r>
              <a:rPr lang="en-IN" dirty="0" err="1">
                <a:solidFill>
                  <a:srgbClr val="D4D4D4"/>
                </a:solidFill>
                <a:latin typeface="Consolas" panose="020B0609020204030204" pitchFamily="49" charset="0"/>
              </a:rPr>
              <a:t>strcmp</a:t>
            </a:r>
            <a:r>
              <a:rPr lang="en-IN" dirty="0">
                <a:solidFill>
                  <a:srgbClr val="D4D4D4"/>
                </a:solidFill>
                <a:latin typeface="Consolas" panose="020B0609020204030204" pitchFamily="49" charset="0"/>
              </a:rPr>
              <a:t>(bof0,</a:t>
            </a:r>
            <a:r>
              <a:rPr lang="en-IN" dirty="0">
                <a:solidFill>
                  <a:srgbClr val="CE9178"/>
                </a:solidFill>
                <a:latin typeface="Consolas" panose="020B0609020204030204" pitchFamily="49" charset="0"/>
              </a:rPr>
              <a:t>"abc"</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overflowAlert</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return</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p>
          <a:p>
            <a:br>
              <a:rPr lang="en-IN" dirty="0">
                <a:solidFill>
                  <a:srgbClr val="D4D4D4"/>
                </a:solidFill>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8367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5B3C-AE8F-40AC-865F-3683FD03D448}"/>
              </a:ext>
            </a:extLst>
          </p:cNvPr>
          <p:cNvSpPr>
            <a:spLocks noGrp="1"/>
          </p:cNvSpPr>
          <p:nvPr>
            <p:ph type="title"/>
          </p:nvPr>
        </p:nvSpPr>
        <p:spPr/>
        <p:txBody>
          <a:bodyPr>
            <a:normAutofit/>
          </a:bodyPr>
          <a:lstStyle/>
          <a:p>
            <a:r>
              <a:rPr lang="en-IN" sz="2400" b="1" dirty="0"/>
              <a:t>Time of checks to time of use(TOCTTOU)</a:t>
            </a:r>
          </a:p>
        </p:txBody>
      </p:sp>
      <p:sp>
        <p:nvSpPr>
          <p:cNvPr id="3" name="Content Placeholder 2">
            <a:extLst>
              <a:ext uri="{FF2B5EF4-FFF2-40B4-BE49-F238E27FC236}">
                <a16:creationId xmlns:a16="http://schemas.microsoft.com/office/drawing/2014/main" id="{88E39FB6-182E-4392-B30B-DBEB1BFC49E7}"/>
              </a:ext>
            </a:extLst>
          </p:cNvPr>
          <p:cNvSpPr>
            <a:spLocks noGrp="1"/>
          </p:cNvSpPr>
          <p:nvPr>
            <p:ph idx="1"/>
          </p:nvPr>
        </p:nvSpPr>
        <p:spPr>
          <a:xfrm>
            <a:off x="2589212" y="1736036"/>
            <a:ext cx="8915400" cy="4242226"/>
          </a:xfrm>
        </p:spPr>
        <p:txBody>
          <a:bodyPr/>
          <a:lstStyle/>
          <a:p>
            <a:r>
              <a:rPr lang="en-IN" dirty="0"/>
              <a:t>A “Race condition” that occurs when a resource is checked for a particular value, such as whether a file exists or not, and that value then changes before the resource is used, invalidating the results of the check. </a:t>
            </a:r>
          </a:p>
          <a:p>
            <a:r>
              <a:rPr lang="en-IN" dirty="0"/>
              <a:t>Errors can occur when the status changes unexpectedly, either maliciously or unintentionally, between a check and a subsequent operation. TOCTTOU attacks can lead to unauthorized access to resources, such as read and write. </a:t>
            </a:r>
          </a:p>
          <a:p>
            <a:r>
              <a:rPr lang="en-IN" dirty="0"/>
              <a:t>The main cause of these vulnerabilities is the lack of control in an operating system’s file-system API ad so it’s not that much easy to resolve</a:t>
            </a:r>
          </a:p>
          <a:p>
            <a:r>
              <a:rPr lang="en-IN" dirty="0"/>
              <a:t>Common in UNIX file systems.</a:t>
            </a:r>
          </a:p>
          <a:p>
            <a:endParaRPr lang="en-IN" dirty="0"/>
          </a:p>
        </p:txBody>
      </p:sp>
    </p:spTree>
    <p:extLst>
      <p:ext uri="{BB962C8B-B14F-4D97-AF65-F5344CB8AC3E}">
        <p14:creationId xmlns:p14="http://schemas.microsoft.com/office/powerpoint/2010/main" val="35589172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8384</TotalTime>
  <Words>1597</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Consolas</vt:lpstr>
      <vt:lpstr>proxima-nova</vt:lpstr>
      <vt:lpstr>Roboto</vt:lpstr>
      <vt:lpstr>Wingdings 3</vt:lpstr>
      <vt:lpstr>Wisp</vt:lpstr>
      <vt:lpstr>Security Vulnerabilities in WebAssembly</vt:lpstr>
      <vt:lpstr>Secure Coding:</vt:lpstr>
      <vt:lpstr>Possible vulnerabilities:  Format String: </vt:lpstr>
      <vt:lpstr>Let us consider the code:</vt:lpstr>
      <vt:lpstr>Integer Overflow:</vt:lpstr>
      <vt:lpstr>Buffer overread via integer overflow Not an issue due to bound checking verifications in C/C++. In Wasm application may give the opportunity to read data that is adjacent in memory, that the user should not have access to.  void EMSCRIPTEN_KEEPALIVE buffer_overread(int start_pos, int end_pos) {           char buf[200];           char secret_password[256] = “dhanushareddy";           char msg[256] = "This is a very innocent message.";            unsigned char e = end_pos;            if (e &gt; strlen(msg)) {            printf("Do not try to read past the end.\n");            } else {            snprintf(buf,(end_pos - start_pos) + 1,"%s",&amp;msg[start_pos]);            printf("Contents: %s\n",buf);            } } Output:  Module.ccall('buffer_overread','void',['number','number'],[256,270]) 5.html:1237 Contents: dhanushareddy</vt:lpstr>
      <vt:lpstr>Buffer Overflow:</vt:lpstr>
      <vt:lpstr>PowerPoint Presentation</vt:lpstr>
      <vt:lpstr>Time of checks to time of use(TOCTTOU)</vt:lpstr>
      <vt:lpstr>PowerPoint Presentation</vt:lpstr>
      <vt:lpstr>Prevention:</vt:lpstr>
      <vt:lpstr>Use After Free:</vt:lpstr>
      <vt:lpstr>typedef struct UAF {  void (*vulnfunc)(); } UAF; extern "C"{     void before() { cout&lt;&lt;"before delete "&lt;&lt;endl;    }     void after() {  cout&lt;&lt;"after delete "&lt;&lt;endl; }        }  int main() {  UAF *uaf = new UAF;     printf("sizeof(UAF) = %d\n", (int)sizeof(UAF));     uaf-&gt;vulnfunc = before;     printf("Address of function before UAF: %x\n",(int)(uaf-&gt;vulnfunc));     uaf-&gt;vulnfunc();     delete(uaf);     long *newobj = new long(8);     *newobj = (long)after;     printf("Address of function after UAF: %x\n",(int)(uaf-&gt;vulnfunc));     uaf-&gt;vulnfunc();     return 0; } </vt:lpstr>
      <vt:lpstr>output:</vt:lpstr>
      <vt:lpstr>Hijacking the control flow:</vt:lpstr>
      <vt:lpstr>Let us consider the example:</vt:lpstr>
      <vt:lpstr>int main(){            Evil *eptr = new Evil();           Derived *dptr = new Derived();           dptr-&gt;printme();           dptr = reinterpret_cast&lt;Derived*&gt;(eptr); // imagine a type confusion vulnerability           dptr-&gt;printme();           return 0; }   Output:  Derived::printme                         flow.html:1237 Evil::wrongpath</vt:lpstr>
      <vt:lpstr>Side Channel Attacks:</vt:lpstr>
      <vt:lpstr>PowerPoint Presentation</vt:lpstr>
      <vt:lpstr>Heap Hardening:</vt:lpstr>
      <vt:lpstr>PowerPoint Presentation</vt:lpstr>
      <vt:lpstr>PowerPoint Presentation</vt:lpstr>
      <vt:lpstr>Avoid emscripten_run_script: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Vulnerabilities</dc:title>
  <dc:creator>Sanivarapu Dhanusha</dc:creator>
  <cp:lastModifiedBy>Sanivarapu Dhanusha</cp:lastModifiedBy>
  <cp:revision>55</cp:revision>
  <dcterms:created xsi:type="dcterms:W3CDTF">2020-05-26T10:48:14Z</dcterms:created>
  <dcterms:modified xsi:type="dcterms:W3CDTF">2020-06-01T06:33:09Z</dcterms:modified>
</cp:coreProperties>
</file>