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Light" charset="1" panose="020B0306030504020204"/>
      <p:regular r:id="rId20"/>
    </p:embeddedFont>
    <p:embeddedFont>
      <p:font typeface="Open Sans Light Italics" charset="1" panose="020B0306030504020204"/>
      <p:regular r:id="rId21"/>
    </p:embeddedFont>
    <p:embeddedFont>
      <p:font typeface="Open Sans Ultra-Bold" charset="1" panose="00000000000000000000"/>
      <p:regular r:id="rId22"/>
    </p:embeddedFont>
    <p:embeddedFont>
      <p:font typeface="Open Sans Ultra-Bold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1529553" y="2615657"/>
            <a:ext cx="10946941" cy="8896877"/>
          </a:xfrm>
          <a:custGeom>
            <a:avLst/>
            <a:gdLst/>
            <a:ahLst/>
            <a:cxnLst/>
            <a:rect r="r" b="b" t="t" l="l"/>
            <a:pathLst>
              <a:path h="8896877" w="10946941">
                <a:moveTo>
                  <a:pt x="0" y="0"/>
                </a:moveTo>
                <a:lnTo>
                  <a:pt x="10946941" y="0"/>
                </a:lnTo>
                <a:lnTo>
                  <a:pt x="10946941"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548725" y="4757102"/>
            <a:ext cx="10800011" cy="3098165"/>
          </a:xfrm>
          <a:prstGeom prst="rect">
            <a:avLst/>
          </a:prstGeom>
        </p:spPr>
        <p:txBody>
          <a:bodyPr anchor="t" rtlCol="false" tIns="0" lIns="0" bIns="0" rIns="0">
            <a:spAutoFit/>
          </a:bodyPr>
          <a:lstStyle/>
          <a:p>
            <a:pPr>
              <a:lnSpc>
                <a:spcPts val="6160"/>
              </a:lnSpc>
            </a:pPr>
            <a:r>
              <a:rPr lang="en-US" sz="4400">
                <a:solidFill>
                  <a:srgbClr val="FFFFFF"/>
                </a:solidFill>
                <a:latin typeface="Canva Sans"/>
              </a:rPr>
              <a:t>DHANUSH BALAJI G</a:t>
            </a:r>
          </a:p>
          <a:p>
            <a:pPr>
              <a:lnSpc>
                <a:spcPts val="6160"/>
              </a:lnSpc>
            </a:pPr>
            <a:r>
              <a:rPr lang="en-US" sz="4400">
                <a:solidFill>
                  <a:srgbClr val="FFFFFF"/>
                </a:solidFill>
                <a:latin typeface="Canva Sans"/>
              </a:rPr>
              <a:t>III Year, KVCET</a:t>
            </a:r>
          </a:p>
          <a:p>
            <a:pPr>
              <a:lnSpc>
                <a:spcPts val="6160"/>
              </a:lnSpc>
            </a:pPr>
            <a:r>
              <a:rPr lang="en-US" sz="4400">
                <a:solidFill>
                  <a:srgbClr val="FFFFFF"/>
                </a:solidFill>
                <a:latin typeface="Canva Sans"/>
              </a:rPr>
              <a:t>NM ID: au421221104012</a:t>
            </a:r>
          </a:p>
          <a:p>
            <a:pPr>
              <a:lnSpc>
                <a:spcPts val="6160"/>
              </a:lnSpc>
            </a:pPr>
            <a:r>
              <a:rPr lang="en-US" sz="4400">
                <a:solidFill>
                  <a:srgbClr val="FFFFFF"/>
                </a:solidFill>
                <a:latin typeface="Canva Sans"/>
              </a:rPr>
              <a:t>email id: dhanushbalaji1204@gmail.com</a:t>
            </a:r>
          </a:p>
        </p:txBody>
      </p:sp>
      <p:sp>
        <p:nvSpPr>
          <p:cNvPr name="TextBox 8" id="8"/>
          <p:cNvSpPr txBox="true"/>
          <p:nvPr/>
        </p:nvSpPr>
        <p:spPr>
          <a:xfrm rot="0">
            <a:off x="1255886" y="2339432"/>
            <a:ext cx="15776228" cy="1203313"/>
          </a:xfrm>
          <a:prstGeom prst="rect">
            <a:avLst/>
          </a:prstGeom>
        </p:spPr>
        <p:txBody>
          <a:bodyPr anchor="t" rtlCol="false" tIns="0" lIns="0" bIns="0" rIns="0">
            <a:spAutoFit/>
          </a:bodyPr>
          <a:lstStyle/>
          <a:p>
            <a:pPr algn="ctr">
              <a:lnSpc>
                <a:spcPts val="9800"/>
              </a:lnSpc>
            </a:pPr>
            <a:r>
              <a:rPr lang="en-US" sz="7000">
                <a:solidFill>
                  <a:srgbClr val="FFFFFF"/>
                </a:solidFill>
                <a:latin typeface="Canva Sans Bold"/>
              </a:rPr>
              <a:t>TOXIC COMMENTS CLASSIFICATION</a:t>
            </a:r>
          </a:p>
        </p:txBody>
      </p:sp>
      <p:sp>
        <p:nvSpPr>
          <p:cNvPr name="TextBox 9" id="9"/>
          <p:cNvSpPr txBox="true"/>
          <p:nvPr/>
        </p:nvSpPr>
        <p:spPr>
          <a:xfrm rot="0">
            <a:off x="-2931284" y="3893066"/>
            <a:ext cx="10662940" cy="755016"/>
          </a:xfrm>
          <a:prstGeom prst="rect">
            <a:avLst/>
          </a:prstGeom>
        </p:spPr>
        <p:txBody>
          <a:bodyPr anchor="t" rtlCol="false" tIns="0" lIns="0" bIns="0" rIns="0">
            <a:spAutoFit/>
          </a:bodyPr>
          <a:lstStyle/>
          <a:p>
            <a:pPr algn="ctr">
              <a:lnSpc>
                <a:spcPts val="6159"/>
              </a:lnSpc>
            </a:pPr>
            <a:r>
              <a:rPr lang="en-US" sz="4399">
                <a:solidFill>
                  <a:srgbClr val="FFFFFF"/>
                </a:solidFill>
                <a:latin typeface="Canva Sans Bold"/>
              </a:rPr>
              <a:t>Presented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3062180" y="2615657"/>
            <a:ext cx="10946941" cy="8896877"/>
          </a:xfrm>
          <a:custGeom>
            <a:avLst/>
            <a:gdLst/>
            <a:ahLst/>
            <a:cxnLst/>
            <a:rect r="r" b="b" t="t" l="l"/>
            <a:pathLst>
              <a:path h="8896877" w="10946941">
                <a:moveTo>
                  <a:pt x="0" y="0"/>
                </a:moveTo>
                <a:lnTo>
                  <a:pt x="10946940" y="0"/>
                </a:lnTo>
                <a:lnTo>
                  <a:pt x="10946940"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124401" y="1112687"/>
            <a:ext cx="4019699"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MODELLING</a:t>
            </a:r>
          </a:p>
        </p:txBody>
      </p:sp>
      <p:sp>
        <p:nvSpPr>
          <p:cNvPr name="TextBox 8" id="8"/>
          <p:cNvSpPr txBox="true"/>
          <p:nvPr/>
        </p:nvSpPr>
        <p:spPr>
          <a:xfrm rot="0">
            <a:off x="442455" y="2675117"/>
            <a:ext cx="12950885" cy="7181215"/>
          </a:xfrm>
          <a:prstGeom prst="rect">
            <a:avLst/>
          </a:prstGeom>
        </p:spPr>
        <p:txBody>
          <a:bodyPr anchor="t" rtlCol="false" tIns="0" lIns="0" bIns="0" rIns="0">
            <a:spAutoFit/>
          </a:bodyPr>
          <a:lstStyle/>
          <a:p>
            <a:pPr>
              <a:lnSpc>
                <a:spcPts val="4759"/>
              </a:lnSpc>
            </a:pPr>
            <a:r>
              <a:rPr lang="en-US" sz="3399">
                <a:solidFill>
                  <a:srgbClr val="FFFFFF"/>
                </a:solidFill>
                <a:latin typeface="Canva Sans Bold"/>
              </a:rPr>
              <a:t>Data Splitting:</a:t>
            </a:r>
            <a:r>
              <a:rPr lang="en-US" sz="3399">
                <a:solidFill>
                  <a:srgbClr val="FFFFFF"/>
                </a:solidFill>
                <a:latin typeface="Canva Sans"/>
              </a:rPr>
              <a:t> Begin by splitting your dataset into three subsets: training, validation, and test sets. The training set is used to train the model, the validation set is used for hyperparameter tuning and model selection, and the test set is used to evaluate the final model's performance.</a:t>
            </a:r>
          </a:p>
          <a:p>
            <a:pPr>
              <a:lnSpc>
                <a:spcPts val="4759"/>
              </a:lnSpc>
            </a:pPr>
          </a:p>
          <a:p>
            <a:pPr>
              <a:lnSpc>
                <a:spcPts val="4759"/>
              </a:lnSpc>
            </a:pPr>
            <a:r>
              <a:rPr lang="en-US" sz="3399">
                <a:solidFill>
                  <a:srgbClr val="FFFFFF"/>
                </a:solidFill>
                <a:latin typeface="Canva Sans Semi-Bold"/>
              </a:rPr>
              <a:t>Advanced Models</a:t>
            </a:r>
            <a:r>
              <a:rPr lang="en-US" sz="3399">
                <a:solidFill>
                  <a:srgbClr val="FFFFFF"/>
                </a:solidFill>
                <a:latin typeface="Canva Sans"/>
              </a:rPr>
              <a:t>:Experiment with more advanced machine learning algorithms such as Random Forest, Gradient Boosting Machines (GBM), or XGBoost. These models can capture non-linear relationships and interactions in the data more effectively.</a:t>
            </a:r>
          </a:p>
          <a:p>
            <a:pP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3062180" y="2615657"/>
            <a:ext cx="10946941" cy="8896877"/>
          </a:xfrm>
          <a:custGeom>
            <a:avLst/>
            <a:gdLst/>
            <a:ahLst/>
            <a:cxnLst/>
            <a:rect r="r" b="b" t="t" l="l"/>
            <a:pathLst>
              <a:path h="8896877" w="10946941">
                <a:moveTo>
                  <a:pt x="0" y="0"/>
                </a:moveTo>
                <a:lnTo>
                  <a:pt x="10946940" y="0"/>
                </a:lnTo>
                <a:lnTo>
                  <a:pt x="10946940"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442455" y="2329441"/>
            <a:ext cx="12619725" cy="7181215"/>
          </a:xfrm>
          <a:prstGeom prst="rect">
            <a:avLst/>
          </a:prstGeom>
        </p:spPr>
        <p:txBody>
          <a:bodyPr anchor="t" rtlCol="false" tIns="0" lIns="0" bIns="0" rIns="0">
            <a:spAutoFit/>
          </a:bodyPr>
          <a:lstStyle/>
          <a:p>
            <a:pPr>
              <a:lnSpc>
                <a:spcPts val="4759"/>
              </a:lnSpc>
            </a:pPr>
            <a:r>
              <a:rPr lang="en-US" sz="3399">
                <a:solidFill>
                  <a:srgbClr val="FFFFFF"/>
                </a:solidFill>
                <a:latin typeface="Canva Sans Bold"/>
              </a:rPr>
              <a:t>Mo</a:t>
            </a:r>
            <a:r>
              <a:rPr lang="en-US" sz="3399">
                <a:solidFill>
                  <a:srgbClr val="FFFFFF"/>
                </a:solidFill>
                <a:latin typeface="Canva Sans Bold"/>
              </a:rPr>
              <a:t>del Deployment:</a:t>
            </a:r>
          </a:p>
          <a:p>
            <a:pPr>
              <a:lnSpc>
                <a:spcPts val="4759"/>
              </a:lnSpc>
            </a:pPr>
          </a:p>
          <a:p>
            <a:pPr marL="734059" indent="-367030" lvl="1">
              <a:lnSpc>
                <a:spcPts val="4759"/>
              </a:lnSpc>
              <a:buFont typeface="Arial"/>
              <a:buChar char="•"/>
            </a:pPr>
            <a:r>
              <a:rPr lang="en-US" sz="3399">
                <a:solidFill>
                  <a:srgbClr val="FFFFFF"/>
                </a:solidFill>
                <a:latin typeface="Canva Sans"/>
              </a:rPr>
              <a:t>Once satisfied with the model's performance, deploy it in production for real-time or batch processing of new comments.</a:t>
            </a:r>
          </a:p>
          <a:p>
            <a:pPr marL="734059" indent="-367030" lvl="1">
              <a:lnSpc>
                <a:spcPts val="4759"/>
              </a:lnSpc>
              <a:buFont typeface="Arial"/>
              <a:buChar char="•"/>
            </a:pPr>
            <a:r>
              <a:rPr lang="en-US" sz="3399">
                <a:solidFill>
                  <a:srgbClr val="FFFFFF"/>
                </a:solidFill>
                <a:latin typeface="Canva Sans"/>
              </a:rPr>
              <a:t>Implement appropriate monitoring and logging mechanisms to track model performance and detect drift or degradation over time.</a:t>
            </a:r>
          </a:p>
          <a:p>
            <a:pPr marL="734059" indent="-367030" lvl="1">
              <a:lnSpc>
                <a:spcPts val="4759"/>
              </a:lnSpc>
              <a:buFont typeface="Arial"/>
              <a:buChar char="•"/>
            </a:pPr>
            <a:r>
              <a:rPr lang="en-US" sz="3399">
                <a:solidFill>
                  <a:srgbClr val="FFFFFF"/>
                </a:solidFill>
                <a:latin typeface="Canva Sans"/>
              </a:rPr>
              <a:t>Continuously update and improve the model based on user feedback, new labeled data, or advances in modeling techniques.</a:t>
            </a:r>
          </a:p>
          <a:p>
            <a:pPr>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3062180" y="2615657"/>
            <a:ext cx="10946941" cy="8896877"/>
          </a:xfrm>
          <a:custGeom>
            <a:avLst/>
            <a:gdLst/>
            <a:ahLst/>
            <a:cxnLst/>
            <a:rect r="r" b="b" t="t" l="l"/>
            <a:pathLst>
              <a:path h="8896877" w="10946941">
                <a:moveTo>
                  <a:pt x="0" y="0"/>
                </a:moveTo>
                <a:lnTo>
                  <a:pt x="10946940" y="0"/>
                </a:lnTo>
                <a:lnTo>
                  <a:pt x="10946940"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3062180" y="2615657"/>
            <a:ext cx="10946941" cy="8896877"/>
          </a:xfrm>
          <a:custGeom>
            <a:avLst/>
            <a:gdLst/>
            <a:ahLst/>
            <a:cxnLst/>
            <a:rect r="r" b="b" t="t" l="l"/>
            <a:pathLst>
              <a:path h="8896877" w="10946941">
                <a:moveTo>
                  <a:pt x="0" y="0"/>
                </a:moveTo>
                <a:lnTo>
                  <a:pt x="10946940" y="0"/>
                </a:lnTo>
                <a:lnTo>
                  <a:pt x="10946940"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895709" y="933450"/>
            <a:ext cx="2928491"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RESULTS</a:t>
            </a:r>
          </a:p>
        </p:txBody>
      </p:sp>
      <p:sp>
        <p:nvSpPr>
          <p:cNvPr name="TextBox 8" id="8"/>
          <p:cNvSpPr txBox="true"/>
          <p:nvPr/>
        </p:nvSpPr>
        <p:spPr>
          <a:xfrm rot="0">
            <a:off x="276225" y="2753042"/>
            <a:ext cx="13393340" cy="65811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Bold"/>
              </a:rPr>
              <a:t>Accuracy:</a:t>
            </a:r>
            <a:r>
              <a:rPr lang="en-US" sz="3399">
                <a:solidFill>
                  <a:srgbClr val="FFFFFF"/>
                </a:solidFill>
                <a:latin typeface="Canva Sans"/>
              </a:rPr>
              <a:t> Accuracy measures the proportion of correctly classified comments out of all comments in the dataset. While accuracy provides an overall view of model performance, it might not be sufficient for imbalanced datasets where the classes are unevenly distributed.</a:t>
            </a:r>
          </a:p>
          <a:p>
            <a:pPr>
              <a:lnSpc>
                <a:spcPts val="4759"/>
              </a:lnSpc>
            </a:pPr>
          </a:p>
          <a:p>
            <a:pPr marL="734059" indent="-367030" lvl="1">
              <a:lnSpc>
                <a:spcPts val="4759"/>
              </a:lnSpc>
              <a:buFont typeface="Arial"/>
              <a:buChar char="•"/>
            </a:pPr>
            <a:r>
              <a:rPr lang="en-US" sz="3399">
                <a:solidFill>
                  <a:srgbClr val="FFFFFF"/>
                </a:solidFill>
                <a:latin typeface="Canva Sans Bold"/>
              </a:rPr>
              <a:t>Confusion Matrix:</a:t>
            </a:r>
            <a:r>
              <a:rPr lang="en-US" sz="3399">
                <a:solidFill>
                  <a:srgbClr val="FFFFFF"/>
                </a:solidFill>
                <a:latin typeface="Canva Sans"/>
              </a:rPr>
              <a:t> A confusion matrix provides a detailed breakdown of the model's predictions, showing the number of true positives, true negatives, false positives, and false negatives. It helps in understanding where the model succeeds and where it fails in classification.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5389245" y="1028700"/>
            <a:ext cx="7509510" cy="8229600"/>
          </a:xfrm>
          <a:custGeom>
            <a:avLst/>
            <a:gdLst/>
            <a:ahLst/>
            <a:cxnLst/>
            <a:rect r="r" b="b" t="t" l="l"/>
            <a:pathLst>
              <a:path h="8229600" w="7509510">
                <a:moveTo>
                  <a:pt x="0" y="0"/>
                </a:moveTo>
                <a:lnTo>
                  <a:pt x="7509510" y="0"/>
                </a:lnTo>
                <a:lnTo>
                  <a:pt x="7509510" y="8229600"/>
                </a:lnTo>
                <a:lnTo>
                  <a:pt x="0" y="82296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2233505" y="2615657"/>
            <a:ext cx="10946941" cy="8896877"/>
          </a:xfrm>
          <a:custGeom>
            <a:avLst/>
            <a:gdLst/>
            <a:ahLst/>
            <a:cxnLst/>
            <a:rect r="r" b="b" t="t" l="l"/>
            <a:pathLst>
              <a:path h="8896877" w="10946941">
                <a:moveTo>
                  <a:pt x="0" y="0"/>
                </a:moveTo>
                <a:lnTo>
                  <a:pt x="10946940" y="0"/>
                </a:lnTo>
                <a:lnTo>
                  <a:pt x="10946940"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739499" y="1162050"/>
            <a:ext cx="7370564"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PROBLEM STATEMENT</a:t>
            </a:r>
          </a:p>
        </p:txBody>
      </p:sp>
      <p:sp>
        <p:nvSpPr>
          <p:cNvPr name="TextBox 8" id="8"/>
          <p:cNvSpPr txBox="true"/>
          <p:nvPr/>
        </p:nvSpPr>
        <p:spPr>
          <a:xfrm rot="0">
            <a:off x="894703" y="2548982"/>
            <a:ext cx="10713203" cy="6581140"/>
          </a:xfrm>
          <a:prstGeom prst="rect">
            <a:avLst/>
          </a:prstGeom>
        </p:spPr>
        <p:txBody>
          <a:bodyPr anchor="t" rtlCol="false" tIns="0" lIns="0" bIns="0" rIns="0">
            <a:spAutoFit/>
          </a:bodyPr>
          <a:lstStyle/>
          <a:p>
            <a:pPr>
              <a:lnSpc>
                <a:spcPts val="4759"/>
              </a:lnSpc>
            </a:pPr>
            <a:r>
              <a:rPr lang="en-US" sz="3399">
                <a:solidFill>
                  <a:srgbClr val="FFFFFF"/>
                </a:solidFill>
                <a:latin typeface="Canva Sans"/>
              </a:rPr>
              <a:t>Toxic comment classification is a challenging task in natural language processing (NLP) that aims to automatically identify and categorize toxic or offensive comments in online conversations. These comments can range from hate speech and harassment to threats and profanity, and they can have serious consequences such as spreading negativity, inciting violence, or causing harm to individuals or communities. Detecting and filtering out toxic comments is crucial for maintaining a healthy and respectful online environment.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2109680" y="2615657"/>
            <a:ext cx="10946941" cy="8896877"/>
          </a:xfrm>
          <a:custGeom>
            <a:avLst/>
            <a:gdLst/>
            <a:ahLst/>
            <a:cxnLst/>
            <a:rect r="r" b="b" t="t" l="l"/>
            <a:pathLst>
              <a:path h="8896877" w="10946941">
                <a:moveTo>
                  <a:pt x="0" y="0"/>
                </a:moveTo>
                <a:lnTo>
                  <a:pt x="10946940" y="0"/>
                </a:lnTo>
                <a:lnTo>
                  <a:pt x="10946940"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827564" y="1367429"/>
            <a:ext cx="6051352" cy="1028688"/>
          </a:xfrm>
          <a:prstGeom prst="rect">
            <a:avLst/>
          </a:prstGeom>
        </p:spPr>
        <p:txBody>
          <a:bodyPr anchor="t" rtlCol="false" tIns="0" lIns="0" bIns="0" rIns="0">
            <a:spAutoFit/>
          </a:bodyPr>
          <a:lstStyle/>
          <a:p>
            <a:pPr algn="ctr">
              <a:lnSpc>
                <a:spcPts val="8400"/>
              </a:lnSpc>
            </a:pPr>
            <a:r>
              <a:rPr lang="en-US" sz="6000">
                <a:solidFill>
                  <a:srgbClr val="FFFFFF"/>
                </a:solidFill>
                <a:latin typeface="Canva Sans Bold"/>
              </a:rPr>
              <a:t>PROBLEM GOAL</a:t>
            </a:r>
          </a:p>
        </p:txBody>
      </p:sp>
      <p:sp>
        <p:nvSpPr>
          <p:cNvPr name="TextBox 8" id="8"/>
          <p:cNvSpPr txBox="true"/>
          <p:nvPr/>
        </p:nvSpPr>
        <p:spPr>
          <a:xfrm rot="0">
            <a:off x="670212" y="3400729"/>
            <a:ext cx="10975656" cy="4782102"/>
          </a:xfrm>
          <a:prstGeom prst="rect">
            <a:avLst/>
          </a:prstGeom>
        </p:spPr>
        <p:txBody>
          <a:bodyPr anchor="t" rtlCol="false" tIns="0" lIns="0" bIns="0" rIns="0">
            <a:spAutoFit/>
          </a:bodyPr>
          <a:lstStyle/>
          <a:p>
            <a:pPr>
              <a:lnSpc>
                <a:spcPts val="5444"/>
              </a:lnSpc>
            </a:pPr>
            <a:r>
              <a:rPr lang="en-US" sz="3889">
                <a:solidFill>
                  <a:srgbClr val="FFFFFF"/>
                </a:solidFill>
                <a:latin typeface="Canva Sans"/>
              </a:rPr>
              <a:t>The goal of this project is to develop a machine learning model capable of accurately classifying comments as toxic or non-toxic. Specifically, the model should be able to identify various types of toxicity, including but not limited to, threats, insults, obscenities, and hate speech.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3088545" y="2615657"/>
            <a:ext cx="10946941" cy="8896877"/>
          </a:xfrm>
          <a:custGeom>
            <a:avLst/>
            <a:gdLst/>
            <a:ahLst/>
            <a:cxnLst/>
            <a:rect r="r" b="b" t="t" l="l"/>
            <a:pathLst>
              <a:path h="8896877" w="10946941">
                <a:moveTo>
                  <a:pt x="0" y="0"/>
                </a:moveTo>
                <a:lnTo>
                  <a:pt x="10946940" y="0"/>
                </a:lnTo>
                <a:lnTo>
                  <a:pt x="10946940"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713211" y="1306261"/>
            <a:ext cx="3717578"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APPROACH</a:t>
            </a:r>
          </a:p>
        </p:txBody>
      </p:sp>
      <p:sp>
        <p:nvSpPr>
          <p:cNvPr name="TextBox 8" id="8"/>
          <p:cNvSpPr txBox="true"/>
          <p:nvPr/>
        </p:nvSpPr>
        <p:spPr>
          <a:xfrm rot="0">
            <a:off x="0" y="2672643"/>
            <a:ext cx="12955195" cy="6877925"/>
          </a:xfrm>
          <a:prstGeom prst="rect">
            <a:avLst/>
          </a:prstGeom>
        </p:spPr>
        <p:txBody>
          <a:bodyPr anchor="t" rtlCol="false" tIns="0" lIns="0" bIns="0" rIns="0">
            <a:spAutoFit/>
          </a:bodyPr>
          <a:lstStyle/>
          <a:p>
            <a:pPr marL="711410" indent="-355705" lvl="1">
              <a:lnSpc>
                <a:spcPts val="4613"/>
              </a:lnSpc>
              <a:buAutoNum type="arabicPeriod" startAt="1"/>
            </a:pPr>
            <a:r>
              <a:rPr lang="en-US" sz="3295">
                <a:solidFill>
                  <a:srgbClr val="FFFFFF"/>
                </a:solidFill>
                <a:latin typeface="Canva Sans"/>
              </a:rPr>
              <a:t>Data Preprocessing: Clean an</a:t>
            </a:r>
            <a:r>
              <a:rPr lang="en-US" sz="3295">
                <a:solidFill>
                  <a:srgbClr val="FFFFFF"/>
                </a:solidFill>
                <a:latin typeface="Canva Sans"/>
              </a:rPr>
              <a:t>d preprocess the text data by removing noise, punctuation, special characters, and standardizing text (lowercasing, stemming, lemmatization).</a:t>
            </a:r>
          </a:p>
          <a:p>
            <a:pPr marL="711410" indent="-355705" lvl="1">
              <a:lnSpc>
                <a:spcPts val="4613"/>
              </a:lnSpc>
              <a:buAutoNum type="arabicPeriod" startAt="1"/>
            </a:pPr>
            <a:r>
              <a:rPr lang="en-US" sz="3295">
                <a:solidFill>
                  <a:srgbClr val="FFFFFF"/>
                </a:solidFill>
                <a:latin typeface="Canva Sans"/>
              </a:rPr>
              <a:t>Feature Engineering: Extract relevant features from the text data, such as word embeddings (e.g., Word2Vec, GloVe), TF-IDF vectors, and n-grams.</a:t>
            </a:r>
          </a:p>
          <a:p>
            <a:pPr marL="711410" indent="-355705" lvl="1">
              <a:lnSpc>
                <a:spcPts val="4613"/>
              </a:lnSpc>
              <a:buAutoNum type="arabicPeriod" startAt="1"/>
            </a:pPr>
            <a:r>
              <a:rPr lang="en-US" sz="3295">
                <a:solidFill>
                  <a:srgbClr val="FFFFFF"/>
                </a:solidFill>
                <a:latin typeface="Canva Sans"/>
              </a:rPr>
              <a:t>Model Selection: Experiment with various machine learning algorithms (e.g., logistic regression, random forest, support vector machines) and deep learning architectures (e.g., recurrent neural networks, convolutional neural networks) to identify the most suitable model for the task.</a:t>
            </a:r>
          </a:p>
          <a:p>
            <a:pPr>
              <a:lnSpc>
                <a:spcPts val="407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2715222" y="2615657"/>
            <a:ext cx="10946941" cy="8896877"/>
          </a:xfrm>
          <a:custGeom>
            <a:avLst/>
            <a:gdLst/>
            <a:ahLst/>
            <a:cxnLst/>
            <a:rect r="r" b="b" t="t" l="l"/>
            <a:pathLst>
              <a:path h="8896877" w="10946941">
                <a:moveTo>
                  <a:pt x="0" y="0"/>
                </a:moveTo>
                <a:lnTo>
                  <a:pt x="10946941" y="0"/>
                </a:lnTo>
                <a:lnTo>
                  <a:pt x="10946941"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724512" y="2558507"/>
            <a:ext cx="12316948" cy="6699793"/>
          </a:xfrm>
          <a:prstGeom prst="rect">
            <a:avLst/>
          </a:prstGeom>
        </p:spPr>
        <p:txBody>
          <a:bodyPr anchor="t" rtlCol="false" tIns="0" lIns="0" bIns="0" rIns="0">
            <a:spAutoFit/>
          </a:bodyPr>
          <a:lstStyle/>
          <a:p>
            <a:pPr>
              <a:lnSpc>
                <a:spcPts val="4865"/>
              </a:lnSpc>
              <a:spcBef>
                <a:spcPct val="0"/>
              </a:spcBef>
            </a:pPr>
            <a:r>
              <a:rPr lang="en-US" sz="3475">
                <a:solidFill>
                  <a:srgbClr val="FFFFFF"/>
                </a:solidFill>
                <a:latin typeface="Open Sans Light"/>
              </a:rPr>
              <a:t>4. </a:t>
            </a:r>
            <a:r>
              <a:rPr lang="en-US" sz="3475">
                <a:solidFill>
                  <a:srgbClr val="FFFFFF"/>
                </a:solidFill>
                <a:latin typeface="Open Sans Light"/>
              </a:rPr>
              <a:t>Model Training: Train the selected model on the preprocessed text data, tuning hyperparameters using techniques such as grid search or random search.</a:t>
            </a:r>
          </a:p>
          <a:p>
            <a:pPr>
              <a:lnSpc>
                <a:spcPts val="4865"/>
              </a:lnSpc>
              <a:spcBef>
                <a:spcPct val="0"/>
              </a:spcBef>
            </a:pPr>
            <a:r>
              <a:rPr lang="en-US" sz="3475">
                <a:solidFill>
                  <a:srgbClr val="FFFFFF"/>
                </a:solidFill>
                <a:latin typeface="Open Sans Light"/>
              </a:rPr>
              <a:t>5. Model Evaluation: Evaluate the trained model on a separate validation set using appropriate evaluation metrics.</a:t>
            </a:r>
          </a:p>
          <a:p>
            <a:pPr>
              <a:lnSpc>
                <a:spcPts val="4865"/>
              </a:lnSpc>
              <a:spcBef>
                <a:spcPct val="0"/>
              </a:spcBef>
            </a:pPr>
            <a:r>
              <a:rPr lang="en-US" sz="3475">
                <a:solidFill>
                  <a:srgbClr val="FFFFFF"/>
                </a:solidFill>
                <a:latin typeface="Open Sans Light"/>
              </a:rPr>
              <a:t>6. Fine-tuning: Fine-tune the model using techniques such as transfer learning or ensemble methods to further improve performance.</a:t>
            </a:r>
          </a:p>
          <a:p>
            <a:pPr>
              <a:lnSpc>
                <a:spcPts val="4865"/>
              </a:lnSpc>
              <a:spcBef>
                <a:spcPct val="0"/>
              </a:spcBef>
            </a:pPr>
            <a:r>
              <a:rPr lang="en-US" sz="3475">
                <a:solidFill>
                  <a:srgbClr val="FFFFFF"/>
                </a:solidFill>
                <a:latin typeface="Open Sans Light"/>
              </a:rPr>
              <a:t>Model Deployment: Deploy the trained model to classify new comments in real-time or batch processing environments, ensuring scalability and efficiency.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2630178" y="2615657"/>
            <a:ext cx="10946941" cy="8896877"/>
          </a:xfrm>
          <a:custGeom>
            <a:avLst/>
            <a:gdLst/>
            <a:ahLst/>
            <a:cxnLst/>
            <a:rect r="r" b="b" t="t" l="l"/>
            <a:pathLst>
              <a:path h="8896877" w="10946941">
                <a:moveTo>
                  <a:pt x="0" y="0"/>
                </a:moveTo>
                <a:lnTo>
                  <a:pt x="10946941" y="0"/>
                </a:lnTo>
                <a:lnTo>
                  <a:pt x="10946941"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500038" y="933450"/>
            <a:ext cx="4429869" cy="887095"/>
          </a:xfrm>
          <a:prstGeom prst="rect">
            <a:avLst/>
          </a:prstGeom>
        </p:spPr>
        <p:txBody>
          <a:bodyPr anchor="t" rtlCol="false" tIns="0" lIns="0" bIns="0" rIns="0">
            <a:spAutoFit/>
          </a:bodyPr>
          <a:lstStyle/>
          <a:p>
            <a:pPr algn="just">
              <a:lnSpc>
                <a:spcPts val="7279"/>
              </a:lnSpc>
            </a:pPr>
            <a:r>
              <a:rPr lang="en-US" sz="5199">
                <a:solidFill>
                  <a:srgbClr val="FFFFFF"/>
                </a:solidFill>
                <a:latin typeface="Canva Sans Bold"/>
              </a:rPr>
              <a:t>CHALLENGES</a:t>
            </a:r>
          </a:p>
        </p:txBody>
      </p:sp>
      <p:sp>
        <p:nvSpPr>
          <p:cNvPr name="TextBox 8" id="8"/>
          <p:cNvSpPr txBox="true"/>
          <p:nvPr/>
        </p:nvSpPr>
        <p:spPr>
          <a:xfrm rot="0">
            <a:off x="387148" y="2548982"/>
            <a:ext cx="11985855"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Canva Sans"/>
              </a:rPr>
              <a:t>Dealing with imbalance</a:t>
            </a:r>
            <a:r>
              <a:rPr lang="en-US" sz="3399">
                <a:solidFill>
                  <a:srgbClr val="FFFFFF"/>
                </a:solidFill>
                <a:latin typeface="Canva Sans"/>
              </a:rPr>
              <a:t>d datasets where the number of toxic comments is much smaller than non-toxic ones.</a:t>
            </a:r>
          </a:p>
          <a:p>
            <a:pPr algn="just">
              <a:lnSpc>
                <a:spcPts val="4759"/>
              </a:lnSpc>
            </a:pPr>
          </a:p>
          <a:p>
            <a:pPr algn="just" marL="734059" indent="-367030" lvl="1">
              <a:lnSpc>
                <a:spcPts val="4759"/>
              </a:lnSpc>
              <a:buFont typeface="Arial"/>
              <a:buChar char="•"/>
            </a:pPr>
            <a:r>
              <a:rPr lang="en-US" sz="3399">
                <a:solidFill>
                  <a:srgbClr val="FFFFFF"/>
                </a:solidFill>
                <a:latin typeface="Canva Sans"/>
              </a:rPr>
              <a:t>Handling diverse types of toxicity and ensuring the model's ability to generalize across different forms of toxic behavior.</a:t>
            </a:r>
          </a:p>
          <a:p>
            <a:pPr algn="just">
              <a:lnSpc>
                <a:spcPts val="4759"/>
              </a:lnSpc>
            </a:pPr>
          </a:p>
          <a:p>
            <a:pPr algn="just" marL="734059" indent="-367030" lvl="1">
              <a:lnSpc>
                <a:spcPts val="4759"/>
              </a:lnSpc>
              <a:buFont typeface="Arial"/>
              <a:buChar char="•"/>
            </a:pPr>
            <a:r>
              <a:rPr lang="en-US" sz="3399">
                <a:solidFill>
                  <a:srgbClr val="FFFFFF"/>
                </a:solidFill>
                <a:latin typeface="Canva Sans"/>
              </a:rPr>
              <a:t>Addressing the dynamic nature of language and emerging toxic patterns, requiring continuous model monitoring and updating.</a:t>
            </a: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2395739" y="2615657"/>
            <a:ext cx="10946941" cy="8896877"/>
          </a:xfrm>
          <a:custGeom>
            <a:avLst/>
            <a:gdLst/>
            <a:ahLst/>
            <a:cxnLst/>
            <a:rect r="r" b="b" t="t" l="l"/>
            <a:pathLst>
              <a:path h="8896877" w="10946941">
                <a:moveTo>
                  <a:pt x="0" y="0"/>
                </a:moveTo>
                <a:lnTo>
                  <a:pt x="10946941" y="0"/>
                </a:lnTo>
                <a:lnTo>
                  <a:pt x="10946941"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920954" y="1167994"/>
            <a:ext cx="5145584"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FEATURE WORK</a:t>
            </a:r>
          </a:p>
        </p:txBody>
      </p:sp>
      <p:sp>
        <p:nvSpPr>
          <p:cNvPr name="TextBox 8" id="8"/>
          <p:cNvSpPr txBox="true"/>
          <p:nvPr/>
        </p:nvSpPr>
        <p:spPr>
          <a:xfrm rot="0">
            <a:off x="286059" y="3229292"/>
            <a:ext cx="12367164" cy="4180840"/>
          </a:xfrm>
          <a:prstGeom prst="rect">
            <a:avLst/>
          </a:prstGeom>
        </p:spPr>
        <p:txBody>
          <a:bodyPr anchor="t" rtlCol="false" tIns="0" lIns="0" bIns="0" rIns="0">
            <a:spAutoFit/>
          </a:bodyPr>
          <a:lstStyle/>
          <a:p>
            <a:pPr>
              <a:lnSpc>
                <a:spcPts val="4759"/>
              </a:lnSpc>
            </a:pPr>
            <a:r>
              <a:rPr lang="en-US" sz="3399">
                <a:solidFill>
                  <a:srgbClr val="FFFFFF"/>
                </a:solidFill>
                <a:latin typeface="Canva Sans Bold"/>
              </a:rPr>
              <a:t>Text Embeddings:</a:t>
            </a:r>
            <a:r>
              <a:rPr lang="en-US" sz="3399">
                <a:solidFill>
                  <a:srgbClr val="FFFFFF"/>
                </a:solidFill>
                <a:latin typeface="Canva Sans"/>
              </a:rPr>
              <a:t> Experiment with different word embedding techniques such as Word2Vec, GloVe, FastText, and BERT embeddings to capture semantic meaning and contextual information of words more effectively. Pre-trained embeddings can be fine-tuned during model training to better suit the specific task of toxic comment classification.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2395739" y="2615657"/>
            <a:ext cx="10946941" cy="8896877"/>
          </a:xfrm>
          <a:custGeom>
            <a:avLst/>
            <a:gdLst/>
            <a:ahLst/>
            <a:cxnLst/>
            <a:rect r="r" b="b" t="t" l="l"/>
            <a:pathLst>
              <a:path h="8896877" w="10946941">
                <a:moveTo>
                  <a:pt x="0" y="0"/>
                </a:moveTo>
                <a:lnTo>
                  <a:pt x="10946941" y="0"/>
                </a:lnTo>
                <a:lnTo>
                  <a:pt x="10946941"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86059" y="3229292"/>
            <a:ext cx="12367164" cy="3580765"/>
          </a:xfrm>
          <a:prstGeom prst="rect">
            <a:avLst/>
          </a:prstGeom>
        </p:spPr>
        <p:txBody>
          <a:bodyPr anchor="t" rtlCol="false" tIns="0" lIns="0" bIns="0" rIns="0">
            <a:spAutoFit/>
          </a:bodyPr>
          <a:lstStyle/>
          <a:p>
            <a:pPr>
              <a:lnSpc>
                <a:spcPts val="4759"/>
              </a:lnSpc>
            </a:pPr>
            <a:r>
              <a:rPr lang="en-US" sz="3399">
                <a:solidFill>
                  <a:srgbClr val="FFFFFF"/>
                </a:solidFill>
                <a:latin typeface="Canva Sans Bold"/>
              </a:rPr>
              <a:t>Character-Level Features:</a:t>
            </a:r>
            <a:r>
              <a:rPr lang="en-US" sz="3399">
                <a:solidFill>
                  <a:srgbClr val="FFFFFF"/>
                </a:solidFill>
                <a:latin typeface="Canva Sans"/>
              </a:rPr>
              <a:t> Besides word-level features, consider incorporating character-level features such as character n-grams or character-level embeddings. This can help the model capture morphological and syntactical patterns, especially in handling misspelled or slang words common in online comments.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2395739" y="2615657"/>
            <a:ext cx="10946941" cy="8896877"/>
          </a:xfrm>
          <a:custGeom>
            <a:avLst/>
            <a:gdLst/>
            <a:ahLst/>
            <a:cxnLst/>
            <a:rect r="r" b="b" t="t" l="l"/>
            <a:pathLst>
              <a:path h="8896877" w="10946941">
                <a:moveTo>
                  <a:pt x="0" y="0"/>
                </a:moveTo>
                <a:lnTo>
                  <a:pt x="10946941" y="0"/>
                </a:lnTo>
                <a:lnTo>
                  <a:pt x="10946941"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998267"/>
            <a:ext cx="9144000" cy="288733"/>
            <a:chOff x="0" y="0"/>
            <a:chExt cx="2408296" cy="76045"/>
          </a:xfrm>
        </p:grpSpPr>
        <p:sp>
          <p:nvSpPr>
            <p:cNvPr name="Freeform 5" id="5"/>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6" id="6"/>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86059" y="3229292"/>
            <a:ext cx="12367164" cy="3580765"/>
          </a:xfrm>
          <a:prstGeom prst="rect">
            <a:avLst/>
          </a:prstGeom>
        </p:spPr>
        <p:txBody>
          <a:bodyPr anchor="t" rtlCol="false" tIns="0" lIns="0" bIns="0" rIns="0">
            <a:spAutoFit/>
          </a:bodyPr>
          <a:lstStyle/>
          <a:p>
            <a:pPr>
              <a:lnSpc>
                <a:spcPts val="4759"/>
              </a:lnSpc>
            </a:pPr>
            <a:r>
              <a:rPr lang="en-US" sz="3399">
                <a:solidFill>
                  <a:srgbClr val="FFFFFF"/>
                </a:solidFill>
                <a:latin typeface="Canva Sans Bold"/>
              </a:rPr>
              <a:t>Topic Modeling: </a:t>
            </a:r>
            <a:r>
              <a:rPr lang="en-US" sz="3399">
                <a:solidFill>
                  <a:srgbClr val="FFFFFF"/>
                </a:solidFill>
                <a:latin typeface="Canva Sans"/>
              </a:rPr>
              <a:t>Explore techniques like Latent Dirichlet Allocation (LDA) or Non-negative Matrix Factorization (NMF) to extract topics from the comments. By identifying underlying topics or themes, the model can better understand the context of the comments and improve classification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DAGAobuX0xM</dc:identifier>
  <dcterms:modified xsi:type="dcterms:W3CDTF">2011-08-01T06:04:30Z</dcterms:modified>
  <cp:revision>1</cp:revision>
  <dc:title>DHANUSH BALAJI G</dc:title>
</cp:coreProperties>
</file>