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9" r:id="rId3"/>
    <p:sldId id="257" r:id="rId4"/>
    <p:sldId id="262" r:id="rId5"/>
    <p:sldId id="264" r:id="rId6"/>
    <p:sldId id="272" r:id="rId7"/>
    <p:sldId id="265" r:id="rId8"/>
    <p:sldId id="273" r:id="rId9"/>
    <p:sldId id="266" r:id="rId10"/>
    <p:sldId id="271"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8/12/2021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2ACC96-729C-4367-8BF8-6E9C36885F6C}"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45D790-B24B-4EA6-BA6C-0ACAAE6E1BDD}"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68CEDE-0AA3-400C-956A-812F6D0ACE1A}"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916C4-31FF-4F33-9883-47CD64884B6C}"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B895C-8432-4C9E-9F5D-B1D8EC87B70B}"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878A74-0E51-4957-8337-F2E610E50E29}" type="datetime1">
              <a:rPr lang="en-US" smtClean="0"/>
              <a:t>8/12/2021</a:t>
            </a:fld>
            <a:endParaRPr lang="en-US"/>
          </a:p>
        </p:txBody>
      </p:sp>
      <p:sp>
        <p:nvSpPr>
          <p:cNvPr id="6" name="Footer Placeholder 5"/>
          <p:cNvSpPr>
            <a:spLocks noGrp="1"/>
          </p:cNvSpPr>
          <p:nvPr>
            <p:ph type="ftr" sz="quarter" idx="11"/>
          </p:nvPr>
        </p:nvSpPr>
        <p:spPr/>
        <p:txBody>
          <a:bodyPr/>
          <a:lstStyle/>
          <a:p>
            <a:r>
              <a:rPr lang="en-US" smtClean="0"/>
              <a:t>Mini Project - 20ISE68</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AE089E-280E-46B8-87BA-E3C434ECECCD}" type="datetime1">
              <a:rPr lang="en-US" smtClean="0"/>
              <a:t>8/12/2021</a:t>
            </a:fld>
            <a:endParaRPr lang="en-US"/>
          </a:p>
        </p:txBody>
      </p:sp>
      <p:sp>
        <p:nvSpPr>
          <p:cNvPr id="8" name="Footer Placeholder 7"/>
          <p:cNvSpPr>
            <a:spLocks noGrp="1"/>
          </p:cNvSpPr>
          <p:nvPr>
            <p:ph type="ftr" sz="quarter" idx="11"/>
          </p:nvPr>
        </p:nvSpPr>
        <p:spPr/>
        <p:txBody>
          <a:bodyPr/>
          <a:lstStyle/>
          <a:p>
            <a:r>
              <a:rPr lang="en-US" smtClean="0"/>
              <a:t>Mini Project - 20ISE68</a:t>
            </a:r>
            <a:endParaRPr lang="en-US"/>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407D4-C24E-429F-8EDB-50D9891EE0A9}" type="datetime1">
              <a:rPr lang="en-US" smtClean="0"/>
              <a:t>8/12/2021</a:t>
            </a:fld>
            <a:endParaRPr lang="en-US"/>
          </a:p>
        </p:txBody>
      </p:sp>
      <p:sp>
        <p:nvSpPr>
          <p:cNvPr id="4" name="Footer Placeholder 3"/>
          <p:cNvSpPr>
            <a:spLocks noGrp="1"/>
          </p:cNvSpPr>
          <p:nvPr>
            <p:ph type="ftr" sz="quarter" idx="11"/>
          </p:nvPr>
        </p:nvSpPr>
        <p:spPr/>
        <p:txBody>
          <a:bodyPr/>
          <a:lstStyle/>
          <a:p>
            <a:r>
              <a:rPr lang="en-US" smtClean="0"/>
              <a:t>Mini Project - 20ISE68</a:t>
            </a:r>
            <a:endParaRPr lang="en-US"/>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1E115-1EB1-42A4-9056-08467695D50B}" type="datetime1">
              <a:rPr lang="en-US" smtClean="0"/>
              <a:t>8/12/2021</a:t>
            </a:fld>
            <a:endParaRPr lang="en-US"/>
          </a:p>
        </p:txBody>
      </p:sp>
      <p:sp>
        <p:nvSpPr>
          <p:cNvPr id="3" name="Footer Placeholder 2"/>
          <p:cNvSpPr>
            <a:spLocks noGrp="1"/>
          </p:cNvSpPr>
          <p:nvPr>
            <p:ph type="ftr" sz="quarter" idx="11"/>
          </p:nvPr>
        </p:nvSpPr>
        <p:spPr/>
        <p:txBody>
          <a:bodyPr/>
          <a:lstStyle/>
          <a:p>
            <a:r>
              <a:rPr lang="en-US" smtClean="0"/>
              <a:t>Mini Project - 20ISE68</a:t>
            </a:r>
            <a:endParaRPr lang="en-US"/>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705A4-37B7-4DBD-BF30-31720B37020C}" type="datetime1">
              <a:rPr lang="en-US" smtClean="0"/>
              <a:t>8/12/2021</a:t>
            </a:fld>
            <a:endParaRPr lang="en-US"/>
          </a:p>
        </p:txBody>
      </p:sp>
      <p:sp>
        <p:nvSpPr>
          <p:cNvPr id="6" name="Footer Placeholder 5"/>
          <p:cNvSpPr>
            <a:spLocks noGrp="1"/>
          </p:cNvSpPr>
          <p:nvPr>
            <p:ph type="ftr" sz="quarter" idx="11"/>
          </p:nvPr>
        </p:nvSpPr>
        <p:spPr/>
        <p:txBody>
          <a:bodyPr/>
          <a:lstStyle/>
          <a:p>
            <a:r>
              <a:rPr lang="en-US" smtClean="0"/>
              <a:t>Mini Project - 20ISE68</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FA102-3FA1-47F4-A95F-B51A56878B71}" type="datetime1">
              <a:rPr lang="en-US" smtClean="0"/>
              <a:t>8/12/2021</a:t>
            </a:fld>
            <a:endParaRPr lang="en-US"/>
          </a:p>
        </p:txBody>
      </p:sp>
      <p:sp>
        <p:nvSpPr>
          <p:cNvPr id="6" name="Footer Placeholder 5"/>
          <p:cNvSpPr>
            <a:spLocks noGrp="1"/>
          </p:cNvSpPr>
          <p:nvPr>
            <p:ph type="ftr" sz="quarter" idx="11"/>
          </p:nvPr>
        </p:nvSpPr>
        <p:spPr/>
        <p:txBody>
          <a:bodyPr/>
          <a:lstStyle/>
          <a:p>
            <a:r>
              <a:rPr lang="en-US" smtClean="0"/>
              <a:t>Mini Project - 20ISE68</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D1543-2FBB-497E-BF48-1F65618B6FBD}" type="datetime1">
              <a:rPr lang="en-US" smtClean="0"/>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Mini Project - 20ISE68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ovian.ai/allenkong221/pneumonia-detection-res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smtClean="0">
                <a:solidFill>
                  <a:schemeClr val="accent2">
                    <a:lumMod val="50000"/>
                  </a:schemeClr>
                </a:solidFill>
              </a:rPr>
              <a:t>“</a:t>
            </a:r>
            <a:r>
              <a:rPr lang="en-US" sz="2800" b="1" dirty="0" smtClean="0">
                <a:solidFill>
                  <a:schemeClr val="tx1"/>
                </a:solidFill>
              </a:rPr>
              <a:t>PNEUMONIA </a:t>
            </a:r>
            <a:r>
              <a:rPr lang="en-US" sz="2800" b="1" dirty="0">
                <a:solidFill>
                  <a:schemeClr val="tx1"/>
                </a:solidFill>
              </a:rPr>
              <a:t>DETECTION USING DEEP LEARNING</a:t>
            </a:r>
            <a:r>
              <a:rPr lang="en-US" sz="2800" dirty="0" smtClean="0">
                <a:solidFill>
                  <a:schemeClr val="accent2">
                    <a:lumMod val="50000"/>
                  </a:schemeClr>
                </a:solidFill>
              </a:rPr>
              <a:t>”</a:t>
            </a:r>
            <a:endParaRPr lang="en-US" sz="2800" dirty="0">
              <a:solidFill>
                <a:schemeClr val="accent2">
                  <a:lumMod val="50000"/>
                </a:schemeClr>
              </a:solidFill>
            </a:endParaRPr>
          </a:p>
        </p:txBody>
      </p:sp>
      <p:sp>
        <p:nvSpPr>
          <p:cNvPr id="4" name="Subtitle 2"/>
          <p:cNvSpPr txBox="1">
            <a:spLocks/>
          </p:cNvSpPr>
          <p:nvPr/>
        </p:nvSpPr>
        <p:spPr>
          <a:xfrm>
            <a:off x="457200" y="4495800"/>
            <a:ext cx="3886200" cy="1828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solidFill>
                  <a:schemeClr val="accent2">
                    <a:lumMod val="50000"/>
                  </a:schemeClr>
                </a:solidFill>
              </a:rPr>
              <a:t>NAME: Dhanush Biligiri N H</a:t>
            </a: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solidFill>
                  <a:schemeClr val="accent2">
                    <a:lumMod val="50000"/>
                  </a:schemeClr>
                </a:solidFill>
              </a:rPr>
              <a:t>USN: 1NH18IS030</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a:spLocks/>
          </p:cNvSpPr>
          <p:nvPr/>
        </p:nvSpPr>
        <p:spPr>
          <a:xfrm>
            <a:off x="4648200" y="4495800"/>
            <a:ext cx="41910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a:t>
            </a:r>
            <a:r>
              <a:rPr kumimoji="0" lang="en-US" sz="2600" b="0" i="0" u="none" strike="noStrike" kern="1200" cap="none" spc="0" normalizeH="0" baseline="0" noProof="0" dirty="0" smtClean="0">
                <a:ln>
                  <a:noFill/>
                </a:ln>
                <a:solidFill>
                  <a:schemeClr val="accent2">
                    <a:lumMod val="50000"/>
                  </a:schemeClr>
                </a:solidFill>
                <a:effectLst/>
                <a:uLnTx/>
                <a:uFillTx/>
                <a:latin typeface="+mn-lt"/>
                <a:ea typeface="+mn-ea"/>
                <a:cs typeface="+mn-cs"/>
              </a:rPr>
              <a:t>Name: Prof.</a:t>
            </a:r>
            <a:r>
              <a:rPr kumimoji="0" lang="en-US" sz="2600" b="0" i="0" u="none" strike="noStrike" kern="1200" cap="none" spc="0" normalizeH="0" noProof="0" dirty="0" smtClean="0">
                <a:ln>
                  <a:noFill/>
                </a:ln>
                <a:solidFill>
                  <a:schemeClr val="accent2">
                    <a:lumMod val="50000"/>
                  </a:schemeClr>
                </a:solidFill>
                <a:effectLst/>
                <a:uLnTx/>
                <a:uFillTx/>
                <a:latin typeface="+mn-lt"/>
                <a:ea typeface="+mn-ea"/>
                <a:cs typeface="+mn-cs"/>
              </a:rPr>
              <a:t> </a:t>
            </a:r>
            <a:r>
              <a:rPr kumimoji="0" lang="en-US" sz="2600" b="0" i="0" u="none" strike="noStrike" kern="1200" cap="none" spc="0" normalizeH="0" noProof="0" dirty="0" err="1" smtClean="0">
                <a:ln>
                  <a:noFill/>
                </a:ln>
                <a:solidFill>
                  <a:schemeClr val="accent2">
                    <a:lumMod val="50000"/>
                  </a:schemeClr>
                </a:solidFill>
                <a:effectLst/>
                <a:uLnTx/>
                <a:uFillTx/>
                <a:latin typeface="+mn-lt"/>
                <a:ea typeface="+mn-ea"/>
                <a:cs typeface="+mn-cs"/>
              </a:rPr>
              <a:t>Saravanan</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Designation</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828800" y="304800"/>
            <a:ext cx="5363308" cy="114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p>
        </p:txBody>
      </p:sp>
      <p:sp>
        <p:nvSpPr>
          <p:cNvPr id="3" name="Content Placeholder 2"/>
          <p:cNvSpPr>
            <a:spLocks noGrp="1"/>
          </p:cNvSpPr>
          <p:nvPr>
            <p:ph idx="1"/>
          </p:nvPr>
        </p:nvSpPr>
        <p:spPr/>
        <p:txBody>
          <a:bodyPr/>
          <a:lstStyle/>
          <a:p>
            <a:pPr>
              <a:buNone/>
            </a:pPr>
            <a:r>
              <a:rPr lang="en-US" dirty="0"/>
              <a:t>[1] </a:t>
            </a:r>
            <a:r>
              <a:rPr lang="en-IN" dirty="0">
                <a:hlinkClick r:id="rId2"/>
              </a:rPr>
              <a:t>allenkong221/pneumonia-detection-</a:t>
            </a:r>
            <a:r>
              <a:rPr lang="en-IN" dirty="0" err="1">
                <a:hlinkClick r:id="rId2"/>
              </a:rPr>
              <a:t>resnet</a:t>
            </a:r>
            <a:r>
              <a:rPr lang="en-IN" dirty="0">
                <a:hlinkClick r:id="rId2"/>
              </a:rPr>
              <a:t> - Jovian</a:t>
            </a:r>
            <a:endParaRPr lang="en-US" dirty="0"/>
          </a:p>
          <a:p>
            <a:pPr>
              <a:buNone/>
            </a:pPr>
            <a:r>
              <a:rPr lang="en-US" dirty="0"/>
              <a:t>[2] </a:t>
            </a:r>
            <a:r>
              <a:rPr lang="en-US" dirty="0" smtClean="0"/>
              <a:t>Kaggle Datasets</a:t>
            </a:r>
            <a:endParaRPr lang="en-US" dirty="0"/>
          </a:p>
        </p:txBody>
      </p:sp>
      <p:sp>
        <p:nvSpPr>
          <p:cNvPr id="4" name="Date Placeholder 3"/>
          <p:cNvSpPr>
            <a:spLocks noGrp="1"/>
          </p:cNvSpPr>
          <p:nvPr>
            <p:ph type="dt" sz="half" idx="10"/>
          </p:nvPr>
        </p:nvSpPr>
        <p:spPr/>
        <p:txBody>
          <a:bodyPr/>
          <a:lstStyle/>
          <a:p>
            <a:fld id="{38110616-42BE-4256-B0F5-16DA58EEE30A}"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FF515D-C473-432E-AD27-5EBDB2E8709A}"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11</a:t>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dirty="0"/>
              <a:t>Introduction</a:t>
            </a:r>
          </a:p>
          <a:p>
            <a:pPr>
              <a:buFont typeface="Wingdings" pitchFamily="2" charset="2"/>
              <a:buChar char="Ø"/>
            </a:pPr>
            <a:r>
              <a:rPr lang="en-US" dirty="0"/>
              <a:t>Problem </a:t>
            </a:r>
            <a:r>
              <a:rPr lang="en-US" dirty="0" smtClean="0"/>
              <a:t>Definition</a:t>
            </a:r>
          </a:p>
          <a:p>
            <a:pPr>
              <a:buFont typeface="Wingdings" pitchFamily="2" charset="2"/>
              <a:buChar char="Ø"/>
            </a:pPr>
            <a:r>
              <a:rPr lang="en-US" dirty="0" smtClean="0"/>
              <a:t>Objectives</a:t>
            </a:r>
            <a:endParaRPr lang="en-US" dirty="0"/>
          </a:p>
          <a:p>
            <a:pPr>
              <a:buFont typeface="Wingdings" pitchFamily="2" charset="2"/>
              <a:buChar char="Ø"/>
            </a:pPr>
            <a:r>
              <a:rPr lang="en-US" dirty="0"/>
              <a:t>Proposed system</a:t>
            </a:r>
          </a:p>
          <a:p>
            <a:pPr>
              <a:buFont typeface="Wingdings" pitchFamily="2" charset="2"/>
              <a:buChar char="Ø"/>
            </a:pPr>
            <a:r>
              <a:rPr lang="en-US" dirty="0" smtClean="0"/>
              <a:t>Methodology</a:t>
            </a:r>
            <a:endParaRPr lang="en-US" dirty="0"/>
          </a:p>
          <a:p>
            <a:pPr>
              <a:buFont typeface="Wingdings" pitchFamily="2" charset="2"/>
              <a:buChar char="Ø"/>
            </a:pPr>
            <a:r>
              <a:rPr lang="en-US" dirty="0" smtClean="0"/>
              <a:t>Expected Outcome</a:t>
            </a:r>
            <a:endParaRPr lang="en-US" dirty="0"/>
          </a:p>
          <a:p>
            <a:pPr>
              <a:buFont typeface="Wingdings" pitchFamily="2" charset="2"/>
              <a:buChar char="Ø"/>
            </a:pPr>
            <a:r>
              <a:rPr lang="en-US" dirty="0"/>
              <a:t>Conclusion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D958C022-501E-46E5-A020-7E87F973F0E8}" type="datetime1">
              <a:rPr lang="en-US" smtClean="0"/>
              <a:t>8/12/2021</a:t>
            </a:fld>
            <a:endParaRPr lang="en-US" dirty="0"/>
          </a:p>
        </p:txBody>
      </p:sp>
      <p:sp>
        <p:nvSpPr>
          <p:cNvPr id="5" name="Footer Placeholder 4"/>
          <p:cNvSpPr>
            <a:spLocks noGrp="1"/>
          </p:cNvSpPr>
          <p:nvPr>
            <p:ph type="ftr" sz="quarter" idx="11"/>
          </p:nvPr>
        </p:nvSpPr>
        <p:spPr/>
        <p:txBody>
          <a:bodyPr/>
          <a:lstStyle/>
          <a:p>
            <a:r>
              <a:rPr lang="en-US" dirty="0"/>
              <a:t>Mini Project - </a:t>
            </a:r>
            <a:r>
              <a:rPr lang="en-US" dirty="0" smtClean="0"/>
              <a:t>20ISE68</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p>
        </p:txBody>
      </p:sp>
      <p:sp>
        <p:nvSpPr>
          <p:cNvPr id="3" name="Content Placeholder 2"/>
          <p:cNvSpPr>
            <a:spLocks noGrp="1"/>
          </p:cNvSpPr>
          <p:nvPr>
            <p:ph idx="1"/>
          </p:nvPr>
        </p:nvSpPr>
        <p:spPr/>
        <p:txBody>
          <a:bodyPr>
            <a:normAutofit fontScale="70000" lnSpcReduction="20000"/>
          </a:bodyPr>
          <a:lstStyle/>
          <a:p>
            <a:r>
              <a:rPr lang="en-US" dirty="0"/>
              <a:t>Deep learning is an artificial intelligence(AI) function that imitates the working of the human brain in processing data and creating patterns for use in decision making. Deep learning is a subset of machine learning in AI that has networks capable of learning unsupervised from data that is unstructured or </a:t>
            </a:r>
            <a:r>
              <a:rPr lang="en-US" dirty="0" err="1"/>
              <a:t>unlabelled</a:t>
            </a:r>
            <a:r>
              <a:rPr lang="en-US" dirty="0"/>
              <a:t>. Also known as deep neural learning or deep neural </a:t>
            </a:r>
            <a:r>
              <a:rPr lang="en-US" dirty="0" smtClean="0"/>
              <a:t>network</a:t>
            </a:r>
          </a:p>
          <a:p>
            <a:r>
              <a:rPr lang="en-US" dirty="0"/>
              <a:t>Pneumonia is a form of acute respiratory infection that affects the lungs. The lungs are made up of small sacs called alveoli, which fill with air when a healthy person breathes. When an individual has pneumonia, the alveoli are filled with pus and fluid, which makes breathing painful and limits oxygen intake</a:t>
            </a:r>
            <a:r>
              <a:rPr lang="en-US" dirty="0" smtClean="0"/>
              <a:t>.</a:t>
            </a:r>
          </a:p>
          <a:p>
            <a:r>
              <a:rPr lang="en-US" dirty="0"/>
              <a:t>The risk of pneumonia is immense for many, especially in developing nations where billions face energy poverty and rely on polluting forms of energy. Due to the current rise of the COVID-19 pandemic, it is observed that people who are pneumonic are more prone to the virus than others</a:t>
            </a:r>
            <a:r>
              <a:rPr lang="en-US" dirty="0" smtClean="0"/>
              <a:t>.</a:t>
            </a:r>
          </a:p>
        </p:txBody>
      </p:sp>
      <p:sp>
        <p:nvSpPr>
          <p:cNvPr id="4" name="Date Placeholder 3"/>
          <p:cNvSpPr>
            <a:spLocks noGrp="1"/>
          </p:cNvSpPr>
          <p:nvPr>
            <p:ph type="dt" sz="half" idx="10"/>
          </p:nvPr>
        </p:nvSpPr>
        <p:spPr/>
        <p:txBody>
          <a:bodyPr/>
          <a:lstStyle/>
          <a:p>
            <a:fld id="{82F10382-810C-4E61-8745-48F741B32207}"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p>
        </p:txBody>
      </p:sp>
      <p:sp>
        <p:nvSpPr>
          <p:cNvPr id="3" name="Content Placeholder 2"/>
          <p:cNvSpPr>
            <a:spLocks noGrp="1"/>
          </p:cNvSpPr>
          <p:nvPr>
            <p:ph idx="1"/>
          </p:nvPr>
        </p:nvSpPr>
        <p:spPr/>
        <p:txBody>
          <a:bodyPr>
            <a:normAutofit fontScale="85000" lnSpcReduction="20000"/>
          </a:bodyPr>
          <a:lstStyle/>
          <a:p>
            <a:r>
              <a:rPr lang="en-US" dirty="0"/>
              <a:t>Over 150 million people get infected by pneumonia on an annual basis especially children under the age of 5 years. Pneumonia is the world’s deadliest child killer claiming one young life every 39 seconds. The disease is preventable but still has a major effect than any other infection. This disease become more deadly as the germs that cause it is </a:t>
            </a:r>
            <a:r>
              <a:rPr lang="en-US" dirty="0" smtClean="0"/>
              <a:t>contagious</a:t>
            </a:r>
          </a:p>
          <a:p>
            <a:r>
              <a:rPr lang="en-US" dirty="0" smtClean="0"/>
              <a:t>This </a:t>
            </a:r>
            <a:r>
              <a:rPr lang="en-US" dirty="0"/>
              <a:t>project aims at collecting and pre-processing the X-ray images from a dataset and creating a model for training and validating the dataset. The goal Is to separate the positive and negative pneumonia reports and be extremely accurate with the results. This project is implemented on the anaconda platform.</a:t>
            </a:r>
          </a:p>
        </p:txBody>
      </p:sp>
      <p:sp>
        <p:nvSpPr>
          <p:cNvPr id="4" name="Date Placeholder 3"/>
          <p:cNvSpPr>
            <a:spLocks noGrp="1"/>
          </p:cNvSpPr>
          <p:nvPr>
            <p:ph type="dt" sz="half" idx="10"/>
          </p:nvPr>
        </p:nvSpPr>
        <p:spPr/>
        <p:txBody>
          <a:bodyPr/>
          <a:lstStyle/>
          <a:p>
            <a:fld id="{8E5003C4-2998-4042-9B06-EC25561C5108}"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lstStyle/>
          <a:p>
            <a:r>
              <a:rPr lang="en-IN" altLang="en-US" dirty="0" smtClean="0"/>
              <a:t>The </a:t>
            </a:r>
            <a:r>
              <a:rPr lang="en-IN" altLang="en-US" dirty="0"/>
              <a:t>objective of this project is to fetch raw </a:t>
            </a:r>
            <a:r>
              <a:rPr lang="en-IN" altLang="en-US" dirty="0" smtClean="0"/>
              <a:t>data and </a:t>
            </a:r>
            <a:r>
              <a:rPr lang="en-IN" altLang="en-US" dirty="0"/>
              <a:t>train it </a:t>
            </a:r>
            <a:r>
              <a:rPr lang="en-IN" altLang="en-US" dirty="0" smtClean="0"/>
              <a:t>in the Anaconda software and finally testing the accuracy of the program.</a:t>
            </a:r>
          </a:p>
          <a:p>
            <a:r>
              <a:rPr lang="en-IN" altLang="en-US" dirty="0" smtClean="0"/>
              <a:t>To successfully segregate the pneumonic and non-pneumonic X-Rays.</a:t>
            </a:r>
            <a:br>
              <a:rPr lang="en-IN" altLang="en-US" dirty="0" smtClean="0"/>
            </a:br>
            <a:endParaRPr lang="en-US" dirty="0"/>
          </a:p>
        </p:txBody>
      </p:sp>
      <p:sp>
        <p:nvSpPr>
          <p:cNvPr id="4" name="Date Placeholder 3"/>
          <p:cNvSpPr>
            <a:spLocks noGrp="1"/>
          </p:cNvSpPr>
          <p:nvPr>
            <p:ph type="dt" sz="half" idx="10"/>
          </p:nvPr>
        </p:nvSpPr>
        <p:spPr/>
        <p:txBody>
          <a:bodyPr/>
          <a:lstStyle/>
          <a:p>
            <a:fld id="{3E10B253-2254-4339-9553-560D5B997CA2}"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Proposed </a:t>
            </a:r>
            <a:r>
              <a:rPr lang="en-US" dirty="0" smtClean="0">
                <a:solidFill>
                  <a:srgbClr val="FF0000"/>
                </a:solidFill>
              </a:rPr>
              <a:t>System-</a:t>
            </a:r>
            <a:r>
              <a:rPr lang="en-US" dirty="0"/>
              <a:t>Architectural Design of the System</a:t>
            </a:r>
            <a:endParaRPr lang="en-US" dirty="0">
              <a:solidFill>
                <a:srgbClr val="FF0000"/>
              </a:solidFill>
            </a:endParaRPr>
          </a:p>
        </p:txBody>
      </p:sp>
      <p:sp>
        <p:nvSpPr>
          <p:cNvPr id="4" name="Date Placeholder 3"/>
          <p:cNvSpPr>
            <a:spLocks noGrp="1"/>
          </p:cNvSpPr>
          <p:nvPr>
            <p:ph type="dt" sz="half" idx="10"/>
          </p:nvPr>
        </p:nvSpPr>
        <p:spPr/>
        <p:txBody>
          <a:bodyPr/>
          <a:lstStyle/>
          <a:p>
            <a:fld id="{4E3488C6-9F0D-4B0F-A9ED-7DEF9F6D0C0B}"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34406"/>
            <a:ext cx="8229600" cy="32575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Proposed System- Methodology</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A dataset consisting of X-ray Images is split into 3 datasets(Training dataset, Validate dataset, Test Dataset)</a:t>
            </a:r>
          </a:p>
          <a:p>
            <a:r>
              <a:rPr lang="en-US" dirty="0" smtClean="0"/>
              <a:t>System Requirements: Python, Anaconda, </a:t>
            </a:r>
            <a:r>
              <a:rPr lang="en-US" dirty="0" err="1" smtClean="0"/>
              <a:t>Jupyter</a:t>
            </a:r>
            <a:r>
              <a:rPr lang="en-US" dirty="0" smtClean="0"/>
              <a:t> Notebook</a:t>
            </a:r>
          </a:p>
          <a:p>
            <a:r>
              <a:rPr lang="en-US" dirty="0" smtClean="0"/>
              <a:t>The Different datasets are trained to segregate the Pneumonic images from the Non-Pneumonic images.</a:t>
            </a:r>
            <a:endParaRPr lang="en-US" dirty="0"/>
          </a:p>
          <a:p>
            <a:r>
              <a:rPr lang="en-US" dirty="0" smtClean="0"/>
              <a:t>This is then validated and tested on another set images to predict whether the images </a:t>
            </a:r>
            <a:r>
              <a:rPr lang="en-US" dirty="0"/>
              <a:t>are </a:t>
            </a:r>
            <a:r>
              <a:rPr lang="en-US" dirty="0" smtClean="0"/>
              <a:t>Pneumonic or Non-Pneumonic</a:t>
            </a:r>
            <a:endParaRPr lang="en-US" dirty="0"/>
          </a:p>
        </p:txBody>
      </p:sp>
      <p:sp>
        <p:nvSpPr>
          <p:cNvPr id="4" name="Date Placeholder 3"/>
          <p:cNvSpPr>
            <a:spLocks noGrp="1"/>
          </p:cNvSpPr>
          <p:nvPr>
            <p:ph type="dt" sz="half" idx="10"/>
          </p:nvPr>
        </p:nvSpPr>
        <p:spPr/>
        <p:txBody>
          <a:bodyPr/>
          <a:lstStyle/>
          <a:p>
            <a:fld id="{630234DA-25C8-477B-8B41-3ED76CD77FA0}"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FF0000"/>
                </a:solidFill>
              </a:rPr>
              <a:t/>
            </a:r>
            <a:br>
              <a:rPr lang="en-US" dirty="0">
                <a:solidFill>
                  <a:srgbClr val="FF0000"/>
                </a:solidFill>
              </a:rPr>
            </a:br>
            <a:r>
              <a:rPr lang="en-US" dirty="0">
                <a:solidFill>
                  <a:srgbClr val="FF0000"/>
                </a:solidFill>
              </a:rPr>
              <a:t>Expected Outcome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model segregates the images and produces an accuracy </a:t>
            </a:r>
            <a:r>
              <a:rPr lang="en-US" smtClean="0"/>
              <a:t>of </a:t>
            </a:r>
            <a:r>
              <a:rPr lang="en-US" smtClean="0"/>
              <a:t>91%. </a:t>
            </a:r>
            <a:r>
              <a:rPr lang="en-US" dirty="0" smtClean="0"/>
              <a:t>The accuracy is determined using confusion matrix and the output is tabulated.</a:t>
            </a:r>
            <a:endParaRPr lang="en-US" dirty="0"/>
          </a:p>
        </p:txBody>
      </p:sp>
      <p:sp>
        <p:nvSpPr>
          <p:cNvPr id="4" name="Date Placeholder 3"/>
          <p:cNvSpPr>
            <a:spLocks noGrp="1"/>
          </p:cNvSpPr>
          <p:nvPr>
            <p:ph type="dt" sz="half" idx="10"/>
          </p:nvPr>
        </p:nvSpPr>
        <p:spPr/>
        <p:txBody>
          <a:bodyPr/>
          <a:lstStyle/>
          <a:p>
            <a:fld id="{B4C4A1DE-AD18-4970-97B0-6072B209EBD3}"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3" name="Content Placeholder 2"/>
          <p:cNvSpPr>
            <a:spLocks noGrp="1"/>
          </p:cNvSpPr>
          <p:nvPr>
            <p:ph idx="1"/>
          </p:nvPr>
        </p:nvSpPr>
        <p:spPr/>
        <p:txBody>
          <a:bodyPr>
            <a:normAutofit lnSpcReduction="10000"/>
          </a:bodyPr>
          <a:lstStyle/>
          <a:p>
            <a:r>
              <a:rPr lang="en-US" dirty="0"/>
              <a:t>Over 150 million people get infected by pneumonia on an annual basis especially children under the age of 5 years. Pneumonia is the world’s deadliest child killer claiming one young life every 39 seconds</a:t>
            </a:r>
            <a:r>
              <a:rPr lang="en-US" dirty="0" smtClean="0"/>
              <a:t>. So it is mandatory to come up with an algorithm that will help in detecting Pneumonia.</a:t>
            </a:r>
          </a:p>
          <a:p>
            <a:r>
              <a:rPr lang="en-US" dirty="0"/>
              <a:t>Ensuring that the algorithm works accurately will be our utmost concern.</a:t>
            </a:r>
          </a:p>
          <a:p>
            <a:endParaRPr lang="en-US" dirty="0"/>
          </a:p>
        </p:txBody>
      </p:sp>
      <p:sp>
        <p:nvSpPr>
          <p:cNvPr id="4" name="Date Placeholder 3"/>
          <p:cNvSpPr>
            <a:spLocks noGrp="1"/>
          </p:cNvSpPr>
          <p:nvPr>
            <p:ph type="dt" sz="half" idx="10"/>
          </p:nvPr>
        </p:nvSpPr>
        <p:spPr/>
        <p:txBody>
          <a:bodyPr/>
          <a:lstStyle/>
          <a:p>
            <a:fld id="{CEA43D52-C88F-4BB1-B7F4-0F43AD5CCDAF}" type="datetime1">
              <a:rPr lang="en-US" smtClean="0"/>
              <a:t>8/12/2021</a:t>
            </a:fld>
            <a:endParaRPr lang="en-US"/>
          </a:p>
        </p:txBody>
      </p:sp>
      <p:sp>
        <p:nvSpPr>
          <p:cNvPr id="5" name="Footer Placeholder 4"/>
          <p:cNvSpPr>
            <a:spLocks noGrp="1"/>
          </p:cNvSpPr>
          <p:nvPr>
            <p:ph type="ftr" sz="quarter" idx="11"/>
          </p:nvPr>
        </p:nvSpPr>
        <p:spPr/>
        <p:txBody>
          <a:bodyPr/>
          <a:lstStyle/>
          <a:p>
            <a:r>
              <a:rPr lang="en-US" smtClean="0"/>
              <a:t>Mini Project - 20ISE68</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615</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DEPARTMENT OF INFORMATION SCIENCE &amp; ENGINEERING</vt:lpstr>
      <vt:lpstr>Agenda</vt:lpstr>
      <vt:lpstr>Introduction </vt:lpstr>
      <vt:lpstr>Problem Definition</vt:lpstr>
      <vt:lpstr>Objectives</vt:lpstr>
      <vt:lpstr>Proposed System-Architectural Design of the System</vt:lpstr>
      <vt:lpstr>Proposed System- Methodology</vt:lpstr>
      <vt:lpstr> Expected Outcome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Dhanush Biligiri</cp:lastModifiedBy>
  <cp:revision>33</cp:revision>
  <dcterms:created xsi:type="dcterms:W3CDTF">2019-03-07T05:34:07Z</dcterms:created>
  <dcterms:modified xsi:type="dcterms:W3CDTF">2021-08-12T03:06:04Z</dcterms:modified>
</cp:coreProperties>
</file>