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sldIdLst>
    <p:sldId id="256" r:id="rId3"/>
    <p:sldId id="269" r:id="rId4"/>
    <p:sldId id="257" r:id="rId5"/>
    <p:sldId id="262" r:id="rId6"/>
    <p:sldId id="264" r:id="rId7"/>
    <p:sldId id="272" r:id="rId8"/>
    <p:sldId id="279" r:id="rId9"/>
    <p:sldId id="265" r:id="rId10"/>
    <p:sldId id="273" r:id="rId11"/>
    <p:sldId id="266" r:id="rId12"/>
    <p:sldId id="271"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84"/>
      </p:cViewPr>
      <p:guideLst>
        <p:guide orient="horz" pos="2161"/>
        <p:guide pos="28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3E3CC-FE82-4A5E-8DCC-912D9265AC8E}"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71CBF-769E-40A0-861E-88E4AAA820E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04392FE-623C-41F4-AE19-E2A994699E51}" type="datetime1">
              <a:rPr lang="en-US" smtClean="0"/>
            </a:fld>
            <a:endParaRPr lang="en-US"/>
          </a:p>
        </p:txBody>
      </p:sp>
      <p:sp>
        <p:nvSpPr>
          <p:cNvPr id="5" name="Footer Placeholder 4"/>
          <p:cNvSpPr>
            <a:spLocks noGrp="1"/>
          </p:cNvSpPr>
          <p:nvPr>
            <p:ph type="ftr" sz="quarter" idx="11"/>
          </p:nvPr>
        </p:nvSpPr>
        <p:spPr/>
        <p:txBody>
          <a:bodyPr/>
          <a:lstStyle/>
          <a:p>
            <a:r>
              <a:rPr lang="en-US"/>
              <a:t>Mini Project - ISE66</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93430BF-24D7-4E77-9898-45A34935B94E}" type="datetime1">
              <a:rPr lang="en-US" smtClean="0"/>
            </a:fld>
            <a:endParaRPr lang="en-US"/>
          </a:p>
        </p:txBody>
      </p:sp>
      <p:sp>
        <p:nvSpPr>
          <p:cNvPr id="5" name="Footer Placeholder 4"/>
          <p:cNvSpPr>
            <a:spLocks noGrp="1"/>
          </p:cNvSpPr>
          <p:nvPr>
            <p:ph type="ftr" sz="quarter" idx="11"/>
          </p:nvPr>
        </p:nvSpPr>
        <p:spPr/>
        <p:txBody>
          <a:bodyPr/>
          <a:lstStyle/>
          <a:p>
            <a:r>
              <a:rPr lang="en-US"/>
              <a:t>Mini Project - ISE66</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228770B-E514-4942-9F6A-0A0826774EF0}" type="datetime1">
              <a:rPr lang="en-US" smtClean="0"/>
            </a:fld>
            <a:endParaRPr lang="en-US"/>
          </a:p>
        </p:txBody>
      </p:sp>
      <p:sp>
        <p:nvSpPr>
          <p:cNvPr id="5" name="Footer Placeholder 4"/>
          <p:cNvSpPr>
            <a:spLocks noGrp="1"/>
          </p:cNvSpPr>
          <p:nvPr>
            <p:ph type="ftr" sz="quarter" idx="11"/>
          </p:nvPr>
        </p:nvSpPr>
        <p:spPr/>
        <p:txBody>
          <a:bodyPr/>
          <a:lstStyle/>
          <a:p>
            <a:r>
              <a:rPr lang="en-US"/>
              <a:t>Mini Project - ISE66</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DE85827-1C37-4695-8ADE-A7F68AF0EBC3}" type="datetime1">
              <a:rPr lang="en-US" smtClean="0"/>
            </a:fld>
            <a:endParaRPr lang="en-US"/>
          </a:p>
        </p:txBody>
      </p:sp>
      <p:sp>
        <p:nvSpPr>
          <p:cNvPr id="5" name="Footer Placeholder 4"/>
          <p:cNvSpPr>
            <a:spLocks noGrp="1"/>
          </p:cNvSpPr>
          <p:nvPr>
            <p:ph type="ftr" sz="quarter" idx="11"/>
          </p:nvPr>
        </p:nvSpPr>
        <p:spPr/>
        <p:txBody>
          <a:bodyPr/>
          <a:lstStyle/>
          <a:p>
            <a:r>
              <a:rPr lang="en-US"/>
              <a:t>Mini Project - ISE66</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02525B2-294A-4B0C-904D-C163F21F7B01}" type="datetime1">
              <a:rPr lang="en-US" smtClean="0"/>
            </a:fld>
            <a:endParaRPr lang="en-US"/>
          </a:p>
        </p:txBody>
      </p:sp>
      <p:sp>
        <p:nvSpPr>
          <p:cNvPr id="5" name="Footer Placeholder 4"/>
          <p:cNvSpPr>
            <a:spLocks noGrp="1"/>
          </p:cNvSpPr>
          <p:nvPr>
            <p:ph type="ftr" sz="quarter" idx="11"/>
          </p:nvPr>
        </p:nvSpPr>
        <p:spPr/>
        <p:txBody>
          <a:bodyPr/>
          <a:lstStyle/>
          <a:p>
            <a:r>
              <a:rPr lang="en-US"/>
              <a:t>Mini Project - ISE66</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DE97795-B78A-40A8-831E-2681712341B0}" type="datetime1">
              <a:rPr lang="en-US" smtClean="0"/>
            </a:fld>
            <a:endParaRPr lang="en-US"/>
          </a:p>
        </p:txBody>
      </p:sp>
      <p:sp>
        <p:nvSpPr>
          <p:cNvPr id="6" name="Footer Placeholder 5"/>
          <p:cNvSpPr>
            <a:spLocks noGrp="1"/>
          </p:cNvSpPr>
          <p:nvPr>
            <p:ph type="ftr" sz="quarter" idx="11"/>
          </p:nvPr>
        </p:nvSpPr>
        <p:spPr/>
        <p:txBody>
          <a:bodyPr/>
          <a:lstStyle/>
          <a:p>
            <a:r>
              <a:rPr lang="en-US"/>
              <a:t>Mini Project - ISE66</a:t>
            </a:r>
            <a:endParaRPr lang="en-US"/>
          </a:p>
        </p:txBody>
      </p:sp>
      <p:sp>
        <p:nvSpPr>
          <p:cNvPr id="7" name="Slide Number Placeholder 6"/>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E590931-9EC2-4307-BD72-BE501958757F}" type="datetime1">
              <a:rPr lang="en-US" smtClean="0"/>
            </a:fld>
            <a:endParaRPr lang="en-US"/>
          </a:p>
        </p:txBody>
      </p:sp>
      <p:sp>
        <p:nvSpPr>
          <p:cNvPr id="8" name="Footer Placeholder 7"/>
          <p:cNvSpPr>
            <a:spLocks noGrp="1"/>
          </p:cNvSpPr>
          <p:nvPr>
            <p:ph type="ftr" sz="quarter" idx="11"/>
          </p:nvPr>
        </p:nvSpPr>
        <p:spPr/>
        <p:txBody>
          <a:bodyPr/>
          <a:lstStyle/>
          <a:p>
            <a:r>
              <a:rPr lang="en-US"/>
              <a:t>Mini Project - ISE66</a:t>
            </a:r>
            <a:endParaRPr lang="en-US"/>
          </a:p>
        </p:txBody>
      </p:sp>
      <p:sp>
        <p:nvSpPr>
          <p:cNvPr id="9" name="Slide Number Placeholder 8"/>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D401DBD-A0DA-45E8-AC73-D4B61AF49F15}" type="datetime1">
              <a:rPr lang="en-US" smtClean="0"/>
            </a:fld>
            <a:endParaRPr lang="en-US"/>
          </a:p>
        </p:txBody>
      </p:sp>
      <p:sp>
        <p:nvSpPr>
          <p:cNvPr id="4" name="Footer Placeholder 3"/>
          <p:cNvSpPr>
            <a:spLocks noGrp="1"/>
          </p:cNvSpPr>
          <p:nvPr>
            <p:ph type="ftr" sz="quarter" idx="11"/>
          </p:nvPr>
        </p:nvSpPr>
        <p:spPr/>
        <p:txBody>
          <a:bodyPr/>
          <a:lstStyle/>
          <a:p>
            <a:r>
              <a:rPr lang="en-US"/>
              <a:t>Mini Project - ISE66</a:t>
            </a:r>
            <a:endParaRPr lang="en-US"/>
          </a:p>
        </p:txBody>
      </p:sp>
      <p:sp>
        <p:nvSpPr>
          <p:cNvPr id="5" name="Slide Number Placeholder 4"/>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3D9197-F617-4323-8259-1A17254304E0}" type="datetime1">
              <a:rPr lang="en-US" smtClean="0"/>
            </a:fld>
            <a:endParaRPr lang="en-US"/>
          </a:p>
        </p:txBody>
      </p:sp>
      <p:sp>
        <p:nvSpPr>
          <p:cNvPr id="3" name="Footer Placeholder 2"/>
          <p:cNvSpPr>
            <a:spLocks noGrp="1"/>
          </p:cNvSpPr>
          <p:nvPr>
            <p:ph type="ftr" sz="quarter" idx="11"/>
          </p:nvPr>
        </p:nvSpPr>
        <p:spPr/>
        <p:txBody>
          <a:bodyPr/>
          <a:lstStyle/>
          <a:p>
            <a:r>
              <a:rPr lang="en-US"/>
              <a:t>Mini Project - ISE66</a:t>
            </a:r>
            <a:endParaRPr lang="en-US"/>
          </a:p>
        </p:txBody>
      </p:sp>
      <p:sp>
        <p:nvSpPr>
          <p:cNvPr id="4" name="Slide Number Placeholder 3"/>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C7DEC4D-6E8F-42D2-85C4-A06E89850A59}" type="datetime1">
              <a:rPr lang="en-US" smtClean="0"/>
            </a:fld>
            <a:endParaRPr lang="en-US"/>
          </a:p>
        </p:txBody>
      </p:sp>
      <p:sp>
        <p:nvSpPr>
          <p:cNvPr id="6" name="Footer Placeholder 5"/>
          <p:cNvSpPr>
            <a:spLocks noGrp="1"/>
          </p:cNvSpPr>
          <p:nvPr>
            <p:ph type="ftr" sz="quarter" idx="11"/>
          </p:nvPr>
        </p:nvSpPr>
        <p:spPr/>
        <p:txBody>
          <a:bodyPr/>
          <a:lstStyle/>
          <a:p>
            <a:r>
              <a:rPr lang="en-US"/>
              <a:t>Mini Project - ISE66</a:t>
            </a:r>
            <a:endParaRPr lang="en-US"/>
          </a:p>
        </p:txBody>
      </p:sp>
      <p:sp>
        <p:nvSpPr>
          <p:cNvPr id="7" name="Slide Number Placeholder 6"/>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FE0BF36-8C32-479F-AA3A-09C6AAF33B5F}" type="datetime1">
              <a:rPr lang="en-US" smtClean="0"/>
            </a:fld>
            <a:endParaRPr lang="en-US"/>
          </a:p>
        </p:txBody>
      </p:sp>
      <p:sp>
        <p:nvSpPr>
          <p:cNvPr id="6" name="Footer Placeholder 5"/>
          <p:cNvSpPr>
            <a:spLocks noGrp="1"/>
          </p:cNvSpPr>
          <p:nvPr>
            <p:ph type="ftr" sz="quarter" idx="11"/>
          </p:nvPr>
        </p:nvSpPr>
        <p:spPr/>
        <p:txBody>
          <a:bodyPr/>
          <a:lstStyle/>
          <a:p>
            <a:r>
              <a:rPr lang="en-US"/>
              <a:t>Mini Project - ISE66</a:t>
            </a:r>
            <a:endParaRPr lang="en-US"/>
          </a:p>
        </p:txBody>
      </p:sp>
      <p:sp>
        <p:nvSpPr>
          <p:cNvPr id="7" name="Slide Number Placeholder 6"/>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99439F-F01C-496B-8440-8045ECE3E29B}"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Mini Project - ISE66</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F9C3E-79AB-4D1D-AF94-F9B1D785080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609600"/>
          </a:xfrm>
        </p:spPr>
        <p:txBody>
          <a:bodyPr>
            <a:noAutofit/>
          </a:bodyPr>
          <a:lstStyle/>
          <a:p>
            <a:r>
              <a:rPr lang="en-US" sz="2800" b="1" dirty="0">
                <a:solidFill>
                  <a:srgbClr val="0000CC"/>
                </a:solidFill>
              </a:rPr>
              <a:t>DEPARTMENT OF INFORMATION SCIENCE &amp; ENGINEERING</a:t>
            </a:r>
            <a:endParaRPr lang="en-US" sz="2800" b="1" dirty="0">
              <a:solidFill>
                <a:srgbClr val="0000CC"/>
              </a:solidFill>
            </a:endParaRPr>
          </a:p>
        </p:txBody>
      </p:sp>
      <p:sp>
        <p:nvSpPr>
          <p:cNvPr id="3" name="Subtitle 2"/>
          <p:cNvSpPr>
            <a:spLocks noGrp="1"/>
          </p:cNvSpPr>
          <p:nvPr>
            <p:ph type="subTitle" idx="1"/>
          </p:nvPr>
        </p:nvSpPr>
        <p:spPr>
          <a:xfrm>
            <a:off x="1524000" y="2819400"/>
            <a:ext cx="6400800" cy="1752600"/>
          </a:xfrm>
        </p:spPr>
        <p:txBody>
          <a:bodyPr>
            <a:normAutofit/>
          </a:bodyPr>
          <a:lstStyle/>
          <a:p>
            <a:r>
              <a:rPr lang="en-US" sz="2800" dirty="0">
                <a:solidFill>
                  <a:schemeClr val="accent2">
                    <a:lumMod val="50000"/>
                  </a:schemeClr>
                </a:solidFill>
              </a:rPr>
              <a:t>“</a:t>
            </a:r>
            <a:r>
              <a:rPr lang="en-IN" altLang="en-US" sz="2800" dirty="0">
                <a:solidFill>
                  <a:schemeClr val="accent2">
                    <a:lumMod val="50000"/>
                  </a:schemeClr>
                </a:solidFill>
              </a:rPr>
              <a:t>SPAM CLASSIFIER</a:t>
            </a:r>
            <a:r>
              <a:rPr lang="en-US" sz="2800" dirty="0">
                <a:solidFill>
                  <a:schemeClr val="accent2">
                    <a:lumMod val="50000"/>
                  </a:schemeClr>
                </a:solidFill>
              </a:rPr>
              <a:t>”</a:t>
            </a:r>
            <a:endParaRPr lang="en-US" sz="2800" dirty="0">
              <a:solidFill>
                <a:schemeClr val="accent2">
                  <a:lumMod val="50000"/>
                </a:schemeClr>
              </a:solidFill>
            </a:endParaRPr>
          </a:p>
        </p:txBody>
      </p:sp>
      <p:sp>
        <p:nvSpPr>
          <p:cNvPr id="4" name="Subtitle 2"/>
          <p:cNvSpPr txBox="1"/>
          <p:nvPr/>
        </p:nvSpPr>
        <p:spPr>
          <a:xfrm>
            <a:off x="457200" y="4495800"/>
            <a:ext cx="3886200" cy="18288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effectLst/>
                <a:uLnTx/>
                <a:uFillTx/>
                <a:latin typeface="+mn-lt"/>
                <a:ea typeface="+mn-ea"/>
                <a:cs typeface="+mn-cs"/>
              </a:rPr>
              <a:t>Presentation by,</a:t>
            </a:r>
            <a:endParaRPr kumimoji="0" lang="en-US" sz="2400" b="0" i="0" u="none" strike="noStrike" kern="1200" cap="none" spc="0" normalizeH="0" baseline="0" noProof="0" dirty="0">
              <a:ln>
                <a:noFill/>
              </a:ln>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600" dirty="0">
                <a:solidFill>
                  <a:schemeClr val="accent2">
                    <a:lumMod val="50000"/>
                  </a:schemeClr>
                </a:solidFill>
              </a:rPr>
              <a:t>NAME</a:t>
            </a:r>
            <a:r>
              <a:rPr lang="en-IN" altLang="en-US" sz="2600" dirty="0">
                <a:solidFill>
                  <a:schemeClr val="accent2">
                    <a:lumMod val="50000"/>
                  </a:schemeClr>
                </a:solidFill>
              </a:rPr>
              <a:t>:Dhanush Biligiri N H </a:t>
            </a:r>
            <a:endParaRPr lang="en-US" sz="2600" dirty="0">
              <a:solidFill>
                <a:schemeClr val="accent2">
                  <a:lumMod val="50000"/>
                </a:schemeClr>
              </a:solidFill>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600" dirty="0">
                <a:solidFill>
                  <a:schemeClr val="accent2">
                    <a:lumMod val="50000"/>
                  </a:schemeClr>
                </a:solidFill>
              </a:rPr>
              <a:t>USN</a:t>
            </a:r>
            <a:r>
              <a:rPr lang="en-IN" altLang="en-US" sz="2600" dirty="0">
                <a:solidFill>
                  <a:schemeClr val="accent2">
                    <a:lumMod val="50000"/>
                  </a:schemeClr>
                </a:solidFill>
              </a:rPr>
              <a:t>: 1NH18IS030</a:t>
            </a:r>
            <a:endParaRPr kumimoji="0" lang="en-IN" alt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5" name="Subtitle 2"/>
          <p:cNvSpPr txBox="1"/>
          <p:nvPr/>
        </p:nvSpPr>
        <p:spPr>
          <a:xfrm>
            <a:off x="4418965" y="4495800"/>
            <a:ext cx="4608830" cy="22098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effectLst/>
                <a:uLnTx/>
                <a:uFillTx/>
                <a:latin typeface="+mn-lt"/>
                <a:ea typeface="+mn-ea"/>
                <a:cs typeface="+mn-cs"/>
              </a:rPr>
              <a:t>Under the Guidance of ,</a:t>
            </a:r>
            <a:endParaRPr kumimoji="0" lang="en-US" sz="2400" b="0" i="0" u="none" strike="noStrike" kern="1200" cap="none" spc="0" normalizeH="0" baseline="0" noProof="0" dirty="0">
              <a:ln>
                <a:noFill/>
              </a:ln>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rPr>
              <a:t>Guide Name</a:t>
            </a:r>
            <a:r>
              <a:rPr kumimoji="0" lang="en-IN" altLang="en-US" sz="2600" b="0" i="0" u="none" strike="noStrike" kern="1200" cap="none" spc="0" normalizeH="0" baseline="0" noProof="0" dirty="0">
                <a:ln>
                  <a:noFill/>
                </a:ln>
                <a:solidFill>
                  <a:schemeClr val="accent2">
                    <a:lumMod val="50000"/>
                  </a:schemeClr>
                </a:solidFill>
                <a:effectLst/>
                <a:uLnTx/>
                <a:uFillTx/>
                <a:latin typeface="+mn-lt"/>
                <a:ea typeface="+mn-ea"/>
                <a:cs typeface="+mn-cs"/>
              </a:rPr>
              <a:t>: </a:t>
            </a:r>
            <a:r>
              <a:rPr kumimoji="0" lang="en-IN" altLang="en-US" b="0" i="0" u="none" strike="noStrike" kern="1200" cap="none" spc="0" normalizeH="0" baseline="0" noProof="0" dirty="0">
                <a:ln>
                  <a:noFill/>
                </a:ln>
                <a:solidFill>
                  <a:schemeClr val="accent2">
                    <a:lumMod val="50000"/>
                  </a:schemeClr>
                </a:solidFill>
                <a:effectLst/>
                <a:uLnTx/>
                <a:uFillTx/>
                <a:latin typeface="+mn-lt"/>
                <a:ea typeface="+mn-ea"/>
                <a:cs typeface="+mn-cs"/>
              </a:rPr>
              <a:t>Dr. Arvind Shivappa Kapse</a:t>
            </a:r>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600" dirty="0">
                <a:solidFill>
                  <a:schemeClr val="accent2">
                    <a:lumMod val="50000"/>
                  </a:schemeClr>
                </a:solidFill>
              </a:rPr>
              <a:t>Designation</a:t>
            </a:r>
            <a:r>
              <a:rPr lang="en-IN" altLang="en-US" sz="2600" dirty="0">
                <a:solidFill>
                  <a:schemeClr val="accent2">
                    <a:lumMod val="50000"/>
                  </a:schemeClr>
                </a:solidFill>
              </a:rPr>
              <a:t>: Professor</a:t>
            </a:r>
            <a:endParaRPr kumimoji="0" lang="en-IN" alt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pic>
        <p:nvPicPr>
          <p:cNvPr id="6" name="Picture 5" descr="nhce"/>
          <p:cNvPicPr>
            <a:picLocks noChangeAspect="1"/>
          </p:cNvPicPr>
          <p:nvPr/>
        </p:nvPicPr>
        <p:blipFill>
          <a:blip r:embed="rId1"/>
          <a:stretch>
            <a:fillRect/>
          </a:stretch>
        </p:blipFill>
        <p:spPr>
          <a:xfrm>
            <a:off x="1252220" y="346710"/>
            <a:ext cx="6640195" cy="9880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Conclusion</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a:t>As emails are one of the most effective ways of communication, it is mandatory to come up </a:t>
            </a:r>
            <a:r>
              <a:rPr lang="en-IN" altLang="en-US" dirty="0"/>
              <a:t>w</a:t>
            </a:r>
            <a:r>
              <a:rPr lang="en-US" dirty="0"/>
              <a:t>ith an algorithm that will help in segregating the emails as ham and spam. </a:t>
            </a:r>
            <a:endParaRPr lang="en-US" dirty="0"/>
          </a:p>
          <a:p>
            <a:pPr algn="just"/>
            <a:r>
              <a:rPr lang="en-US" dirty="0"/>
              <a:t>Ensuring that the algorithm works accurately will be our utmost concern.</a:t>
            </a:r>
            <a:endParaRPr lang="en-US" dirty="0"/>
          </a:p>
        </p:txBody>
      </p:sp>
      <p:sp>
        <p:nvSpPr>
          <p:cNvPr id="4" name="Date Placeholder 3"/>
          <p:cNvSpPr>
            <a:spLocks noGrp="1"/>
          </p:cNvSpPr>
          <p:nvPr>
            <p:ph type="dt" sz="half" idx="10"/>
          </p:nvPr>
        </p:nvSpPr>
        <p:spPr/>
        <p:txBody>
          <a:bodyPr/>
          <a:lstStyle/>
          <a:p>
            <a:fld id="{6DE85827-1C37-4695-8ADE-A7F68AF0EBC3}" type="datetime1">
              <a:rPr lang="en-US" smtClean="0"/>
            </a:fld>
            <a:endParaRPr lang="en-US"/>
          </a:p>
        </p:txBody>
      </p:sp>
      <p:sp>
        <p:nvSpPr>
          <p:cNvPr id="5" name="Footer Placeholder 4"/>
          <p:cNvSpPr>
            <a:spLocks noGrp="1"/>
          </p:cNvSpPr>
          <p:nvPr>
            <p:ph type="ftr" sz="quarter" idx="11"/>
          </p:nvPr>
        </p:nvSpPr>
        <p:spPr/>
        <p:txBody>
          <a:bodyPr/>
          <a:lstStyle/>
          <a:p>
            <a:r>
              <a:rPr lang="en-US"/>
              <a:t>Mini Project - ISE66</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References</a:t>
            </a:r>
            <a:endParaRPr lang="en-US" dirty="0">
              <a:solidFill>
                <a:srgbClr val="FF0000"/>
              </a:solidFill>
            </a:endParaRPr>
          </a:p>
        </p:txBody>
      </p:sp>
      <p:sp>
        <p:nvSpPr>
          <p:cNvPr id="3" name="Content Placeholder 2"/>
          <p:cNvSpPr>
            <a:spLocks noGrp="1"/>
          </p:cNvSpPr>
          <p:nvPr>
            <p:ph idx="1"/>
          </p:nvPr>
        </p:nvSpPr>
        <p:spPr/>
        <p:txBody>
          <a:bodyPr/>
          <a:lstStyle/>
          <a:p>
            <a:pPr algn="just">
              <a:buNone/>
            </a:pPr>
            <a:r>
              <a:rPr lang="en-US" dirty="0"/>
              <a:t>[1] https://www.javatpoint.com/python-features</a:t>
            </a:r>
            <a:endParaRPr lang="en-US" dirty="0"/>
          </a:p>
          <a:p>
            <a:pPr algn="just">
              <a:buNone/>
            </a:pPr>
            <a:r>
              <a:rPr lang="en-US" dirty="0"/>
              <a:t>[2] https://towardsdatascience.com/spam-classifier-in-python-from-scratch- </a:t>
            </a:r>
            <a:endParaRPr lang="en-US" dirty="0"/>
          </a:p>
          <a:p>
            <a:pPr algn="just">
              <a:buNone/>
            </a:pPr>
            <a:r>
              <a:rPr lang="en-US" dirty="0"/>
              <a:t>27a98ddd8e73</a:t>
            </a:r>
            <a:endParaRPr lang="en-US" dirty="0"/>
          </a:p>
        </p:txBody>
      </p:sp>
      <p:sp>
        <p:nvSpPr>
          <p:cNvPr id="4" name="Date Placeholder 3"/>
          <p:cNvSpPr>
            <a:spLocks noGrp="1"/>
          </p:cNvSpPr>
          <p:nvPr>
            <p:ph type="dt" sz="half" idx="10"/>
          </p:nvPr>
        </p:nvSpPr>
        <p:spPr/>
        <p:txBody>
          <a:bodyPr/>
          <a:lstStyle/>
          <a:p>
            <a:fld id="{6DE85827-1C37-4695-8ADE-A7F68AF0EBC3}" type="datetime1">
              <a:rPr lang="en-US" smtClean="0"/>
            </a:fld>
            <a:endParaRPr lang="en-US"/>
          </a:p>
        </p:txBody>
      </p:sp>
      <p:sp>
        <p:nvSpPr>
          <p:cNvPr id="5" name="Footer Placeholder 4"/>
          <p:cNvSpPr>
            <a:spLocks noGrp="1"/>
          </p:cNvSpPr>
          <p:nvPr>
            <p:ph type="ftr" sz="quarter" idx="11"/>
          </p:nvPr>
        </p:nvSpPr>
        <p:spPr/>
        <p:txBody>
          <a:bodyPr/>
          <a:lstStyle/>
          <a:p>
            <a:r>
              <a:rPr lang="en-US"/>
              <a:t>Mini Project - ISE66</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E85827-1C37-4695-8ADE-A7F68AF0EBC3}" type="datetime1">
              <a:rPr lang="en-US" smtClean="0"/>
            </a:fld>
            <a:endParaRPr lang="en-US"/>
          </a:p>
        </p:txBody>
      </p:sp>
      <p:sp>
        <p:nvSpPr>
          <p:cNvPr id="5" name="Footer Placeholder 4"/>
          <p:cNvSpPr>
            <a:spLocks noGrp="1"/>
          </p:cNvSpPr>
          <p:nvPr>
            <p:ph type="ftr" sz="quarter" idx="11"/>
          </p:nvPr>
        </p:nvSpPr>
        <p:spPr/>
        <p:txBody>
          <a:bodyPr/>
          <a:lstStyle/>
          <a:p>
            <a:r>
              <a:rPr lang="en-US"/>
              <a:t>Mini Project - ISE66</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
        <p:nvSpPr>
          <p:cNvPr id="7" name="Rectangle 6"/>
          <p:cNvSpPr/>
          <p:nvPr/>
        </p:nvSpPr>
        <p:spPr>
          <a:xfrm>
            <a:off x="2971800" y="1828800"/>
            <a:ext cx="316682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Rectangle 7"/>
          <p:cNvSpPr/>
          <p:nvPr/>
        </p:nvSpPr>
        <p:spPr>
          <a:xfrm>
            <a:off x="2819400" y="3505200"/>
            <a:ext cx="35052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Queries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a:buFont typeface="Wingdings" panose="05000000000000000000" pitchFamily="2" charset="2"/>
              <a:buChar char="Ø"/>
            </a:pPr>
            <a:r>
              <a:rPr lang="en-US" dirty="0"/>
              <a:t>Introduction</a:t>
            </a:r>
            <a:endParaRPr lang="en-US" dirty="0"/>
          </a:p>
          <a:p>
            <a:pPr>
              <a:buFont typeface="Wingdings" panose="05000000000000000000" pitchFamily="2" charset="2"/>
              <a:buChar char="Ø"/>
            </a:pPr>
            <a:r>
              <a:rPr lang="en-US" dirty="0"/>
              <a:t>Problem Definition</a:t>
            </a:r>
            <a:endParaRPr lang="en-US" dirty="0"/>
          </a:p>
          <a:p>
            <a:pPr>
              <a:buFont typeface="Wingdings" panose="05000000000000000000" pitchFamily="2" charset="2"/>
              <a:buChar char="Ø"/>
            </a:pPr>
            <a:r>
              <a:rPr lang="en-US" dirty="0"/>
              <a:t>Objectives</a:t>
            </a:r>
            <a:endParaRPr lang="en-US" dirty="0"/>
          </a:p>
          <a:p>
            <a:pPr>
              <a:buFont typeface="Wingdings" panose="05000000000000000000" pitchFamily="2" charset="2"/>
              <a:buChar char="Ø"/>
            </a:pPr>
            <a:r>
              <a:rPr lang="en-US" dirty="0"/>
              <a:t>Proposed system</a:t>
            </a:r>
            <a:endParaRPr lang="en-US" dirty="0"/>
          </a:p>
          <a:p>
            <a:pPr lvl="1">
              <a:buFont typeface="Wingdings" panose="05000000000000000000" pitchFamily="2" charset="2"/>
              <a:buChar char="Ø"/>
            </a:pPr>
            <a:r>
              <a:rPr lang="en-US" dirty="0"/>
              <a:t>System Design</a:t>
            </a:r>
            <a:endParaRPr lang="en-US" dirty="0"/>
          </a:p>
          <a:p>
            <a:pPr lvl="1">
              <a:buFont typeface="Wingdings" panose="05000000000000000000" pitchFamily="2" charset="2"/>
              <a:buChar char="Ø"/>
            </a:pPr>
            <a:r>
              <a:rPr lang="en-US" dirty="0"/>
              <a:t>Methodology</a:t>
            </a:r>
            <a:endParaRPr lang="en-US" dirty="0"/>
          </a:p>
          <a:p>
            <a:pPr>
              <a:buFont typeface="Wingdings" panose="05000000000000000000" pitchFamily="2" charset="2"/>
              <a:buChar char="Ø"/>
            </a:pPr>
            <a:r>
              <a:rPr lang="en-US" dirty="0"/>
              <a:t>Expected Outcome</a:t>
            </a:r>
            <a:endParaRPr lang="en-US" dirty="0"/>
          </a:p>
          <a:p>
            <a:pPr>
              <a:buFont typeface="Wingdings" panose="05000000000000000000" pitchFamily="2" charset="2"/>
              <a:buChar char="Ø"/>
            </a:pPr>
            <a:r>
              <a:rPr lang="en-US" dirty="0"/>
              <a:t>Conclusion</a:t>
            </a: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6DE85827-1C37-4695-8ADE-A7F68AF0EBC3}" type="datetime1">
              <a:rPr lang="en-US" smtClean="0"/>
            </a:fld>
            <a:endParaRPr lang="en-US" dirty="0"/>
          </a:p>
        </p:txBody>
      </p:sp>
      <p:sp>
        <p:nvSpPr>
          <p:cNvPr id="5" name="Footer Placeholder 4"/>
          <p:cNvSpPr>
            <a:spLocks noGrp="1"/>
          </p:cNvSpPr>
          <p:nvPr>
            <p:ph type="ftr" sz="quarter" idx="11"/>
          </p:nvPr>
        </p:nvSpPr>
        <p:spPr/>
        <p:txBody>
          <a:bodyPr/>
          <a:lstStyle/>
          <a:p>
            <a:r>
              <a:rPr lang="en-US" dirty="0"/>
              <a:t>Mini Project – ISE57</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
        <p:nvSpPr>
          <p:cNvPr id="7" name="Title 1"/>
          <p:cNvSpPr>
            <a:spLocks noGrp="1"/>
          </p:cNvSpPr>
          <p:nvPr>
            <p:ph type="title"/>
          </p:nvPr>
        </p:nvSpPr>
        <p:spPr>
          <a:xfrm>
            <a:off x="457200" y="228600"/>
            <a:ext cx="8229600" cy="563562"/>
          </a:xfrm>
        </p:spPr>
        <p:txBody>
          <a:bodyPr>
            <a:normAutofit fontScale="90000"/>
          </a:bodyPr>
          <a:lstStyle/>
          <a:p>
            <a:r>
              <a:rPr lang="en-US" dirty="0">
                <a:solidFill>
                  <a:srgbClr val="FF0000"/>
                </a:solidFill>
              </a:rPr>
              <a:t>Agenda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Introduction(1 slide) </a:t>
            </a:r>
            <a:endParaRPr lang="en-US" dirty="0">
              <a:solidFill>
                <a:srgbClr val="FF0000"/>
              </a:solidFill>
            </a:endParaRPr>
          </a:p>
        </p:txBody>
      </p:sp>
      <p:sp>
        <p:nvSpPr>
          <p:cNvPr id="3" name="Content Placeholder 2"/>
          <p:cNvSpPr>
            <a:spLocks noGrp="1"/>
          </p:cNvSpPr>
          <p:nvPr>
            <p:ph idx="1"/>
          </p:nvPr>
        </p:nvSpPr>
        <p:spPr/>
        <p:txBody>
          <a:bodyPr>
            <a:noAutofit/>
          </a:bodyPr>
          <a:lstStyle/>
          <a:p>
            <a:pPr algn="just"/>
            <a:r>
              <a:rPr lang="en-IN" altLang="en-US" sz="2400" dirty="0"/>
              <a:t>Spam classifier using Naive Bayes algo is an effecient way of classifying mails whose accuracy is proven to be 98% effecient. As email has become an effective, faster and cheap way of communication, it is better to have an effecient way to classify spam and ham.</a:t>
            </a:r>
            <a:endParaRPr lang="en-IN" altLang="en-US" sz="2400" dirty="0"/>
          </a:p>
          <a:p>
            <a:pPr algn="just"/>
            <a:r>
              <a:rPr lang="en-IN" altLang="en-US" sz="2400" dirty="0"/>
              <a:t>Spam filtering is is the process of classifying and organizing emails based on a pre-defined criteria.</a:t>
            </a:r>
            <a:endParaRPr lang="en-IN" altLang="en-US" sz="2400" dirty="0"/>
          </a:p>
          <a:p>
            <a:pPr algn="just"/>
            <a:r>
              <a:rPr lang="en-IN" altLang="en-US" sz="2400" dirty="0"/>
              <a:t>The trivial method of manually going through mails is next to impossible in a world of spammers and marketers that looks to flood the Inbox.</a:t>
            </a:r>
            <a:endParaRPr lang="en-IN" altLang="en-US" sz="2400" dirty="0"/>
          </a:p>
          <a:p>
            <a:pPr algn="just"/>
            <a:r>
              <a:rPr lang="en-IN" altLang="en-US" sz="2400" dirty="0"/>
              <a:t>This process, with the advancement and development of machine learning and natural language processing it's possible to classify them in no time.</a:t>
            </a:r>
            <a:endParaRPr lang="en-IN" altLang="en-US" sz="2400" dirty="0"/>
          </a:p>
        </p:txBody>
      </p:sp>
      <p:sp>
        <p:nvSpPr>
          <p:cNvPr id="4" name="Date Placeholder 3"/>
          <p:cNvSpPr>
            <a:spLocks noGrp="1"/>
          </p:cNvSpPr>
          <p:nvPr>
            <p:ph type="dt" sz="half" idx="10"/>
          </p:nvPr>
        </p:nvSpPr>
        <p:spPr/>
        <p:txBody>
          <a:bodyPr/>
          <a:lstStyle/>
          <a:p>
            <a:fld id="{6DE85827-1C37-4695-8ADE-A7F68AF0EBC3}" type="datetime1">
              <a:rPr lang="en-US" smtClean="0"/>
            </a:fld>
            <a:endParaRPr lang="en-US"/>
          </a:p>
        </p:txBody>
      </p:sp>
      <p:sp>
        <p:nvSpPr>
          <p:cNvPr id="5" name="Footer Placeholder 4"/>
          <p:cNvSpPr>
            <a:spLocks noGrp="1"/>
          </p:cNvSpPr>
          <p:nvPr>
            <p:ph type="ftr" sz="quarter" idx="11"/>
          </p:nvPr>
        </p:nvSpPr>
        <p:spPr/>
        <p:txBody>
          <a:bodyPr/>
          <a:lstStyle/>
          <a:p>
            <a:r>
              <a:rPr lang="en-US"/>
              <a:t>Mini Project - ISE66</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Problem Definition</a:t>
            </a:r>
            <a:endParaRPr lang="en-US" dirty="0">
              <a:solidFill>
                <a:srgbClr val="FF0000"/>
              </a:solidFill>
            </a:endParaRPr>
          </a:p>
        </p:txBody>
      </p:sp>
      <p:sp>
        <p:nvSpPr>
          <p:cNvPr id="3" name="Content Placeholder 2"/>
          <p:cNvSpPr>
            <a:spLocks noGrp="1"/>
          </p:cNvSpPr>
          <p:nvPr>
            <p:ph idx="1"/>
          </p:nvPr>
        </p:nvSpPr>
        <p:spPr/>
        <p:txBody>
          <a:bodyPr>
            <a:normAutofit fontScale="90000" lnSpcReduction="10000"/>
          </a:bodyPr>
          <a:lstStyle/>
          <a:p>
            <a:pPr algn="just"/>
            <a:r>
              <a:rPr lang="en-IN" altLang="en-US" dirty="0"/>
              <a:t>In the present technical world,emails have become one of the most effective ways of communication.</a:t>
            </a:r>
            <a:endParaRPr lang="en-IN" altLang="en-US" dirty="0"/>
          </a:p>
          <a:p>
            <a:pPr algn="just"/>
            <a:r>
              <a:rPr lang="en-IN" altLang="en-US" dirty="0"/>
              <a:t>As the usage of emails is increasing, it is highly necessary to ensure the protection of emails.</a:t>
            </a:r>
            <a:endParaRPr lang="en-IN" altLang="en-US" dirty="0"/>
          </a:p>
          <a:p>
            <a:pPr algn="just"/>
            <a:r>
              <a:rPr lang="en-IN" altLang="en-US" dirty="0"/>
              <a:t>According to a survey it  is known that a person receives more spam than ham as a result people are moe prone to lose their credentials.</a:t>
            </a:r>
            <a:endParaRPr lang="en-IN" altLang="en-US" dirty="0"/>
          </a:p>
          <a:p>
            <a:pPr algn="just"/>
            <a:r>
              <a:rPr lang="en-IN" altLang="en-US" dirty="0"/>
              <a:t> In order to deal with the situation, it is important to come up with a robust algorithm that will help in classifying the mails as ham and spam.</a:t>
            </a:r>
            <a:endParaRPr lang="en-IN" altLang="en-US" dirty="0"/>
          </a:p>
        </p:txBody>
      </p:sp>
      <p:sp>
        <p:nvSpPr>
          <p:cNvPr id="4" name="Date Placeholder 3"/>
          <p:cNvSpPr>
            <a:spLocks noGrp="1"/>
          </p:cNvSpPr>
          <p:nvPr>
            <p:ph type="dt" sz="half" idx="10"/>
          </p:nvPr>
        </p:nvSpPr>
        <p:spPr/>
        <p:txBody>
          <a:bodyPr/>
          <a:lstStyle/>
          <a:p>
            <a:fld id="{6DE85827-1C37-4695-8ADE-A7F68AF0EBC3}" type="datetime1">
              <a:rPr lang="en-US" smtClean="0"/>
            </a:fld>
            <a:endParaRPr lang="en-US"/>
          </a:p>
        </p:txBody>
      </p:sp>
      <p:sp>
        <p:nvSpPr>
          <p:cNvPr id="5" name="Footer Placeholder 4"/>
          <p:cNvSpPr>
            <a:spLocks noGrp="1"/>
          </p:cNvSpPr>
          <p:nvPr>
            <p:ph type="ftr" sz="quarter" idx="11"/>
          </p:nvPr>
        </p:nvSpPr>
        <p:spPr/>
        <p:txBody>
          <a:bodyPr/>
          <a:lstStyle/>
          <a:p>
            <a:r>
              <a:rPr lang="en-US"/>
              <a:t>Mini Project – </a:t>
            </a:r>
            <a:r>
              <a:rPr lang="en-GB"/>
              <a:t>ISE57</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Objectives(1 slide)</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IN" altLang="en-US" dirty="0"/>
              <a:t>The objective of this project is to fetch raw data and train it using Naive Bayes algo and finally testing the accuracy of the algorithm, and to successfully segregate the spam and ham emails.</a:t>
            </a:r>
            <a:endParaRPr lang="en-IN" altLang="en-US" dirty="0"/>
          </a:p>
        </p:txBody>
      </p:sp>
      <p:sp>
        <p:nvSpPr>
          <p:cNvPr id="4" name="Date Placeholder 3"/>
          <p:cNvSpPr>
            <a:spLocks noGrp="1"/>
          </p:cNvSpPr>
          <p:nvPr>
            <p:ph type="dt" sz="half" idx="10"/>
          </p:nvPr>
        </p:nvSpPr>
        <p:spPr/>
        <p:txBody>
          <a:bodyPr/>
          <a:lstStyle/>
          <a:p>
            <a:fld id="{6DE85827-1C37-4695-8ADE-A7F68AF0EBC3}" type="datetime1">
              <a:rPr lang="en-US" smtClean="0"/>
            </a:fld>
            <a:endParaRPr lang="en-US"/>
          </a:p>
        </p:txBody>
      </p:sp>
      <p:sp>
        <p:nvSpPr>
          <p:cNvPr id="5" name="Footer Placeholder 4"/>
          <p:cNvSpPr>
            <a:spLocks noGrp="1"/>
          </p:cNvSpPr>
          <p:nvPr>
            <p:ph type="ftr" sz="quarter" idx="11"/>
          </p:nvPr>
        </p:nvSpPr>
        <p:spPr/>
        <p:txBody>
          <a:bodyPr/>
          <a:lstStyle/>
          <a:p>
            <a:r>
              <a:rPr lang="en-US"/>
              <a:t>Mini Project - ISE66</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br>
              <a:rPr lang="en-US" dirty="0">
                <a:solidFill>
                  <a:srgbClr val="FF0000"/>
                </a:solidFill>
              </a:rPr>
            </a:br>
            <a:r>
              <a:rPr lang="en-US" dirty="0">
                <a:solidFill>
                  <a:srgbClr val="FF0000"/>
                </a:solidFill>
              </a:rPr>
              <a:t>Proposed System-</a:t>
            </a:r>
            <a:r>
              <a:rPr lang="en-US" dirty="0"/>
              <a:t>Architectural Design of the System</a:t>
            </a:r>
            <a:br>
              <a:rPr lang="en-US" dirty="0"/>
            </a:br>
            <a:endParaRPr lang="en-US" dirty="0">
              <a:solidFill>
                <a:srgbClr val="FF0000"/>
              </a:solidFill>
            </a:endParaRPr>
          </a:p>
        </p:txBody>
      </p:sp>
      <p:sp>
        <p:nvSpPr>
          <p:cNvPr id="3" name="Content Placeholder 2"/>
          <p:cNvSpPr>
            <a:spLocks noGrp="1"/>
          </p:cNvSpPr>
          <p:nvPr>
            <p:ph idx="1"/>
          </p:nvPr>
        </p:nvSpPr>
        <p:spPr/>
        <p:txBody>
          <a:bodyPr/>
          <a:lstStyle/>
          <a:p>
            <a:endParaRPr lang="en-US" dirty="0"/>
          </a:p>
          <a:p>
            <a:endParaRPr lang="en-US" dirty="0"/>
          </a:p>
        </p:txBody>
      </p:sp>
      <p:sp>
        <p:nvSpPr>
          <p:cNvPr id="4" name="Date Placeholder 3"/>
          <p:cNvSpPr>
            <a:spLocks noGrp="1"/>
          </p:cNvSpPr>
          <p:nvPr>
            <p:ph type="dt" sz="half" idx="10"/>
          </p:nvPr>
        </p:nvSpPr>
        <p:spPr/>
        <p:txBody>
          <a:bodyPr/>
          <a:lstStyle/>
          <a:p>
            <a:fld id="{6DE85827-1C37-4695-8ADE-A7F68AF0EBC3}" type="datetime1">
              <a:rPr lang="en-US" smtClean="0"/>
            </a:fld>
            <a:endParaRPr lang="en-US"/>
          </a:p>
        </p:txBody>
      </p:sp>
      <p:sp>
        <p:nvSpPr>
          <p:cNvPr id="5" name="Footer Placeholder 4"/>
          <p:cNvSpPr>
            <a:spLocks noGrp="1"/>
          </p:cNvSpPr>
          <p:nvPr>
            <p:ph type="ftr" sz="quarter" idx="11"/>
          </p:nvPr>
        </p:nvSpPr>
        <p:spPr/>
        <p:txBody>
          <a:bodyPr/>
          <a:lstStyle/>
          <a:p>
            <a:r>
              <a:rPr lang="en-US"/>
              <a:t>Mini Project - ISE66</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pic>
        <p:nvPicPr>
          <p:cNvPr id="7" name="Picture 6" descr="Picture"/>
          <p:cNvPicPr>
            <a:picLocks noChangeAspect="1"/>
          </p:cNvPicPr>
          <p:nvPr/>
        </p:nvPicPr>
        <p:blipFill>
          <a:blip r:embed="rId1"/>
          <a:stretch>
            <a:fillRect/>
          </a:stretch>
        </p:blipFill>
        <p:spPr>
          <a:xfrm>
            <a:off x="1417320" y="2282190"/>
            <a:ext cx="6648450" cy="3162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fld id="{6DE85827-1C37-4695-8ADE-A7F68AF0EBC3}" type="datetime1">
              <a:rPr lang="en-US" smtClean="0"/>
            </a:fld>
            <a:endParaRPr lang="en-US"/>
          </a:p>
        </p:txBody>
      </p:sp>
      <p:sp>
        <p:nvSpPr>
          <p:cNvPr id="5" name="Footer Placeholder 4"/>
          <p:cNvSpPr>
            <a:spLocks noGrp="1"/>
          </p:cNvSpPr>
          <p:nvPr>
            <p:ph type="ftr" sz="quarter" idx="11"/>
          </p:nvPr>
        </p:nvSpPr>
        <p:spPr/>
        <p:txBody>
          <a:bodyPr/>
          <a:p>
            <a:r>
              <a:rPr lang="en-US"/>
              <a:t>Mini Project - ISE66</a:t>
            </a:r>
            <a:endParaRPr lang="en-US"/>
          </a:p>
        </p:txBody>
      </p:sp>
      <p:sp>
        <p:nvSpPr>
          <p:cNvPr id="6" name="Slide Number Placeholder 5"/>
          <p:cNvSpPr>
            <a:spLocks noGrp="1"/>
          </p:cNvSpPr>
          <p:nvPr>
            <p:ph type="sldNum" sz="quarter" idx="12"/>
          </p:nvPr>
        </p:nvSpPr>
        <p:spPr/>
        <p:txBody>
          <a:bodyPr/>
          <a:p>
            <a:fld id="{3C0F9C3E-79AB-4D1D-AF94-F9B1D785080B}" type="slidenum">
              <a:rPr lang="en-US" smtClean="0"/>
            </a:fld>
            <a:endParaRPr lang="en-US"/>
          </a:p>
        </p:txBody>
      </p:sp>
      <p:pic>
        <p:nvPicPr>
          <p:cNvPr id="7" name="Picture 6" descr="30ee6e95-2550-43c7-8cca-49610c8b31fc"/>
          <p:cNvPicPr>
            <a:picLocks noChangeAspect="1"/>
          </p:cNvPicPr>
          <p:nvPr/>
        </p:nvPicPr>
        <p:blipFill>
          <a:blip r:embed="rId1"/>
          <a:stretch>
            <a:fillRect/>
          </a:stretch>
        </p:blipFill>
        <p:spPr>
          <a:xfrm>
            <a:off x="0" y="10795"/>
            <a:ext cx="9140825" cy="6840220"/>
          </a:xfrm>
          <a:prstGeom prst="rect">
            <a:avLst/>
          </a:prstGeom>
        </p:spPr>
      </p:pic>
      <p:sp>
        <p:nvSpPr>
          <p:cNvPr id="8" name="Rounded Rectangle 7"/>
          <p:cNvSpPr/>
          <p:nvPr/>
        </p:nvSpPr>
        <p:spPr>
          <a:xfrm>
            <a:off x="228600" y="6096000"/>
            <a:ext cx="8686165" cy="609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Proposed System-</a:t>
            </a:r>
            <a:r>
              <a:rPr lang="en-US" dirty="0"/>
              <a:t>Methodology</a:t>
            </a:r>
            <a:endParaRPr lang="en-US" dirty="0"/>
          </a:p>
        </p:txBody>
      </p:sp>
      <p:sp>
        <p:nvSpPr>
          <p:cNvPr id="3" name="Content Placeholder 2"/>
          <p:cNvSpPr>
            <a:spLocks noGrp="1"/>
          </p:cNvSpPr>
          <p:nvPr>
            <p:ph idx="1"/>
          </p:nvPr>
        </p:nvSpPr>
        <p:spPr/>
        <p:txBody>
          <a:bodyPr>
            <a:normAutofit fontScale="90000" lnSpcReduction="20000"/>
          </a:bodyPr>
          <a:lstStyle/>
          <a:p>
            <a:pPr algn="just"/>
            <a:r>
              <a:rPr lang="en-US" dirty="0"/>
              <a:t>A dataset consists of n emails which is split into 2 datasets (train dataset and test dataset).</a:t>
            </a:r>
            <a:endParaRPr lang="en-US" dirty="0"/>
          </a:p>
          <a:p>
            <a:pPr algn="just"/>
            <a:r>
              <a:rPr lang="en-IN" altLang="en-US" dirty="0"/>
              <a:t>System requirements: Python.</a:t>
            </a:r>
            <a:r>
              <a:rPr lang="en-US" dirty="0"/>
              <a:t> </a:t>
            </a:r>
            <a:endParaRPr lang="en-US" dirty="0"/>
          </a:p>
          <a:p>
            <a:pPr algn="just"/>
            <a:r>
              <a:rPr lang="en-US" dirty="0"/>
              <a:t>The train dataset consists of X which denotes messages and Y which denotes label (ham </a:t>
            </a:r>
            <a:endParaRPr lang="en-US" dirty="0"/>
          </a:p>
          <a:p>
            <a:pPr algn="just"/>
            <a:r>
              <a:rPr lang="en-US" dirty="0"/>
              <a:t>or spam). X and Y are converted into binary. The train data is fed into the Naïve bayes </a:t>
            </a:r>
            <a:endParaRPr lang="en-US" dirty="0"/>
          </a:p>
          <a:p>
            <a:pPr algn="just"/>
            <a:r>
              <a:rPr lang="en-US" dirty="0"/>
              <a:t>classifier which helps in training the model. And then the test dataset is fed into the naïve </a:t>
            </a:r>
            <a:endParaRPr lang="en-US" dirty="0"/>
          </a:p>
          <a:p>
            <a:pPr algn="just"/>
            <a:r>
              <a:rPr lang="en-US" dirty="0"/>
              <a:t>bayes classifier which classifies the emails and predicts whether they are ham or spam.</a:t>
            </a:r>
            <a:endParaRPr lang="en-US" dirty="0"/>
          </a:p>
        </p:txBody>
      </p:sp>
      <p:sp>
        <p:nvSpPr>
          <p:cNvPr id="4" name="Date Placeholder 3"/>
          <p:cNvSpPr>
            <a:spLocks noGrp="1"/>
          </p:cNvSpPr>
          <p:nvPr>
            <p:ph type="dt" sz="half" idx="10"/>
          </p:nvPr>
        </p:nvSpPr>
        <p:spPr/>
        <p:txBody>
          <a:bodyPr/>
          <a:lstStyle/>
          <a:p>
            <a:fld id="{6DE85827-1C37-4695-8ADE-A7F68AF0EBC3}" type="datetime1">
              <a:rPr lang="en-US" smtClean="0"/>
            </a:fld>
            <a:endParaRPr lang="en-US"/>
          </a:p>
        </p:txBody>
      </p:sp>
      <p:sp>
        <p:nvSpPr>
          <p:cNvPr id="5" name="Footer Placeholder 4"/>
          <p:cNvSpPr>
            <a:spLocks noGrp="1"/>
          </p:cNvSpPr>
          <p:nvPr>
            <p:ph type="ftr" sz="quarter" idx="11"/>
          </p:nvPr>
        </p:nvSpPr>
        <p:spPr/>
        <p:txBody>
          <a:bodyPr/>
          <a:lstStyle/>
          <a:p>
            <a:r>
              <a:rPr lang="en-US"/>
              <a:t>Mini Project - ISE66</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solidFill>
                  <a:srgbClr val="FF0000"/>
                </a:solidFill>
              </a:rPr>
            </a:br>
            <a:r>
              <a:rPr lang="en-US" dirty="0">
                <a:solidFill>
                  <a:srgbClr val="FF0000"/>
                </a:solidFill>
              </a:rPr>
              <a:t>Expected Outcome</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pPr algn="just"/>
            <a:r>
              <a:rPr lang="en-IN" altLang="en-US" dirty="0"/>
              <a:t>The model classifyes the mails to ham and spam with an accuracy of 98%. The accuracy is determined using confusion matrix and the output will be in a tabular form. </a:t>
            </a:r>
            <a:endParaRPr lang="en-IN" altLang="en-US" dirty="0"/>
          </a:p>
        </p:txBody>
      </p:sp>
      <p:sp>
        <p:nvSpPr>
          <p:cNvPr id="4" name="Date Placeholder 3"/>
          <p:cNvSpPr>
            <a:spLocks noGrp="1"/>
          </p:cNvSpPr>
          <p:nvPr>
            <p:ph type="dt" sz="half" idx="10"/>
          </p:nvPr>
        </p:nvSpPr>
        <p:spPr/>
        <p:txBody>
          <a:bodyPr/>
          <a:lstStyle/>
          <a:p>
            <a:fld id="{6DE85827-1C37-4695-8ADE-A7F68AF0EBC3}" type="datetime1">
              <a:rPr lang="en-US" smtClean="0"/>
            </a:fld>
            <a:endParaRPr lang="en-US"/>
          </a:p>
        </p:txBody>
      </p:sp>
      <p:sp>
        <p:nvSpPr>
          <p:cNvPr id="5" name="Footer Placeholder 4"/>
          <p:cNvSpPr>
            <a:spLocks noGrp="1"/>
          </p:cNvSpPr>
          <p:nvPr>
            <p:ph type="ftr" sz="quarter" idx="11"/>
          </p:nvPr>
        </p:nvSpPr>
        <p:spPr/>
        <p:txBody>
          <a:bodyPr/>
          <a:lstStyle/>
          <a:p>
            <a:r>
              <a:rPr lang="en-US"/>
              <a:t>Mini Project - ISE66</a:t>
            </a:r>
            <a:endParaRPr lang="en-US"/>
          </a:p>
        </p:txBody>
      </p:sp>
      <p:sp>
        <p:nvSpPr>
          <p:cNvPr id="6" name="Slide Number Placeholder 5"/>
          <p:cNvSpPr>
            <a:spLocks noGrp="1"/>
          </p:cNvSpPr>
          <p:nvPr>
            <p:ph type="sldNum" sz="quarter" idx="12"/>
          </p:nvPr>
        </p:nvSpPr>
        <p:spPr/>
        <p:txBody>
          <a:bodyPr/>
          <a:lstStyle/>
          <a:p>
            <a:fld id="{3C0F9C3E-79AB-4D1D-AF94-F9B1D785080B}"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3081</Words>
  <Application>WPS Presentation</Application>
  <PresentationFormat>On-screen Show (4:3)</PresentationFormat>
  <Paragraphs>142</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SimSun</vt:lpstr>
      <vt:lpstr>Wingdings</vt:lpstr>
      <vt:lpstr>Calibri</vt:lpstr>
      <vt:lpstr>Microsoft YaHei</vt:lpstr>
      <vt:lpstr>Arial Unicode MS</vt:lpstr>
      <vt:lpstr>Office Theme</vt:lpstr>
      <vt:lpstr>DEPARTMENT OF INFORMATION SCIENCE &amp; ENGINEERING</vt:lpstr>
      <vt:lpstr>Agenda</vt:lpstr>
      <vt:lpstr>Introduction(1 slide) </vt:lpstr>
      <vt:lpstr>Problem Definition</vt:lpstr>
      <vt:lpstr>Objectives(1 slide)</vt:lpstr>
      <vt:lpstr> Proposed System-Architectural Design of the System </vt:lpstr>
      <vt:lpstr>PowerPoint 演示文稿</vt:lpstr>
      <vt:lpstr>Proposed System-Methodology</vt:lpstr>
      <vt:lpstr> Expected Outcome </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&amp; ENGINEERING</dc:title>
  <dc:creator>GANGADHAR</dc:creator>
  <cp:lastModifiedBy>dell</cp:lastModifiedBy>
  <cp:revision>31</cp:revision>
  <dcterms:created xsi:type="dcterms:W3CDTF">2019-03-07T05:34:00Z</dcterms:created>
  <dcterms:modified xsi:type="dcterms:W3CDTF">2021-01-22T02:29:15Z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1033-11.2.0.9965</vt:lpwstr>
  </property>
</Properties>
</file>