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9"/>
  </p:notesMasterIdLst>
  <p:sldIdLst>
    <p:sldId id="502" r:id="rId2"/>
    <p:sldId id="484" r:id="rId3"/>
    <p:sldId id="470" r:id="rId4"/>
    <p:sldId id="486" r:id="rId5"/>
    <p:sldId id="478" r:id="rId6"/>
    <p:sldId id="488" r:id="rId7"/>
    <p:sldId id="481" r:id="rId8"/>
    <p:sldId id="489" r:id="rId9"/>
    <p:sldId id="480" r:id="rId10"/>
    <p:sldId id="482" r:id="rId11"/>
    <p:sldId id="490" r:id="rId12"/>
    <p:sldId id="498" r:id="rId13"/>
    <p:sldId id="499" r:id="rId14"/>
    <p:sldId id="491" r:id="rId15"/>
    <p:sldId id="492" r:id="rId16"/>
    <p:sldId id="493" r:id="rId17"/>
    <p:sldId id="496" r:id="rId18"/>
    <p:sldId id="501" r:id="rId19"/>
    <p:sldId id="500" r:id="rId20"/>
    <p:sldId id="497" r:id="rId21"/>
    <p:sldId id="505" r:id="rId22"/>
    <p:sldId id="476" r:id="rId23"/>
    <p:sldId id="503" r:id="rId24"/>
    <p:sldId id="504" r:id="rId25"/>
    <p:sldId id="485" r:id="rId26"/>
    <p:sldId id="473" r:id="rId27"/>
    <p:sldId id="468" r:id="rId28"/>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5" d="100"/>
          <a:sy n="85" d="100"/>
        </p:scale>
        <p:origin x="816" y="62"/>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pPr algn="l"/>
          <a:r>
            <a:rPr lang="en-US" sz="2000" dirty="0">
              <a:latin typeface="Times New Roman" panose="02020603050405020304" pitchFamily="18" charset="0"/>
              <a:cs typeface="Times New Roman" panose="02020603050405020304" pitchFamily="18" charset="0"/>
            </a:rPr>
            <a:t>Overview of company, domain, technology, team, and reporting manager</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custT="1"/>
      <dgm:spPr/>
      <dgm:t>
        <a:bodyPr/>
        <a:lstStyle/>
        <a:p>
          <a:pPr algn="l"/>
          <a:r>
            <a:rPr lang="en-US" sz="2000" dirty="0">
              <a:latin typeface="Times New Roman" panose="02020603050405020304" pitchFamily="18" charset="0"/>
              <a:cs typeface="Times New Roman" panose="02020603050405020304" pitchFamily="18" charset="0"/>
            </a:rPr>
            <a:t>Define project scope, literature review, objectives, problem statement</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custT="1"/>
      <dgm:spPr/>
      <dgm:t>
        <a:bodyPr/>
        <a:lstStyle/>
        <a:p>
          <a:pPr algn="l"/>
          <a:r>
            <a:rPr lang="en-US" sz="2000" dirty="0">
              <a:latin typeface="Times New Roman" panose="02020603050405020304" pitchFamily="18" charset="0"/>
              <a:cs typeface="Times New Roman" panose="02020603050405020304" pitchFamily="18" charset="0"/>
            </a:rPr>
            <a:t>Present design, methods, tools, 50% implementation, and demo</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1343524D-E6E3-4B4A-8C7B-83A86774CFE5}">
      <dgm:prSet custT="1"/>
      <dgm:spPr/>
      <dgm:t>
        <a:bodyPr/>
        <a:lstStyle/>
        <a:p>
          <a:pPr algn="l"/>
          <a:r>
            <a:rPr lang="en-IN" sz="2000" dirty="0"/>
            <a:t>Complete implementation, source code, and live demo</a:t>
          </a:r>
        </a:p>
      </dgm:t>
    </dgm:pt>
    <dgm:pt modelId="{D775373B-06F6-4C46-BA63-73C92A136809}" type="parTrans" cxnId="{B4A5598D-601A-4CC5-A2A3-1E09F683CD13}">
      <dgm:prSet/>
      <dgm:spPr/>
      <dgm:t>
        <a:bodyPr/>
        <a:lstStyle/>
        <a:p>
          <a:endParaRPr lang="en-IN"/>
        </a:p>
      </dgm:t>
    </dgm:pt>
    <dgm:pt modelId="{7D1B9363-AB78-4599-9BC6-2545BF5CBC40}" type="sibTrans" cxnId="{B4A5598D-601A-4CC5-A2A3-1E09F683CD13}">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85D82279-D159-4317-9D54-A2F1B95B6B4B}" type="presOf" srcId="{1343524D-E6E3-4B4A-8C7B-83A86774CFE5}" destId="{FC0F1314-3294-4A8C-8DCE-EB53E236164C}" srcOrd="0"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B4A5598D-601A-4CC5-A2A3-1E09F683CD13}" srcId="{5E92505A-51E0-4F78-B3C5-704ACF8710DE}" destId="{1343524D-E6E3-4B4A-8C7B-83A86774CFE5}" srcOrd="0" destOrd="0" parTransId="{D775373B-06F6-4C46-BA63-73C92A136809}" sibTransId="{7D1B9363-AB78-4599-9BC6-2545BF5CBC40}"/>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29A088B7-E933-44E3-AE3F-1B002F0D05B9}" type="presOf" srcId="{1343524D-E6E3-4B4A-8C7B-83A86774CFE5}" destId="{98225A61-A0EC-450A-BED8-EF2E47E8FD18}" srcOrd="1"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l" defTabSz="889000">
            <a:lnSpc>
              <a:spcPct val="90000"/>
            </a:lnSpc>
            <a:spcBef>
              <a:spcPct val="0"/>
            </a:spcBef>
            <a:spcAft>
              <a:spcPct val="35000"/>
            </a:spcAft>
            <a:buNone/>
          </a:pPr>
          <a:r>
            <a:rPr lang="en-IN" sz="2000" kern="1200" dirty="0"/>
            <a:t>Complete implementation, source code, and live demo</a:t>
          </a:r>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Present design, methods, tools, 50% implementation, and demo</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Define project scope, literature review, objectives, problem statement</a:t>
          </a: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Overview of company, domain, technology, team, and reporting manager</a:t>
          </a: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5/15/2025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5/15/2025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5/15/2025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5/15/2025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5/15/2025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5/15/2025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5/15/2025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5/15/2025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5/15/2025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5/15/2025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5/15/2025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5/15/2025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5/15/2025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researchgate.net/publication/383588986_Role_of_Data_Analytics_in_Business_Decision_Mak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dhanushcrm/Data-Analytic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GB" dirty="0">
              <a:latin typeface="Cambria" panose="02040503050406030204" pitchFamily="18" charset="0"/>
              <a:ea typeface="Cambria" panose="02040503050406030204" pitchFamily="18" charset="0"/>
              <a:sym typeface="Verdana"/>
            </a:endParaRPr>
          </a:p>
          <a:p>
            <a:pPr marL="0" marR="0" lvl="0" indent="0" rtl="0">
              <a:spcBef>
                <a:spcPts val="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SYED MOHSIN ABBASI</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2331" y="3977339"/>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latin typeface="Cambria" panose="02040503050406030204" pitchFamily="18" charset="0"/>
                <a:ea typeface="Cambria" panose="02040503050406030204" pitchFamily="18" charset="0"/>
                <a:cs typeface="Verdana"/>
                <a:sym typeface="Verdana"/>
              </a:rPr>
              <a:t>B.Tech</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ASIF MOHAMED H 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latin typeface="Cambria" panose="02040503050406030204" pitchFamily="18" charset="0"/>
                <a:ea typeface="Cambria" panose="02040503050406030204" pitchFamily="18" charset="0"/>
                <a:cs typeface="Verdana"/>
                <a:sym typeface="Verdana"/>
              </a:rPr>
              <a:t>Mr. Jerrin Joe Francis</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a:t>
            </a:r>
            <a:endParaRPr lang="en-US" sz="2000" b="1" dirty="0">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351815"/>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CSE7301 - INTERNSHIP</a:t>
            </a:r>
            <a:br>
              <a:rPr lang="en-IN" dirty="0">
                <a:solidFill>
                  <a:srgbClr val="FF0000"/>
                </a:solidFill>
                <a:latin typeface="Times New Roman" panose="02020603050405020304" pitchFamily="18" charset="0"/>
                <a:cs typeface="Times New Roman" panose="02020603050405020304" pitchFamily="18" charset="0"/>
              </a:rPr>
            </a:br>
            <a:r>
              <a:rPr lang="en-IN" dirty="0">
                <a:solidFill>
                  <a:schemeClr val="accent1">
                    <a:lumMod val="75000"/>
                  </a:schemeClr>
                </a:solidFill>
                <a:latin typeface="Times New Roman" panose="02020603050405020304" pitchFamily="18" charset="0"/>
                <a:cs typeface="Times New Roman" panose="02020603050405020304" pitchFamily="18" charset="0"/>
              </a:rPr>
              <a:t>Final</a:t>
            </a:r>
            <a:r>
              <a:rPr lang="en-IN" dirty="0">
                <a:solidFill>
                  <a:srgbClr val="FF0000"/>
                </a:solidFill>
                <a:latin typeface="Times New Roman" panose="02020603050405020304" pitchFamily="18" charset="0"/>
                <a:cs typeface="Times New Roman" panose="02020603050405020304" pitchFamily="18" charset="0"/>
              </a:rPr>
              <a:t> </a:t>
            </a: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b="1" dirty="0">
                <a:solidFill>
                  <a:schemeClr val="accent1">
                    <a:lumMod val="75000"/>
                  </a:schemeClr>
                </a:solidFill>
                <a:effectLst/>
                <a:latin typeface="Times New Roman" panose="02020603050405020304" pitchFamily="18" charset="0"/>
                <a:ea typeface="Times New Roman" panose="02020603050405020304" pitchFamily="18" charset="0"/>
              </a:rPr>
              <a:t>DATA DRIVEN SOLUTION FOR CONNECTING EDUCATION AND EMPLOYMENT</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221901641"/>
              </p:ext>
            </p:extLst>
          </p:nvPr>
        </p:nvGraphicFramePr>
        <p:xfrm>
          <a:off x="575015" y="2206515"/>
          <a:ext cx="5321552" cy="146304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DHANUSH CR</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20211CSE0671</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8CSE15</a:t>
                      </a:r>
                    </a:p>
                  </a:txBody>
                  <a:tcPr/>
                </a:tc>
                <a:extLst>
                  <a:ext uri="{0D108BD9-81ED-4DB2-BD59-A6C34878D82A}">
                    <a16:rowId xmlns:a16="http://schemas.microsoft.com/office/drawing/2014/main" val="1278268189"/>
                  </a:ext>
                </a:extLst>
              </a:tr>
            </a:tbl>
          </a:graphicData>
        </a:graphic>
      </p:graphicFrame>
    </p:spTree>
    <p:extLst>
      <p:ext uri="{BB962C8B-B14F-4D97-AF65-F5344CB8AC3E}">
        <p14:creationId xmlns:p14="http://schemas.microsoft.com/office/powerpoint/2010/main" val="1219676587"/>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19"/>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709237"/>
            <a:ext cx="10515600" cy="4058194"/>
          </a:xfrm>
        </p:spPr>
        <p:txBody>
          <a:bodyPr/>
          <a:lstStyle/>
          <a:p>
            <a:pPr marL="0" indent="0">
              <a:buNone/>
            </a:pPr>
            <a:r>
              <a:rPr lang="en-US" sz="2000" b="1" u="sng" dirty="0">
                <a:latin typeface="Times New Roman" panose="02020603050405020304" pitchFamily="18" charset="0"/>
                <a:cs typeface="Times New Roman" panose="02020603050405020304" pitchFamily="18" charset="0"/>
              </a:rPr>
              <a:t>Building a Comprehensive Database</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Collect accurate and up-to-date contact details of TPOs) across engineering colleges in India and collect HR details to offer Corporate Trainings.</a:t>
            </a:r>
          </a:p>
          <a:p>
            <a:r>
              <a:rPr lang="en-US" sz="2000" dirty="0">
                <a:latin typeface="Times New Roman" panose="02020603050405020304" pitchFamily="18" charset="0"/>
                <a:cs typeface="Times New Roman" panose="02020603050405020304" pitchFamily="18" charset="0"/>
              </a:rPr>
              <a:t>Streamline communication between </a:t>
            </a:r>
            <a:r>
              <a:rPr lang="en-US" sz="2000" dirty="0" err="1">
                <a:latin typeface="Times New Roman" panose="02020603050405020304" pitchFamily="18" charset="0"/>
                <a:cs typeface="Times New Roman" panose="02020603050405020304" pitchFamily="18" charset="0"/>
              </a:rPr>
              <a:t>UptoSkills</a:t>
            </a:r>
            <a:r>
              <a:rPr lang="en-US" sz="2000" dirty="0">
                <a:latin typeface="Times New Roman" panose="02020603050405020304" pitchFamily="18" charset="0"/>
                <a:cs typeface="Times New Roman" panose="02020603050405020304" pitchFamily="18" charset="0"/>
              </a:rPr>
              <a:t> and colleges for recruitment, training programs, and collaborations.</a:t>
            </a:r>
          </a:p>
          <a:p>
            <a:pPr marL="0" indent="0">
              <a:buNone/>
            </a:pPr>
            <a:r>
              <a:rPr lang="en-US" sz="2000" b="1" u="sng" dirty="0">
                <a:latin typeface="Times New Roman" panose="02020603050405020304" pitchFamily="18" charset="0"/>
                <a:cs typeface="Times New Roman" panose="02020603050405020304" pitchFamily="18" charset="0"/>
              </a:rPr>
              <a:t>Enhanced Outreach</a:t>
            </a:r>
          </a:p>
          <a:p>
            <a:r>
              <a:rPr lang="en-US" sz="2000" dirty="0">
                <a:latin typeface="Times New Roman" panose="02020603050405020304" pitchFamily="18" charset="0"/>
                <a:cs typeface="Times New Roman" panose="02020603050405020304" pitchFamily="18" charset="0"/>
              </a:rPr>
              <a:t>Leverage the TPO and HR database to expand </a:t>
            </a:r>
            <a:r>
              <a:rPr lang="en-US" sz="2000" dirty="0" err="1">
                <a:latin typeface="Times New Roman" panose="02020603050405020304" pitchFamily="18" charset="0"/>
                <a:cs typeface="Times New Roman" panose="02020603050405020304" pitchFamily="18" charset="0"/>
              </a:rPr>
              <a:t>UptoSkills</a:t>
            </a:r>
            <a:r>
              <a:rPr lang="en-US" sz="2000" dirty="0">
                <a:latin typeface="Times New Roman" panose="02020603050405020304" pitchFamily="18" charset="0"/>
                <a:cs typeface="Times New Roman" panose="02020603050405020304" pitchFamily="18" charset="0"/>
              </a:rPr>
              <a:t>’ network across various colleges and companies</a:t>
            </a:r>
          </a:p>
          <a:p>
            <a:r>
              <a:rPr lang="en-US" sz="2000" dirty="0">
                <a:latin typeface="Times New Roman" panose="02020603050405020304" pitchFamily="18" charset="0"/>
                <a:cs typeface="Times New Roman" panose="02020603050405020304" pitchFamily="18" charset="0"/>
              </a:rPr>
              <a:t>Conduct awareness campaigns about </a:t>
            </a:r>
            <a:r>
              <a:rPr lang="en-US" sz="2000" dirty="0" err="1">
                <a:latin typeface="Times New Roman" panose="02020603050405020304" pitchFamily="18" charset="0"/>
                <a:cs typeface="Times New Roman" panose="02020603050405020304" pitchFamily="18" charset="0"/>
              </a:rPr>
              <a:t>UptoSkills</a:t>
            </a:r>
            <a:r>
              <a:rPr lang="en-US" sz="2000" dirty="0">
                <a:latin typeface="Times New Roman" panose="02020603050405020304" pitchFamily="18" charset="0"/>
                <a:cs typeface="Times New Roman" panose="02020603050405020304" pitchFamily="18" charset="0"/>
              </a:rPr>
              <a:t>’ programs and services.</a:t>
            </a:r>
          </a:p>
          <a:p>
            <a:pPr marL="0" indent="0">
              <a:buNone/>
            </a:pPr>
            <a:r>
              <a:rPr lang="en-US" sz="2000" b="1" u="sng" dirty="0">
                <a:latin typeface="Times New Roman" panose="02020603050405020304" pitchFamily="18" charset="0"/>
                <a:cs typeface="Times New Roman" panose="02020603050405020304" pitchFamily="18" charset="0"/>
              </a:rPr>
              <a:t>Future Analytics</a:t>
            </a:r>
          </a:p>
          <a:p>
            <a:r>
              <a:rPr lang="en-US" sz="2000" dirty="0">
                <a:latin typeface="Times New Roman" panose="02020603050405020304" pitchFamily="18" charset="0"/>
                <a:cs typeface="Times New Roman" panose="02020603050405020304" pitchFamily="18" charset="0"/>
              </a:rPr>
              <a:t>Use the collected data for analysis, such as understanding the geographical distribution of colleges and Organizations that are actively hiring</a:t>
            </a:r>
          </a:p>
          <a:p>
            <a:r>
              <a:rPr lang="en-US" sz="2000" dirty="0">
                <a:latin typeface="Times New Roman" panose="02020603050405020304" pitchFamily="18" charset="0"/>
                <a:cs typeface="Times New Roman" panose="02020603050405020304" pitchFamily="18" charset="0"/>
              </a:rPr>
              <a:t>Identify regions requiring more focus for marketing and training efforts.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US" sz="2000" b="1" u="sng" dirty="0">
                <a:latin typeface="Times New Roman" panose="02020603050405020304" pitchFamily="18" charset="0"/>
                <a:cs typeface="Times New Roman" panose="02020603050405020304" pitchFamily="18" charset="0"/>
              </a:rPr>
              <a:t>Role of Data Collection in Industry</a:t>
            </a:r>
            <a:endParaRPr lang="en-US" sz="2000"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collection is a fundamental step in building </a:t>
            </a:r>
            <a:r>
              <a:rPr lang="en-US" sz="2000" b="1" dirty="0">
                <a:latin typeface="Times New Roman" panose="02020603050405020304" pitchFamily="18" charset="0"/>
                <a:cs typeface="Times New Roman" panose="02020603050405020304" pitchFamily="18" charset="0"/>
              </a:rPr>
              <a:t>business intelligence</a:t>
            </a:r>
            <a:r>
              <a:rPr lang="en-US" sz="2000" dirty="0">
                <a:latin typeface="Times New Roman" panose="02020603050405020304" pitchFamily="18" charset="0"/>
                <a:cs typeface="Times New Roman" panose="02020603050405020304" pitchFamily="18" charset="0"/>
              </a:rPr>
              <a:t> and recruitment</a:t>
            </a:r>
          </a:p>
          <a:p>
            <a:pPr marL="0" indent="0">
              <a:buNone/>
            </a:pPr>
            <a:r>
              <a:rPr lang="en-US" sz="2000" b="1" u="sng" dirty="0">
                <a:latin typeface="Times New Roman" panose="02020603050405020304" pitchFamily="18" charset="0"/>
                <a:cs typeface="Times New Roman" panose="02020603050405020304" pitchFamily="18" charset="0"/>
              </a:rPr>
              <a:t>Internships as a Learning Opportunity in Data Analysis</a:t>
            </a:r>
            <a:endParaRPr lang="en-US" sz="2000"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Working on </a:t>
            </a:r>
            <a:r>
              <a:rPr lang="en-US" sz="2000" b="1" dirty="0">
                <a:latin typeface="Times New Roman" panose="02020603050405020304" pitchFamily="18" charset="0"/>
                <a:cs typeface="Times New Roman" panose="02020603050405020304" pitchFamily="18" charset="0"/>
              </a:rPr>
              <a:t>real-world data sets</a:t>
            </a:r>
            <a:r>
              <a:rPr lang="en-US" sz="2000" dirty="0">
                <a:latin typeface="Times New Roman" panose="02020603050405020304" pitchFamily="18" charset="0"/>
                <a:cs typeface="Times New Roman" panose="02020603050405020304" pitchFamily="18" charset="0"/>
              </a:rPr>
              <a:t> helps interns develop analytical thinking, accuracy, and problem-solving skills.</a:t>
            </a:r>
          </a:p>
          <a:p>
            <a:pPr>
              <a:buFont typeface="Arial" panose="020B0604020202020204" pitchFamily="34" charset="0"/>
              <a:buChar char="•"/>
            </a:pPr>
            <a:r>
              <a:rPr lang="en-US" sz="2000" dirty="0">
                <a:hlinkClick r:id="rId2"/>
              </a:rPr>
              <a:t>(PDF) Role of Data Analytics in Business Decision Making</a:t>
            </a:r>
            <a:endParaRPr lang="en-US" sz="2000"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Impact of Data-Driven Decision Making</a:t>
            </a:r>
            <a:endParaRPr lang="en-US" sz="2000"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Companies use </a:t>
            </a:r>
            <a:r>
              <a:rPr lang="en-US" sz="2000" b="1" dirty="0">
                <a:latin typeface="Times New Roman" panose="02020603050405020304" pitchFamily="18" charset="0"/>
                <a:cs typeface="Times New Roman" panose="02020603050405020304" pitchFamily="18" charset="0"/>
              </a:rPr>
              <a:t>data-driven strategies</a:t>
            </a:r>
            <a:r>
              <a:rPr lang="en-US" sz="2000" dirty="0">
                <a:latin typeface="Times New Roman" panose="02020603050405020304" pitchFamily="18" charset="0"/>
                <a:cs typeface="Times New Roman" panose="02020603050405020304" pitchFamily="18" charset="0"/>
              </a:rPr>
              <a:t> to optimize recruitment and partnership-building.</a:t>
            </a:r>
          </a:p>
          <a:p>
            <a:pPr marL="0" indent="0">
              <a:buNone/>
            </a:pPr>
            <a:r>
              <a:rPr lang="en-IN" sz="2000" b="1" u="sng" dirty="0">
                <a:latin typeface="Times New Roman" panose="02020603050405020304" pitchFamily="18" charset="0"/>
                <a:cs typeface="Times New Roman" panose="02020603050405020304" pitchFamily="18" charset="0"/>
              </a:rPr>
              <a:t>Importance of Data Mining in Information Retrieval</a:t>
            </a:r>
            <a:endParaRPr lang="en-IN" sz="2000"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Efficient data mining enhances </a:t>
            </a:r>
            <a:r>
              <a:rPr lang="en-IN" sz="2000" b="1" dirty="0">
                <a:latin typeface="Times New Roman" panose="02020603050405020304" pitchFamily="18" charset="0"/>
                <a:cs typeface="Times New Roman" panose="02020603050405020304" pitchFamily="18" charset="0"/>
              </a:rPr>
              <a:t>company partnerships, recruitment strategies, and decision-making</a:t>
            </a:r>
            <a:r>
              <a:rPr lang="en-IN" sz="2000" dirty="0">
                <a:latin typeface="Times New Roman" panose="02020603050405020304" pitchFamily="18" charset="0"/>
                <a:cs typeface="Times New Roman" panose="02020603050405020304" pitchFamily="18" charset="0"/>
              </a:rPr>
              <a:t> by identifying key industry contacts.</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2834320934"/>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F41E4-E07B-C065-054F-3D0C770A06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694237-88E8-5E31-4A81-06B0968FBBE1}"/>
              </a:ext>
            </a:extLst>
          </p:cNvPr>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System / Work</a:t>
            </a:r>
          </a:p>
        </p:txBody>
      </p:sp>
      <p:sp>
        <p:nvSpPr>
          <p:cNvPr id="3" name="Content Placeholder 2">
            <a:extLst>
              <a:ext uri="{FF2B5EF4-FFF2-40B4-BE49-F238E27FC236}">
                <a16:creationId xmlns:a16="http://schemas.microsoft.com/office/drawing/2014/main" id="{6B405500-45FE-99A1-9A8F-A42733F41E1B}"/>
              </a:ext>
            </a:extLst>
          </p:cNvPr>
          <p:cNvSpPr>
            <a:spLocks noGrp="1"/>
          </p:cNvSpPr>
          <p:nvPr>
            <p:ph idx="1"/>
          </p:nvPr>
        </p:nvSpPr>
        <p:spPr>
          <a:xfrm>
            <a:off x="838200" y="1184367"/>
            <a:ext cx="10515600" cy="4058194"/>
          </a:xfrm>
        </p:spPr>
        <p:txBody>
          <a:bodyPr/>
          <a:lstStyle/>
          <a:p>
            <a:pPr>
              <a:buFont typeface="Arial" panose="020B0604020202020204" pitchFamily="34" charset="0"/>
              <a:buChar char="•"/>
            </a:pPr>
            <a:r>
              <a:rPr lang="en-US" b="1" dirty="0"/>
              <a:t>Data Collection</a:t>
            </a:r>
            <a:endParaRPr lang="en-US" dirty="0"/>
          </a:p>
          <a:p>
            <a:pPr marL="742950" lvl="1" indent="-285750">
              <a:buFont typeface="Arial" panose="020B0604020202020204" pitchFamily="34" charset="0"/>
              <a:buChar char="•"/>
            </a:pPr>
            <a:r>
              <a:rPr lang="en-US" dirty="0"/>
              <a:t>Mined TPO contact details (name, email, phone) from colleges</a:t>
            </a:r>
          </a:p>
          <a:p>
            <a:pPr marL="742950" lvl="1" indent="-285750">
              <a:buFont typeface="Arial" panose="020B0604020202020204" pitchFamily="34" charset="0"/>
              <a:buChar char="•"/>
            </a:pPr>
            <a:r>
              <a:rPr lang="en-US" dirty="0"/>
              <a:t>Categorized job roles by domain (IT, Core, Analytics, etc.).</a:t>
            </a:r>
          </a:p>
          <a:p>
            <a:pPr marL="742950" lvl="1" indent="-285750">
              <a:buFont typeface="Arial" panose="020B0604020202020204" pitchFamily="34" charset="0"/>
              <a:buChar char="•"/>
            </a:pPr>
            <a:r>
              <a:rPr lang="en-US" dirty="0"/>
              <a:t>Collected company/job data including role, skills, mode of works.</a:t>
            </a:r>
          </a:p>
          <a:p>
            <a:pPr marL="742950" lvl="1" indent="-285750">
              <a:buFont typeface="Arial" panose="020B0604020202020204" pitchFamily="34" charset="0"/>
              <a:buChar char="•"/>
            </a:pPr>
            <a:endParaRPr lang="en-US" b="1" dirty="0"/>
          </a:p>
          <a:p>
            <a:pPr>
              <a:buFont typeface="Arial" panose="020B0604020202020204" pitchFamily="34" charset="0"/>
              <a:buChar char="•"/>
            </a:pPr>
            <a:r>
              <a:rPr lang="en-IN" b="1" dirty="0"/>
              <a:t>Cloud-Based Storage</a:t>
            </a:r>
            <a:r>
              <a:rPr lang="en-US" b="1" dirty="0"/>
              <a:t> and Processing</a:t>
            </a:r>
            <a:endParaRPr lang="en-US" dirty="0"/>
          </a:p>
          <a:p>
            <a:pPr marL="742950" lvl="1" indent="-285750">
              <a:buFont typeface="Arial" panose="020B0604020202020204" pitchFamily="34" charset="0"/>
              <a:buChar char="•"/>
            </a:pPr>
            <a:r>
              <a:rPr lang="en-IN" dirty="0"/>
              <a:t>Used </a:t>
            </a:r>
            <a:r>
              <a:rPr lang="en-IN" b="1" dirty="0"/>
              <a:t>Azure Data Lake Gen2</a:t>
            </a:r>
            <a:r>
              <a:rPr lang="en-IN" dirty="0"/>
              <a:t> for centralized data storage.</a:t>
            </a:r>
            <a:endParaRPr lang="en-US" dirty="0"/>
          </a:p>
          <a:p>
            <a:pPr marL="742950" lvl="1" indent="-285750">
              <a:buFont typeface="Arial" panose="020B0604020202020204" pitchFamily="34" charset="0"/>
              <a:buChar char="•"/>
            </a:pPr>
            <a:r>
              <a:rPr lang="en-US" b="1" dirty="0"/>
              <a:t>Organized files hierarchically</a:t>
            </a:r>
            <a:r>
              <a:rPr lang="en-US" dirty="0"/>
              <a:t> (by college, domain, etc.) using ADLS namespaces.</a:t>
            </a:r>
          </a:p>
        </p:txBody>
      </p:sp>
      <p:sp>
        <p:nvSpPr>
          <p:cNvPr id="4" name="Slide Number Placeholder 3">
            <a:extLst>
              <a:ext uri="{FF2B5EF4-FFF2-40B4-BE49-F238E27FC236}">
                <a16:creationId xmlns:a16="http://schemas.microsoft.com/office/drawing/2014/main" id="{512EB098-4E42-1291-3628-0DA265ADC722}"/>
              </a:ext>
            </a:extLst>
          </p:cNvPr>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
        <p:nvSpPr>
          <p:cNvPr id="8" name="Rectangle 4">
            <a:extLst>
              <a:ext uri="{FF2B5EF4-FFF2-40B4-BE49-F238E27FC236}">
                <a16:creationId xmlns:a16="http://schemas.microsoft.com/office/drawing/2014/main" id="{5B769F1A-9E1E-A637-6083-6EFED466A4A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Covered multiple cities across different states in India.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3842484"/>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E4058-26C0-5570-BAD4-DD342A6735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C795DA-097D-6B76-D2BF-352ECE39F4A9}"/>
              </a:ext>
            </a:extLst>
          </p:cNvPr>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System / Work</a:t>
            </a:r>
          </a:p>
        </p:txBody>
      </p:sp>
      <p:sp>
        <p:nvSpPr>
          <p:cNvPr id="3" name="Content Placeholder 2">
            <a:extLst>
              <a:ext uri="{FF2B5EF4-FFF2-40B4-BE49-F238E27FC236}">
                <a16:creationId xmlns:a16="http://schemas.microsoft.com/office/drawing/2014/main" id="{C4650826-EB73-43E7-5413-ABA9F97D371A}"/>
              </a:ext>
            </a:extLst>
          </p:cNvPr>
          <p:cNvSpPr>
            <a:spLocks noGrp="1"/>
          </p:cNvSpPr>
          <p:nvPr>
            <p:ph idx="1"/>
          </p:nvPr>
        </p:nvSpPr>
        <p:spPr>
          <a:xfrm>
            <a:off x="838200" y="1184367"/>
            <a:ext cx="10515600" cy="4058194"/>
          </a:xfrm>
        </p:spPr>
        <p:txBody>
          <a:bodyPr/>
          <a:lstStyle/>
          <a:p>
            <a:pPr>
              <a:buFont typeface="Arial" panose="020B0604020202020204" pitchFamily="34" charset="0"/>
              <a:buChar char="•"/>
            </a:pPr>
            <a:r>
              <a:rPr lang="en-US" b="1" dirty="0"/>
              <a:t>Data Processing</a:t>
            </a:r>
            <a:endParaRPr lang="en-US" dirty="0"/>
          </a:p>
          <a:p>
            <a:pPr marL="742950" lvl="1" indent="-285750">
              <a:buFont typeface="Arial" panose="020B0604020202020204" pitchFamily="34" charset="0"/>
              <a:buChar char="•"/>
            </a:pPr>
            <a:r>
              <a:rPr lang="en-US" dirty="0"/>
              <a:t>Used </a:t>
            </a:r>
            <a:r>
              <a:rPr lang="en-US" b="1" dirty="0"/>
              <a:t>Azure Databricks</a:t>
            </a:r>
            <a:r>
              <a:rPr lang="en-US" dirty="0"/>
              <a:t> with </a:t>
            </a:r>
            <a:r>
              <a:rPr lang="en-US" b="1" dirty="0" err="1"/>
              <a:t>PySpark</a:t>
            </a:r>
            <a:r>
              <a:rPr lang="en-US" dirty="0"/>
              <a:t> for big data handling.</a:t>
            </a:r>
          </a:p>
          <a:p>
            <a:pPr marL="742950" lvl="1" indent="-285750">
              <a:buFont typeface="Arial" panose="020B0604020202020204" pitchFamily="34" charset="0"/>
              <a:buChar char="•"/>
            </a:pPr>
            <a:r>
              <a:rPr lang="en-US" dirty="0"/>
              <a:t>Cleaned data (duplicates, nulls, inconsistencies).</a:t>
            </a:r>
          </a:p>
          <a:p>
            <a:pPr marL="742950" lvl="1" indent="-285750">
              <a:buFont typeface="Arial" panose="020B0604020202020204" pitchFamily="34" charset="0"/>
              <a:buChar char="•"/>
            </a:pPr>
            <a:r>
              <a:rPr lang="en-US" dirty="0"/>
              <a:t>Categorized job roles by domain (IT, Core, Analytics, etc.).</a:t>
            </a:r>
          </a:p>
          <a:p>
            <a:pPr marL="742950" lvl="1" indent="-285750">
              <a:buFont typeface="Arial" panose="020B0604020202020204" pitchFamily="34" charset="0"/>
              <a:buChar char="•"/>
            </a:pPr>
            <a:r>
              <a:rPr lang="en-US" dirty="0"/>
              <a:t>Analyzed skill trends and hiring patterns.</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Visualization &amp; Insights</a:t>
            </a:r>
            <a:endParaRPr lang="en-US" dirty="0"/>
          </a:p>
          <a:p>
            <a:pPr marL="742950" lvl="1" indent="-285750">
              <a:buFont typeface="Arial" panose="020B0604020202020204" pitchFamily="34" charset="0"/>
              <a:buChar char="•"/>
            </a:pPr>
            <a:r>
              <a:rPr lang="en-US" dirty="0"/>
              <a:t>Created interactive dashboards in </a:t>
            </a:r>
            <a:r>
              <a:rPr lang="en-US" b="1" dirty="0"/>
              <a:t>Power BI</a:t>
            </a:r>
            <a:r>
              <a:rPr lang="en-US" dirty="0"/>
              <a:t>.</a:t>
            </a:r>
          </a:p>
          <a:p>
            <a:pPr marL="742950" lvl="1" indent="-285750">
              <a:buFont typeface="Arial" panose="020B0604020202020204" pitchFamily="34" charset="0"/>
              <a:buChar char="•"/>
            </a:pPr>
            <a:r>
              <a:rPr lang="en-US" dirty="0"/>
              <a:t>Visualized skill frequency using tree maps.</a:t>
            </a:r>
          </a:p>
          <a:p>
            <a:pPr marL="742950" lvl="1" indent="-285750">
              <a:buFont typeface="Arial" panose="020B0604020202020204" pitchFamily="34" charset="0"/>
              <a:buChar char="•"/>
            </a:pPr>
            <a:r>
              <a:rPr lang="en-US" dirty="0"/>
              <a:t>Showed hiring trends by city, domain, and mode (Remote/On-site).</a:t>
            </a:r>
          </a:p>
        </p:txBody>
      </p:sp>
      <p:sp>
        <p:nvSpPr>
          <p:cNvPr id="4" name="Slide Number Placeholder 3">
            <a:extLst>
              <a:ext uri="{FF2B5EF4-FFF2-40B4-BE49-F238E27FC236}">
                <a16:creationId xmlns:a16="http://schemas.microsoft.com/office/drawing/2014/main" id="{17A07DC7-C937-30AE-2813-55CE99F75EAE}"/>
              </a:ext>
            </a:extLst>
          </p:cNvPr>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1366095412"/>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838200" y="1094720"/>
            <a:ext cx="10515600" cy="4058194"/>
          </a:xfrm>
        </p:spPr>
        <p:txBody>
          <a:bodyPr/>
          <a:lstStyle/>
          <a:p>
            <a:pPr marL="0" indent="0">
              <a:buNone/>
            </a:pP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DATA DRIVEN SOLUTION FOR CONNECTING EDUCATION AND EMPLOYMENT </a:t>
            </a:r>
          </a:p>
          <a:p>
            <a:pPr>
              <a:buNone/>
            </a:pPr>
            <a:r>
              <a:rPr lang="en-US" sz="2300" dirty="0">
                <a:latin typeface="Times New Roman" panose="02020603050405020304" pitchFamily="18" charset="0"/>
                <a:cs typeface="Times New Roman" panose="02020603050405020304" pitchFamily="18" charset="0"/>
              </a:rPr>
              <a:t>The gap between industry job requirements and the training offered by engineering colleges in India leads to mismatched skills and missed employment opportunities. There's a need for a scalable, data-driven system to analyze and bridge this disconnect.</a:t>
            </a:r>
          </a:p>
          <a:p>
            <a:pPr>
              <a:buNone/>
            </a:pPr>
            <a:r>
              <a:rPr lang="en-US" sz="2300" b="1" dirty="0">
                <a:latin typeface="Times New Roman" panose="02020603050405020304" pitchFamily="18" charset="0"/>
                <a:cs typeface="Times New Roman" panose="02020603050405020304" pitchFamily="18" charset="0"/>
              </a:rPr>
              <a:t>Key Issues:</a:t>
            </a:r>
            <a:endParaRPr lang="en-US" sz="23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Lack of structured data on college training programs vs. job market demands</a:t>
            </a:r>
          </a:p>
          <a:p>
            <a:pPr>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Difficulty identifying relevant skill gaps across domains and regions</a:t>
            </a:r>
          </a:p>
          <a:p>
            <a:pPr>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Manual data collection limits scalability and insight generation</a:t>
            </a:r>
          </a:p>
          <a:p>
            <a:pPr>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Absence of centralized visualization for stakeholders to act upon</a:t>
            </a:r>
          </a:p>
          <a:p>
            <a:pPr lvl="1"/>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838200" y="1103684"/>
            <a:ext cx="10515600" cy="4058194"/>
          </a:xfrm>
        </p:spPr>
        <p:txBody>
          <a:bodyPr/>
          <a:lstStyle/>
          <a:p>
            <a:pPr marL="0" indent="0">
              <a:buNone/>
            </a:pPr>
            <a:r>
              <a:rPr lang="en-US" sz="2200" b="1" dirty="0">
                <a:latin typeface="Times New Roman" panose="02020603050405020304" pitchFamily="18" charset="0"/>
                <a:cs typeface="Times New Roman" panose="02020603050405020304" pitchFamily="18" charset="0"/>
              </a:rPr>
              <a:t>1. Hardware Requirements</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Laptop or Desktop</a:t>
            </a:r>
            <a:r>
              <a:rPr lang="en-US" sz="2200" dirty="0">
                <a:latin typeface="Times New Roman" panose="02020603050405020304" pitchFamily="18" charset="0"/>
                <a:cs typeface="Times New Roman" panose="02020603050405020304" pitchFamily="18" charset="0"/>
              </a:rPr>
              <a:t> – For research, data entry, and analysis.</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Stable Internet Connection</a:t>
            </a:r>
            <a:r>
              <a:rPr lang="en-US" sz="2200" dirty="0">
                <a:latin typeface="Times New Roman" panose="02020603050405020304" pitchFamily="18" charset="0"/>
                <a:cs typeface="Times New Roman" panose="02020603050405020304" pitchFamily="18" charset="0"/>
              </a:rPr>
              <a:t> – Essential for online data mining and communication.</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2. Software Requirements</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Microsoft Excel </a:t>
            </a:r>
            <a:r>
              <a:rPr lang="en-US" sz="2200" dirty="0">
                <a:latin typeface="Times New Roman" panose="02020603050405020304" pitchFamily="18" charset="0"/>
                <a:cs typeface="Times New Roman" panose="02020603050405020304" pitchFamily="18" charset="0"/>
              </a:rPr>
              <a:t>– For storing and organizing HR and TPO contact details.</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Web Browsers (Chrome, Edge, etc.)</a:t>
            </a:r>
            <a:r>
              <a:rPr lang="en-US" sz="2200" dirty="0">
                <a:latin typeface="Times New Roman" panose="02020603050405020304" pitchFamily="18" charset="0"/>
                <a:cs typeface="Times New Roman" panose="02020603050405020304" pitchFamily="18" charset="0"/>
              </a:rPr>
              <a:t> – For researching and extracting data.</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GitHub</a:t>
            </a:r>
            <a:r>
              <a:rPr lang="en-US" sz="2200" dirty="0">
                <a:latin typeface="Times New Roman" panose="02020603050405020304" pitchFamily="18" charset="0"/>
                <a:cs typeface="Times New Roman" panose="02020603050405020304" pitchFamily="18" charset="0"/>
              </a:rPr>
              <a:t> – For version control, collaboration, and storing reports.</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Power BI</a:t>
            </a:r>
            <a:r>
              <a:rPr lang="en-US" sz="2200" dirty="0">
                <a:latin typeface="Times New Roman" panose="02020603050405020304" pitchFamily="18" charset="0"/>
                <a:cs typeface="Times New Roman" panose="02020603050405020304" pitchFamily="18" charset="0"/>
              </a:rPr>
              <a:t> – For data visualization and generating insights from collected data.</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Azure Data Bricks </a:t>
            </a:r>
            <a:r>
              <a:rPr lang="en-US" sz="2200" dirty="0">
                <a:latin typeface="Times New Roman" panose="02020603050405020304" pitchFamily="18" charset="0"/>
                <a:cs typeface="Times New Roman" panose="02020603050405020304" pitchFamily="18" charset="0"/>
              </a:rPr>
              <a:t>– For Data Processing </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US" sz="2300" b="1" dirty="0">
                <a:latin typeface="Times New Roman" panose="02020603050405020304" pitchFamily="18" charset="0"/>
                <a:cs typeface="Times New Roman" panose="02020603050405020304" pitchFamily="18" charset="0"/>
              </a:rPr>
              <a:t>1. Improved Business Outreach</a:t>
            </a:r>
          </a:p>
          <a:p>
            <a:pPr>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Enables the company to </a:t>
            </a:r>
            <a:r>
              <a:rPr lang="en-US" sz="2300" b="1" dirty="0">
                <a:latin typeface="Times New Roman" panose="02020603050405020304" pitchFamily="18" charset="0"/>
                <a:cs typeface="Times New Roman" panose="02020603050405020304" pitchFamily="18" charset="0"/>
              </a:rPr>
              <a:t>identify and connect with potential HRs and TPOs</a:t>
            </a:r>
            <a:r>
              <a:rPr lang="en-US" sz="2300" dirty="0">
                <a:latin typeface="Times New Roman" panose="02020603050405020304" pitchFamily="18" charset="0"/>
                <a:cs typeface="Times New Roman" panose="02020603050405020304" pitchFamily="18" charset="0"/>
              </a:rPr>
              <a:t>, leading to more business opportunities.</a:t>
            </a:r>
          </a:p>
          <a:p>
            <a:pPr marL="0" indent="0">
              <a:buNone/>
            </a:pPr>
            <a:r>
              <a:rPr lang="en-US" sz="2300" b="1" dirty="0">
                <a:latin typeface="Times New Roman" panose="02020603050405020304" pitchFamily="18" charset="0"/>
                <a:cs typeface="Times New Roman" panose="02020603050405020304" pitchFamily="18" charset="0"/>
              </a:rPr>
              <a:t>2. Data-Driven Decision Making</a:t>
            </a:r>
          </a:p>
          <a:p>
            <a:pPr>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Helps the company </a:t>
            </a:r>
            <a:r>
              <a:rPr lang="en-US" sz="2300" b="1" dirty="0">
                <a:latin typeface="Times New Roman" panose="02020603050405020304" pitchFamily="18" charset="0"/>
                <a:cs typeface="Times New Roman" panose="02020603050405020304" pitchFamily="18" charset="0"/>
              </a:rPr>
              <a:t>analyze collected data</a:t>
            </a:r>
            <a:r>
              <a:rPr lang="en-US" sz="2300" dirty="0">
                <a:latin typeface="Times New Roman" panose="02020603050405020304" pitchFamily="18" charset="0"/>
                <a:cs typeface="Times New Roman" panose="02020603050405020304" pitchFamily="18" charset="0"/>
              </a:rPr>
              <a:t> to prioritize outreach and target the most relevant contacts.</a:t>
            </a:r>
          </a:p>
          <a:p>
            <a:pPr marL="0" indent="0">
              <a:buNone/>
            </a:pPr>
            <a:r>
              <a:rPr lang="en-US" sz="2300" b="1" dirty="0">
                <a:latin typeface="Times New Roman" panose="02020603050405020304" pitchFamily="18" charset="0"/>
                <a:cs typeface="Times New Roman" panose="02020603050405020304" pitchFamily="18" charset="0"/>
              </a:rPr>
              <a:t>3. Increased Efficiency in Contact Collection</a:t>
            </a:r>
          </a:p>
          <a:p>
            <a:pPr>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Reduces </a:t>
            </a:r>
            <a:r>
              <a:rPr lang="en-US" sz="2300" b="1" dirty="0">
                <a:latin typeface="Times New Roman" panose="02020603050405020304" pitchFamily="18" charset="0"/>
                <a:cs typeface="Times New Roman" panose="02020603050405020304" pitchFamily="18" charset="0"/>
              </a:rPr>
              <a:t>manual effort and time</a:t>
            </a:r>
            <a:r>
              <a:rPr lang="en-US" sz="2300" dirty="0">
                <a:latin typeface="Times New Roman" panose="02020603050405020304" pitchFamily="18" charset="0"/>
                <a:cs typeface="Times New Roman" panose="02020603050405020304" pitchFamily="18" charset="0"/>
              </a:rPr>
              <a:t> spent searching for HR and TPO details through structured data mining.</a:t>
            </a:r>
          </a:p>
          <a:p>
            <a:endParaRPr lang="en-IN" sz="23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CD856-621C-9677-AF37-58C42B3A21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47300A-ED08-69FD-E131-795622E7EF17}"/>
              </a:ext>
            </a:extLst>
          </p:cNvPr>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3" name="Content Placeholder 2">
            <a:extLst>
              <a:ext uri="{FF2B5EF4-FFF2-40B4-BE49-F238E27FC236}">
                <a16:creationId xmlns:a16="http://schemas.microsoft.com/office/drawing/2014/main" id="{0570741E-8A3B-D710-35EC-0A200F055C8D}"/>
              </a:ext>
            </a:extLst>
          </p:cNvPr>
          <p:cNvSpPr>
            <a:spLocks noGrp="1"/>
          </p:cNvSpPr>
          <p:nvPr>
            <p:ph idx="1"/>
          </p:nvPr>
        </p:nvSpPr>
        <p:spPr>
          <a:xfrm>
            <a:off x="838200" y="1184367"/>
            <a:ext cx="10515600" cy="4058194"/>
          </a:xfrm>
        </p:spPr>
        <p:txBody>
          <a:bodyPr/>
          <a:lstStyle/>
          <a:p>
            <a:pPr marL="0" indent="0">
              <a:buNone/>
            </a:pPr>
            <a:r>
              <a:rPr lang="en-US" sz="2300" b="1" dirty="0">
                <a:latin typeface="Times New Roman" panose="02020603050405020304" pitchFamily="18" charset="0"/>
                <a:cs typeface="Times New Roman" panose="02020603050405020304" pitchFamily="18" charset="0"/>
              </a:rPr>
              <a:t>4. Centralized &amp; Organized Data Storage</a:t>
            </a:r>
          </a:p>
          <a:p>
            <a:pPr>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Maintains a well-structured </a:t>
            </a:r>
            <a:r>
              <a:rPr lang="en-US" sz="2300" b="1" dirty="0">
                <a:latin typeface="Times New Roman" panose="02020603050405020304" pitchFamily="18" charset="0"/>
                <a:cs typeface="Times New Roman" panose="02020603050405020304" pitchFamily="18" charset="0"/>
              </a:rPr>
              <a:t>database of contacts</a:t>
            </a:r>
            <a:r>
              <a:rPr lang="en-US" sz="2300" dirty="0">
                <a:latin typeface="Times New Roman" panose="02020603050405020304" pitchFamily="18" charset="0"/>
                <a:cs typeface="Times New Roman" panose="02020603050405020304" pitchFamily="18" charset="0"/>
              </a:rPr>
              <a:t>, preventing loss of information and duplication.</a:t>
            </a:r>
          </a:p>
          <a:p>
            <a:pPr marL="0" indent="0">
              <a:buNone/>
            </a:pPr>
            <a:r>
              <a:rPr lang="en-US" sz="2300" b="1" dirty="0">
                <a:latin typeface="Times New Roman" panose="02020603050405020304" pitchFamily="18" charset="0"/>
                <a:cs typeface="Times New Roman" panose="02020603050405020304" pitchFamily="18" charset="0"/>
              </a:rPr>
              <a:t>5. Enhanced Business Growth &amp; Partnerships</a:t>
            </a:r>
          </a:p>
          <a:p>
            <a:pPr>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Facilitates </a:t>
            </a:r>
            <a:r>
              <a:rPr lang="en-US" sz="2300" b="1" dirty="0">
                <a:latin typeface="Times New Roman" panose="02020603050405020304" pitchFamily="18" charset="0"/>
                <a:cs typeface="Times New Roman" panose="02020603050405020304" pitchFamily="18" charset="0"/>
              </a:rPr>
              <a:t>better collaboration between companies and colleges</a:t>
            </a:r>
            <a:r>
              <a:rPr lang="en-US" sz="2300" dirty="0">
                <a:latin typeface="Times New Roman" panose="02020603050405020304" pitchFamily="18" charset="0"/>
                <a:cs typeface="Times New Roman" panose="02020603050405020304" pitchFamily="18" charset="0"/>
              </a:rPr>
              <a:t>, improving recruitment and partnership deals.</a:t>
            </a:r>
          </a:p>
          <a:p>
            <a:pPr marL="0" indent="0">
              <a:buNone/>
            </a:pPr>
            <a:r>
              <a:rPr lang="en-US" sz="2300" b="1" dirty="0">
                <a:latin typeface="Times New Roman" panose="02020603050405020304" pitchFamily="18" charset="0"/>
                <a:cs typeface="Times New Roman" panose="02020603050405020304" pitchFamily="18" charset="0"/>
              </a:rPr>
              <a:t>6. Better Insights with Power BI</a:t>
            </a:r>
          </a:p>
          <a:p>
            <a:pPr>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Provides </a:t>
            </a:r>
            <a:r>
              <a:rPr lang="en-US" sz="2300" b="1" dirty="0">
                <a:latin typeface="Times New Roman" panose="02020603050405020304" pitchFamily="18" charset="0"/>
                <a:cs typeface="Times New Roman" panose="02020603050405020304" pitchFamily="18" charset="0"/>
              </a:rPr>
              <a:t>visual reports and dashboards</a:t>
            </a:r>
            <a:r>
              <a:rPr lang="en-US" sz="2300" dirty="0">
                <a:latin typeface="Times New Roman" panose="02020603050405020304" pitchFamily="18" charset="0"/>
                <a:cs typeface="Times New Roman" panose="02020603050405020304" pitchFamily="18" charset="0"/>
              </a:rPr>
              <a:t> that help understand trends and improve outreach strategies.</a:t>
            </a:r>
          </a:p>
        </p:txBody>
      </p:sp>
      <p:sp>
        <p:nvSpPr>
          <p:cNvPr id="4" name="Slide Number Placeholder 3">
            <a:extLst>
              <a:ext uri="{FF2B5EF4-FFF2-40B4-BE49-F238E27FC236}">
                <a16:creationId xmlns:a16="http://schemas.microsoft.com/office/drawing/2014/main" id="{5B6A746B-1B30-4A05-45A2-F0599F6793FB}"/>
              </a:ext>
            </a:extLst>
          </p:cNvPr>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Tree>
    <p:extLst>
      <p:ext uri="{BB962C8B-B14F-4D97-AF65-F5344CB8AC3E}">
        <p14:creationId xmlns:p14="http://schemas.microsoft.com/office/powerpoint/2010/main" val="3000266637"/>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C958D-0915-6243-09A6-85DB2B4748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A293E0-8277-BB62-BF65-FB1984A1EBED}"/>
              </a:ext>
            </a:extLst>
          </p:cNvPr>
          <p:cNvSpPr>
            <a:spLocks noGrp="1"/>
          </p:cNvSpPr>
          <p:nvPr>
            <p:ph type="title"/>
          </p:nvPr>
        </p:nvSpPr>
        <p:spPr>
          <a:xfrm>
            <a:off x="838200" y="-25498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Importance of Technology</a:t>
            </a:r>
          </a:p>
        </p:txBody>
      </p:sp>
      <p:sp>
        <p:nvSpPr>
          <p:cNvPr id="3" name="Content Placeholder 2">
            <a:extLst>
              <a:ext uri="{FF2B5EF4-FFF2-40B4-BE49-F238E27FC236}">
                <a16:creationId xmlns:a16="http://schemas.microsoft.com/office/drawing/2014/main" id="{C999A65E-AB10-6886-10C3-DBE98F24EC8C}"/>
              </a:ext>
            </a:extLst>
          </p:cNvPr>
          <p:cNvSpPr>
            <a:spLocks noGrp="1"/>
          </p:cNvSpPr>
          <p:nvPr>
            <p:ph idx="1"/>
          </p:nvPr>
        </p:nvSpPr>
        <p:spPr>
          <a:xfrm>
            <a:off x="838200" y="564256"/>
            <a:ext cx="10515600" cy="4058194"/>
          </a:xfrm>
        </p:spPr>
        <p:txBody>
          <a:bodyPr/>
          <a:lstStyle/>
          <a:p>
            <a:pPr>
              <a:buNone/>
            </a:pPr>
            <a:r>
              <a:rPr lang="en-US" sz="2300" b="1" dirty="0"/>
              <a:t>1. Cloud Storage (ADLS)</a:t>
            </a:r>
            <a:endParaRPr lang="en-US" sz="2300" dirty="0"/>
          </a:p>
          <a:p>
            <a:pPr>
              <a:buFont typeface="Arial" panose="020B0604020202020204" pitchFamily="34" charset="0"/>
              <a:buChar char="•"/>
            </a:pPr>
            <a:r>
              <a:rPr lang="en-US" sz="2300" dirty="0"/>
              <a:t>Centralized and scalable data storage</a:t>
            </a:r>
          </a:p>
          <a:p>
            <a:pPr>
              <a:buFont typeface="Arial" panose="020B0604020202020204" pitchFamily="34" charset="0"/>
              <a:buChar char="•"/>
            </a:pPr>
            <a:r>
              <a:rPr lang="en-US" sz="2300" dirty="0"/>
              <a:t>Supports structured &amp; unstructured formats</a:t>
            </a:r>
          </a:p>
          <a:p>
            <a:pPr>
              <a:buFont typeface="Arial" panose="020B0604020202020204" pitchFamily="34" charset="0"/>
              <a:buChar char="•"/>
            </a:pPr>
            <a:r>
              <a:rPr lang="en-US" sz="2300" dirty="0"/>
              <a:t>Easy access for distributed teams</a:t>
            </a:r>
          </a:p>
          <a:p>
            <a:pPr>
              <a:buFont typeface="Arial" panose="020B0604020202020204" pitchFamily="34" charset="0"/>
              <a:buChar char="•"/>
            </a:pPr>
            <a:r>
              <a:rPr lang="en-US" sz="2300" dirty="0"/>
              <a:t>Enables folder-level organization with hierarchical namespace</a:t>
            </a:r>
          </a:p>
          <a:p>
            <a:pPr marL="0" indent="0">
              <a:buNone/>
            </a:pPr>
            <a:endParaRPr lang="en-US" sz="2300" dirty="0"/>
          </a:p>
          <a:p>
            <a:pPr>
              <a:buNone/>
            </a:pPr>
            <a:r>
              <a:rPr lang="en-US" sz="2300" b="1" dirty="0"/>
              <a:t>2. Cloud Storage (ADLS)</a:t>
            </a:r>
            <a:endParaRPr lang="en-US" sz="2300" dirty="0"/>
          </a:p>
          <a:p>
            <a:pPr>
              <a:buFont typeface="Arial" panose="020B0604020202020204" pitchFamily="34" charset="0"/>
              <a:buChar char="•"/>
            </a:pPr>
            <a:r>
              <a:rPr lang="en-US" sz="2300" dirty="0"/>
              <a:t>Centralized and scalable data storage</a:t>
            </a:r>
          </a:p>
          <a:p>
            <a:pPr>
              <a:buFont typeface="Arial" panose="020B0604020202020204" pitchFamily="34" charset="0"/>
              <a:buChar char="•"/>
            </a:pPr>
            <a:r>
              <a:rPr lang="en-US" sz="2300" dirty="0"/>
              <a:t>Supports structured &amp; unstructured formats</a:t>
            </a:r>
          </a:p>
          <a:p>
            <a:pPr>
              <a:buFont typeface="Arial" panose="020B0604020202020204" pitchFamily="34" charset="0"/>
              <a:buChar char="•"/>
            </a:pPr>
            <a:r>
              <a:rPr lang="en-US" sz="2300" dirty="0"/>
              <a:t>Easy access for distributed teams</a:t>
            </a:r>
          </a:p>
          <a:p>
            <a:pPr>
              <a:buFont typeface="Arial" panose="020B0604020202020204" pitchFamily="34" charset="0"/>
              <a:buChar char="•"/>
            </a:pPr>
            <a:r>
              <a:rPr lang="en-US" sz="2300" dirty="0"/>
              <a:t>Enables folder-level organization with hierarchical namespace</a:t>
            </a:r>
          </a:p>
        </p:txBody>
      </p:sp>
      <p:sp>
        <p:nvSpPr>
          <p:cNvPr id="4" name="Slide Number Placeholder 3">
            <a:extLst>
              <a:ext uri="{FF2B5EF4-FFF2-40B4-BE49-F238E27FC236}">
                <a16:creationId xmlns:a16="http://schemas.microsoft.com/office/drawing/2014/main" id="{343219FE-ADCE-42DE-7E46-45A22C7275EB}"/>
              </a:ext>
            </a:extLst>
          </p:cNvPr>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dirty="0"/>
          </a:p>
        </p:txBody>
      </p:sp>
    </p:spTree>
    <p:extLst>
      <p:ext uri="{BB962C8B-B14F-4D97-AF65-F5344CB8AC3E}">
        <p14:creationId xmlns:p14="http://schemas.microsoft.com/office/powerpoint/2010/main" val="1195908463"/>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64756-AA5F-5ECB-7E4C-4978714B25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658109-6CB5-A6E0-3104-D47A51910E30}"/>
              </a:ext>
            </a:extLst>
          </p:cNvPr>
          <p:cNvSpPr>
            <a:spLocks noGrp="1"/>
          </p:cNvSpPr>
          <p:nvPr>
            <p:ph type="title"/>
          </p:nvPr>
        </p:nvSpPr>
        <p:spPr>
          <a:xfrm>
            <a:off x="838200" y="0"/>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Importance of Technology</a:t>
            </a:r>
          </a:p>
        </p:txBody>
      </p:sp>
      <p:sp>
        <p:nvSpPr>
          <p:cNvPr id="3" name="Content Placeholder 2">
            <a:extLst>
              <a:ext uri="{FF2B5EF4-FFF2-40B4-BE49-F238E27FC236}">
                <a16:creationId xmlns:a16="http://schemas.microsoft.com/office/drawing/2014/main" id="{A78B2312-F38F-A794-5B27-8F4919A2F321}"/>
              </a:ext>
            </a:extLst>
          </p:cNvPr>
          <p:cNvSpPr>
            <a:spLocks noGrp="1"/>
          </p:cNvSpPr>
          <p:nvPr>
            <p:ph idx="1"/>
          </p:nvPr>
        </p:nvSpPr>
        <p:spPr>
          <a:xfrm>
            <a:off x="838200" y="926862"/>
            <a:ext cx="10515600" cy="4058194"/>
          </a:xfrm>
        </p:spPr>
        <p:txBody>
          <a:bodyPr/>
          <a:lstStyle/>
          <a:p>
            <a:pPr>
              <a:buNone/>
            </a:pPr>
            <a:r>
              <a:rPr lang="en-US" sz="2300" b="1" dirty="0"/>
              <a:t>3. Big Data Processing (Azure Databricks + </a:t>
            </a:r>
            <a:r>
              <a:rPr lang="en-US" sz="2300" b="1" dirty="0" err="1"/>
              <a:t>PySpark</a:t>
            </a:r>
            <a:r>
              <a:rPr lang="en-US" sz="2300" b="1" dirty="0"/>
              <a:t>)</a:t>
            </a:r>
            <a:endParaRPr lang="en-US" sz="2300" dirty="0"/>
          </a:p>
          <a:p>
            <a:pPr>
              <a:buFont typeface="Arial" panose="020B0604020202020204" pitchFamily="34" charset="0"/>
              <a:buChar char="•"/>
            </a:pPr>
            <a:r>
              <a:rPr lang="en-US" sz="2300" dirty="0"/>
              <a:t>Handles large educational &amp; job datasets efficiently</a:t>
            </a:r>
          </a:p>
          <a:p>
            <a:pPr>
              <a:buFont typeface="Arial" panose="020B0604020202020204" pitchFamily="34" charset="0"/>
              <a:buChar char="•"/>
            </a:pPr>
            <a:r>
              <a:rPr lang="en-US" sz="2300" dirty="0"/>
              <a:t>Allows parallel, distributed data processing</a:t>
            </a:r>
          </a:p>
          <a:p>
            <a:pPr>
              <a:buFont typeface="Arial" panose="020B0604020202020204" pitchFamily="34" charset="0"/>
              <a:buChar char="•"/>
            </a:pPr>
            <a:r>
              <a:rPr lang="en-US" sz="2300" dirty="0"/>
              <a:t>Ideal for cleaning, grouping, and skill-trend analysis</a:t>
            </a:r>
          </a:p>
          <a:p>
            <a:pPr>
              <a:buFont typeface="Arial" panose="020B0604020202020204" pitchFamily="34" charset="0"/>
              <a:buChar char="•"/>
            </a:pPr>
            <a:r>
              <a:rPr lang="en-US" sz="2300" dirty="0"/>
              <a:t>Reduces processing time significantly</a:t>
            </a:r>
          </a:p>
          <a:p>
            <a:pPr marL="0" indent="0">
              <a:buNone/>
            </a:pPr>
            <a:endParaRPr lang="en-US" sz="2300" dirty="0"/>
          </a:p>
          <a:p>
            <a:pPr>
              <a:buNone/>
            </a:pPr>
            <a:r>
              <a:rPr lang="en-US" sz="2300" b="1" dirty="0"/>
              <a:t>. Visualization Tools (Power BI)</a:t>
            </a:r>
            <a:endParaRPr lang="en-US" sz="2300" dirty="0"/>
          </a:p>
          <a:p>
            <a:pPr>
              <a:buFont typeface="Arial" panose="020B0604020202020204" pitchFamily="34" charset="0"/>
              <a:buChar char="•"/>
            </a:pPr>
            <a:r>
              <a:rPr lang="en-US" sz="2300" dirty="0"/>
              <a:t>Converts complex data into understandable visuals</a:t>
            </a:r>
          </a:p>
          <a:p>
            <a:pPr>
              <a:buFont typeface="Arial" panose="020B0604020202020204" pitchFamily="34" charset="0"/>
              <a:buChar char="•"/>
            </a:pPr>
            <a:r>
              <a:rPr lang="en-US" sz="2300" dirty="0"/>
              <a:t>Enables trend spotting and decision-making</a:t>
            </a:r>
          </a:p>
          <a:p>
            <a:pPr>
              <a:buFont typeface="Arial" panose="020B0604020202020204" pitchFamily="34" charset="0"/>
              <a:buChar char="•"/>
            </a:pPr>
            <a:r>
              <a:rPr lang="en-US" sz="2300" dirty="0"/>
              <a:t>Interactive dashboards for easy understanding</a:t>
            </a:r>
          </a:p>
        </p:txBody>
      </p:sp>
      <p:sp>
        <p:nvSpPr>
          <p:cNvPr id="4" name="Slide Number Placeholder 3">
            <a:extLst>
              <a:ext uri="{FF2B5EF4-FFF2-40B4-BE49-F238E27FC236}">
                <a16:creationId xmlns:a16="http://schemas.microsoft.com/office/drawing/2014/main" id="{70676EAA-48FF-F3CB-89C3-CBB711CB1962}"/>
              </a:ext>
            </a:extLst>
          </p:cNvPr>
          <p:cNvSpPr>
            <a:spLocks noGrp="1"/>
          </p:cNvSpPr>
          <p:nvPr>
            <p:ph type="sldNum" sz="quarter" idx="12"/>
          </p:nvPr>
        </p:nvSpPr>
        <p:spPr/>
        <p:txBody>
          <a:bodyPr/>
          <a:lstStyle/>
          <a:p>
            <a:pPr>
              <a:defRPr/>
            </a:pPr>
            <a:fld id="{815EC703-C051-410C-8BA1-62752E291E83}" type="slidenum">
              <a:rPr lang="en-US" altLang="en-US" smtClean="0"/>
              <a:pPr>
                <a:defRPr/>
              </a:pPr>
              <a:t>19</a:t>
            </a:fld>
            <a:endParaRPr lang="en-US" altLang="en-US" dirty="0"/>
          </a:p>
        </p:txBody>
      </p:sp>
    </p:spTree>
    <p:extLst>
      <p:ext uri="{BB962C8B-B14F-4D97-AF65-F5344CB8AC3E}">
        <p14:creationId xmlns:p14="http://schemas.microsoft.com/office/powerpoint/2010/main" val="3640591716"/>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949434" y="143613"/>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11200" y="387363"/>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18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200000"/>
              </a:lnSpc>
              <a:spcBef>
                <a:spcPts val="0"/>
              </a:spcBef>
              <a:buFont typeface="Wingdings" panose="05000000000000000000" pitchFamily="2" charset="2"/>
              <a:buChar char="Ø"/>
            </a:pPr>
            <a:r>
              <a:rPr lang="en-IN" sz="18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18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18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18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18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18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18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200000"/>
              </a:lnSpc>
              <a:spcBef>
                <a:spcPts val="0"/>
              </a:spcBef>
              <a:buFont typeface="Wingdings" panose="05000000000000000000" pitchFamily="2" charset="2"/>
              <a:buChar char="Ø"/>
            </a:pPr>
            <a:r>
              <a:rPr lang="en-IN" sz="1800" b="1" dirty="0">
                <a:solidFill>
                  <a:schemeClr val="accent1">
                    <a:lumMod val="75000"/>
                  </a:schemeClr>
                </a:solidFill>
                <a:latin typeface="Times New Roman" panose="02020603050405020304" pitchFamily="18" charset="0"/>
                <a:cs typeface="Times New Roman" panose="02020603050405020304" pitchFamily="18" charset="0"/>
              </a:rPr>
              <a:t>Importance of Technology</a:t>
            </a:r>
          </a:p>
          <a:p>
            <a:pPr marL="495300" indent="-342900" algn="just">
              <a:lnSpc>
                <a:spcPct val="200000"/>
              </a:lnSpc>
              <a:spcBef>
                <a:spcPts val="0"/>
              </a:spcBef>
              <a:buFont typeface="Wingdings" panose="05000000000000000000" pitchFamily="2" charset="2"/>
              <a:buChar char="Ø"/>
            </a:pPr>
            <a:r>
              <a:rPr lang="en-IN" sz="18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1800" b="1" dirty="0">
                <a:solidFill>
                  <a:schemeClr val="accent1">
                    <a:lumMod val="75000"/>
                  </a:schemeClr>
                </a:solidFill>
                <a:latin typeface="Times New Roman" panose="02020603050405020304" pitchFamily="18" charset="0"/>
                <a:cs typeface="Times New Roman" panose="02020603050405020304" pitchFamily="18" charset="0"/>
              </a:rPr>
              <a:t>Sustainable Development Goals (SDGs)</a:t>
            </a:r>
          </a:p>
          <a:p>
            <a:pPr marL="495300" indent="-342900" algn="just">
              <a:lnSpc>
                <a:spcPct val="200000"/>
              </a:lnSpc>
              <a:spcBef>
                <a:spcPts val="0"/>
              </a:spcBef>
              <a:buFont typeface="Wingdings" panose="05000000000000000000" pitchFamily="2" charset="2"/>
              <a:buChar char="Ø"/>
            </a:pPr>
            <a:r>
              <a:rPr lang="en-IN" sz="18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18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951D52-C7AE-44B2-7A3F-01E4566B14F6}"/>
              </a:ext>
            </a:extLst>
          </p:cNvPr>
          <p:cNvSpPr>
            <a:spLocks noGrp="1"/>
          </p:cNvSpPr>
          <p:nvPr>
            <p:ph type="sldNum" sz="quarter" idx="12"/>
          </p:nvPr>
        </p:nvSpPr>
        <p:spPr/>
        <p:txBody>
          <a:bodyPr/>
          <a:lstStyle/>
          <a:p>
            <a:pPr>
              <a:defRPr/>
            </a:pPr>
            <a:fld id="{815EC703-C051-410C-8BA1-62752E291E83}" type="slidenum">
              <a:rPr lang="en-US" altLang="en-US" smtClean="0"/>
              <a:pPr>
                <a:defRPr/>
              </a:pPr>
              <a:t>20</a:t>
            </a:fld>
            <a:endParaRPr lang="en-US" altLang="en-US"/>
          </a:p>
        </p:txBody>
      </p:sp>
      <p:pic>
        <p:nvPicPr>
          <p:cNvPr id="8" name="Picture 7">
            <a:extLst>
              <a:ext uri="{FF2B5EF4-FFF2-40B4-BE49-F238E27FC236}">
                <a16:creationId xmlns:a16="http://schemas.microsoft.com/office/drawing/2014/main" id="{65EE287F-B305-6283-73C9-C87779AA533B}"/>
              </a:ext>
            </a:extLst>
          </p:cNvPr>
          <p:cNvPicPr>
            <a:picLocks noChangeAspect="1"/>
          </p:cNvPicPr>
          <p:nvPr/>
        </p:nvPicPr>
        <p:blipFill>
          <a:blip r:embed="rId2"/>
          <a:stretch>
            <a:fillRect/>
          </a:stretch>
        </p:blipFill>
        <p:spPr>
          <a:xfrm>
            <a:off x="1850118" y="676947"/>
            <a:ext cx="8491764" cy="4648088"/>
          </a:xfrm>
          <a:prstGeom prst="rect">
            <a:avLst/>
          </a:prstGeom>
        </p:spPr>
      </p:pic>
      <p:sp>
        <p:nvSpPr>
          <p:cNvPr id="11" name="Title 1">
            <a:extLst>
              <a:ext uri="{FF2B5EF4-FFF2-40B4-BE49-F238E27FC236}">
                <a16:creationId xmlns:a16="http://schemas.microsoft.com/office/drawing/2014/main" id="{96F1DDBB-5849-16BB-1A87-D9458458F3E9}"/>
              </a:ext>
            </a:extLst>
          </p:cNvPr>
          <p:cNvSpPr>
            <a:spLocks noGrp="1"/>
          </p:cNvSpPr>
          <p:nvPr>
            <p:ph type="title"/>
          </p:nvPr>
        </p:nvSpPr>
        <p:spPr>
          <a:xfrm>
            <a:off x="715814" y="0"/>
            <a:ext cx="10515600" cy="819241"/>
          </a:xfrm>
        </p:spPr>
        <p:txBody>
          <a:bodyPr/>
          <a:lstStyle/>
          <a:p>
            <a:pPr marL="152400" algn="ctr">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2360631034"/>
      </p:ext>
    </p:extLst>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BFABF-D364-25C6-192F-5B9739FEE29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7E18CA9-B1D7-2D64-24AE-50489DB18774}"/>
              </a:ext>
            </a:extLst>
          </p:cNvPr>
          <p:cNvSpPr>
            <a:spLocks noGrp="1"/>
          </p:cNvSpPr>
          <p:nvPr>
            <p:ph type="sldNum" sz="quarter" idx="12"/>
          </p:nvPr>
        </p:nvSpPr>
        <p:spPr/>
        <p:txBody>
          <a:bodyPr/>
          <a:lstStyle/>
          <a:p>
            <a:pPr>
              <a:defRPr/>
            </a:pPr>
            <a:fld id="{815EC703-C051-410C-8BA1-62752E291E83}" type="slidenum">
              <a:rPr lang="en-US" altLang="en-US" smtClean="0"/>
              <a:pPr>
                <a:defRPr/>
              </a:pPr>
              <a:t>21</a:t>
            </a:fld>
            <a:endParaRPr lang="en-US" altLang="en-US"/>
          </a:p>
        </p:txBody>
      </p:sp>
      <p:sp>
        <p:nvSpPr>
          <p:cNvPr id="11" name="Title 1">
            <a:extLst>
              <a:ext uri="{FF2B5EF4-FFF2-40B4-BE49-F238E27FC236}">
                <a16:creationId xmlns:a16="http://schemas.microsoft.com/office/drawing/2014/main" id="{4B19DEA2-0A03-02FE-B58F-46E140D05ECA}"/>
              </a:ext>
            </a:extLst>
          </p:cNvPr>
          <p:cNvSpPr>
            <a:spLocks noGrp="1"/>
          </p:cNvSpPr>
          <p:nvPr>
            <p:ph type="title"/>
          </p:nvPr>
        </p:nvSpPr>
        <p:spPr>
          <a:xfrm>
            <a:off x="715814" y="0"/>
            <a:ext cx="10515600" cy="819241"/>
          </a:xfrm>
        </p:spPr>
        <p:txBody>
          <a:bodyPr/>
          <a:lstStyle/>
          <a:p>
            <a:pPr marL="152400" algn="ctr">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Internship Completion Certificate</a:t>
            </a:r>
          </a:p>
        </p:txBody>
      </p:sp>
      <p:pic>
        <p:nvPicPr>
          <p:cNvPr id="6" name="Picture 5">
            <a:extLst>
              <a:ext uri="{FF2B5EF4-FFF2-40B4-BE49-F238E27FC236}">
                <a16:creationId xmlns:a16="http://schemas.microsoft.com/office/drawing/2014/main" id="{C99AC93B-19BE-016C-F7F7-A42C04711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329" y="720629"/>
            <a:ext cx="6638570" cy="4704570"/>
          </a:xfrm>
          <a:prstGeom prst="rect">
            <a:avLst/>
          </a:prstGeom>
        </p:spPr>
      </p:pic>
    </p:spTree>
    <p:extLst>
      <p:ext uri="{BB962C8B-B14F-4D97-AF65-F5344CB8AC3E}">
        <p14:creationId xmlns:p14="http://schemas.microsoft.com/office/powerpoint/2010/main" val="1452358921"/>
      </p:ext>
    </p:extLst>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22</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485198944"/>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D6AF-5A70-B777-3157-40494F49110C}"/>
              </a:ext>
            </a:extLst>
          </p:cNvPr>
          <p:cNvSpPr>
            <a:spLocks noGrp="1"/>
          </p:cNvSpPr>
          <p:nvPr>
            <p:ph type="title"/>
          </p:nvPr>
        </p:nvSpPr>
        <p:spPr>
          <a:xfrm>
            <a:off x="273268" y="136525"/>
            <a:ext cx="9913883" cy="315912"/>
          </a:xfrm>
        </p:spPr>
        <p:txBody>
          <a:bodyPr/>
          <a:lstStyle/>
          <a:p>
            <a:r>
              <a:rPr lang="en-US" sz="3000" dirty="0">
                <a:solidFill>
                  <a:schemeClr val="accent1">
                    <a:lumMod val="75000"/>
                  </a:schemeClr>
                </a:solidFill>
                <a:latin typeface="Times New Roman" panose="02020603050405020304" pitchFamily="18" charset="0"/>
                <a:cs typeface="Times New Roman" panose="02020603050405020304" pitchFamily="18" charset="0"/>
              </a:rPr>
              <a:t>Sustainable Development Goals</a:t>
            </a:r>
            <a:endParaRPr lang="en-IN" sz="3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2BBF3C-B328-AFDA-92D3-BE32E7973E4C}"/>
              </a:ext>
            </a:extLst>
          </p:cNvPr>
          <p:cNvSpPr>
            <a:spLocks noGrp="1"/>
          </p:cNvSpPr>
          <p:nvPr>
            <p:ph idx="1"/>
          </p:nvPr>
        </p:nvSpPr>
        <p:spPr>
          <a:xfrm>
            <a:off x="273268" y="616934"/>
            <a:ext cx="10930760" cy="4554155"/>
          </a:xfrm>
        </p:spPr>
        <p:txBody>
          <a:bodyPr/>
          <a:lstStyle/>
          <a:p>
            <a:pPr>
              <a:lnSpc>
                <a:spcPct val="100000"/>
              </a:lnSpc>
              <a:buNone/>
            </a:pPr>
            <a:r>
              <a:rPr lang="en-IN" sz="1800" b="1" dirty="0">
                <a:effectLst/>
                <a:latin typeface="Times New Roman" panose="02020603050405020304" pitchFamily="18" charset="0"/>
                <a:ea typeface="Times New Roman" panose="02020603050405020304" pitchFamily="18" charset="0"/>
              </a:rPr>
              <a:t>1. SDG 4: Quality Education</a:t>
            </a:r>
            <a:endParaRPr lang="en-IN" sz="1800" dirty="0">
              <a:effectLst/>
              <a:latin typeface="Times New Roman" panose="02020603050405020304" pitchFamily="18" charset="0"/>
              <a:ea typeface="Times New Roman" panose="02020603050405020304" pitchFamily="18" charset="0"/>
            </a:endParaRPr>
          </a:p>
          <a:p>
            <a:pPr>
              <a:lnSpc>
                <a:spcPct val="100000"/>
              </a:lnSpc>
              <a:buNone/>
            </a:pPr>
            <a:r>
              <a:rPr lang="en-IN" sz="1800" dirty="0">
                <a:effectLst/>
                <a:latin typeface="Times New Roman" panose="02020603050405020304" pitchFamily="18" charset="0"/>
                <a:ea typeface="Times New Roman" panose="02020603050405020304" pitchFamily="18" charset="0"/>
              </a:rPr>
              <a:t>Goal: Ensure inclusive and equitable quality education and promote lifelong learning opportunities for all.​</a:t>
            </a:r>
          </a:p>
          <a:p>
            <a:pPr>
              <a:lnSpc>
                <a:spcPct val="100000"/>
              </a:lnSpc>
              <a:buNone/>
            </a:pPr>
            <a:r>
              <a:rPr lang="en-IN" sz="1800" b="1" dirty="0">
                <a:effectLst/>
                <a:latin typeface="Times New Roman" panose="02020603050405020304" pitchFamily="18" charset="0"/>
                <a:ea typeface="Times New Roman" panose="02020603050405020304" pitchFamily="18" charset="0"/>
              </a:rPr>
              <a:t>Project Alignment</a:t>
            </a:r>
            <a:endParaRPr lang="en-IN" sz="1800" dirty="0">
              <a:effectLst/>
              <a:latin typeface="Times New Roman" panose="02020603050405020304" pitchFamily="18" charset="0"/>
              <a:ea typeface="Times New Roman" panose="02020603050405020304" pitchFamily="18" charset="0"/>
            </a:endParaRPr>
          </a:p>
          <a:p>
            <a:pPr marL="0" indent="0">
              <a:lnSpc>
                <a:spcPct val="100000"/>
              </a:lnSpc>
              <a:buNone/>
            </a:pPr>
            <a:r>
              <a:rPr lang="en-IN" sz="1800" dirty="0">
                <a:latin typeface="Times New Roman" panose="02020603050405020304" pitchFamily="18" charset="0"/>
                <a:ea typeface="Times New Roman" panose="02020603050405020304" pitchFamily="18" charset="0"/>
              </a:rPr>
              <a:t>Our</a:t>
            </a:r>
            <a:r>
              <a:rPr lang="en-IN" sz="1800" dirty="0">
                <a:effectLst/>
                <a:latin typeface="Times New Roman" panose="02020603050405020304" pitchFamily="18" charset="0"/>
                <a:ea typeface="Times New Roman" panose="02020603050405020304" pitchFamily="18" charset="0"/>
              </a:rPr>
              <a:t> platform's personalized learning paths and multilingual support ensure that learners from diverse backgrounds, including those with disabilities and non-native language speakers, have equitable access to educational resources and career guidance. </a:t>
            </a:r>
          </a:p>
          <a:p>
            <a:pPr algn="just">
              <a:lnSpc>
                <a:spcPct val="100000"/>
              </a:lnSpc>
              <a:buNone/>
            </a:pPr>
            <a:r>
              <a:rPr lang="en-IN" sz="1800" b="1" dirty="0">
                <a:effectLst/>
                <a:latin typeface="Times New Roman" panose="02020603050405020304" pitchFamily="18" charset="0"/>
                <a:ea typeface="Times New Roman" panose="02020603050405020304" pitchFamily="18" charset="0"/>
              </a:rPr>
              <a:t>2. SDG 8: Decent Work and Economic Growth</a:t>
            </a:r>
            <a:endParaRPr lang="en-IN" sz="1800" dirty="0">
              <a:effectLst/>
              <a:latin typeface="Times New Roman" panose="02020603050405020304" pitchFamily="18" charset="0"/>
              <a:ea typeface="Times New Roman" panose="02020603050405020304" pitchFamily="18" charset="0"/>
            </a:endParaRPr>
          </a:p>
          <a:p>
            <a:pPr algn="just">
              <a:lnSpc>
                <a:spcPct val="100000"/>
              </a:lnSpc>
              <a:buNone/>
            </a:pPr>
            <a:r>
              <a:rPr lang="en-IN" sz="1800" dirty="0">
                <a:effectLst/>
                <a:latin typeface="Times New Roman" panose="02020603050405020304" pitchFamily="18" charset="0"/>
                <a:ea typeface="Times New Roman" panose="02020603050405020304" pitchFamily="18" charset="0"/>
              </a:rPr>
              <a:t>Goal: Promote sustained, inclusive and sustainable economic growth, full and productive employment and decent work for all.​</a:t>
            </a:r>
          </a:p>
          <a:p>
            <a:pPr algn="just">
              <a:lnSpc>
                <a:spcPct val="100000"/>
              </a:lnSpc>
              <a:buNone/>
            </a:pPr>
            <a:r>
              <a:rPr lang="en-IN" sz="1800" b="1" dirty="0">
                <a:effectLst/>
                <a:latin typeface="Times New Roman" panose="02020603050405020304" pitchFamily="18" charset="0"/>
                <a:ea typeface="Times New Roman" panose="02020603050405020304" pitchFamily="18" charset="0"/>
              </a:rPr>
              <a:t>Project Alignment</a:t>
            </a:r>
            <a:endParaRPr lang="en-IN" sz="1800" dirty="0">
              <a:effectLst/>
              <a:latin typeface="Times New Roman" panose="02020603050405020304" pitchFamily="18" charset="0"/>
              <a:ea typeface="Times New Roman" panose="02020603050405020304" pitchFamily="18" charset="0"/>
            </a:endParaRPr>
          </a:p>
          <a:p>
            <a:pPr algn="just">
              <a:lnSpc>
                <a:spcPct val="100000"/>
              </a:lnSpc>
            </a:pPr>
            <a:r>
              <a:rPr lang="en-IN" sz="1800" dirty="0">
                <a:effectLst/>
                <a:latin typeface="Times New Roman" panose="02020603050405020304" pitchFamily="18" charset="0"/>
                <a:ea typeface="Times New Roman" panose="02020603050405020304" pitchFamily="18" charset="0"/>
              </a:rPr>
              <a:t>By analysing educational backgrounds and employment trends, the system identifies skill gaps and recommends targeted training programs. This proactive approach facilitates smoother transitions from education to employment, aiming to reduce youth unemployment and underemployment rates</a:t>
            </a:r>
            <a:r>
              <a:rPr lang="en-IN" sz="1600" dirty="0">
                <a:effectLst/>
                <a:latin typeface="Times New Roman" panose="02020603050405020304" pitchFamily="18" charset="0"/>
                <a:ea typeface="Times New Roman" panose="02020603050405020304" pitchFamily="18" charset="0"/>
              </a:rPr>
              <a:t>.​</a:t>
            </a:r>
          </a:p>
          <a:p>
            <a:pPr marL="0" indent="0">
              <a:buNone/>
            </a:pPr>
            <a:endParaRPr lang="en-IN" dirty="0"/>
          </a:p>
        </p:txBody>
      </p:sp>
      <p:sp>
        <p:nvSpPr>
          <p:cNvPr id="4" name="Slide Number Placeholder 3">
            <a:extLst>
              <a:ext uri="{FF2B5EF4-FFF2-40B4-BE49-F238E27FC236}">
                <a16:creationId xmlns:a16="http://schemas.microsoft.com/office/drawing/2014/main" id="{6BF85937-1B6E-D3B6-45C4-8F912608FDD2}"/>
              </a:ext>
            </a:extLst>
          </p:cNvPr>
          <p:cNvSpPr>
            <a:spLocks noGrp="1"/>
          </p:cNvSpPr>
          <p:nvPr>
            <p:ph type="sldNum" sz="quarter" idx="12"/>
          </p:nvPr>
        </p:nvSpPr>
        <p:spPr/>
        <p:txBody>
          <a:bodyPr/>
          <a:lstStyle/>
          <a:p>
            <a:pPr>
              <a:defRPr/>
            </a:pPr>
            <a:fld id="{815EC703-C051-410C-8BA1-62752E291E83}" type="slidenum">
              <a:rPr lang="en-US" altLang="en-US" smtClean="0"/>
              <a:pPr>
                <a:defRPr/>
              </a:pPr>
              <a:t>23</a:t>
            </a:fld>
            <a:endParaRPr lang="en-US" altLang="en-US"/>
          </a:p>
        </p:txBody>
      </p:sp>
    </p:spTree>
    <p:extLst>
      <p:ext uri="{BB962C8B-B14F-4D97-AF65-F5344CB8AC3E}">
        <p14:creationId xmlns:p14="http://schemas.microsoft.com/office/powerpoint/2010/main" val="616539667"/>
      </p:ext>
    </p:extLst>
  </p:cSld>
  <p:clrMapOvr>
    <a:masterClrMapping/>
  </p:clrMapOvr>
  <p:transition spd="slow">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C6A4B-D2A8-B112-49C6-7F1AE1091B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E1CEB6-324F-24B3-BFA7-E1D3954D5A9F}"/>
              </a:ext>
            </a:extLst>
          </p:cNvPr>
          <p:cNvSpPr>
            <a:spLocks noGrp="1"/>
          </p:cNvSpPr>
          <p:nvPr>
            <p:ph type="title"/>
          </p:nvPr>
        </p:nvSpPr>
        <p:spPr>
          <a:xfrm>
            <a:off x="273268" y="136525"/>
            <a:ext cx="9913883" cy="315912"/>
          </a:xfrm>
        </p:spPr>
        <p:txBody>
          <a:bodyPr/>
          <a:lstStyle/>
          <a:p>
            <a:r>
              <a:rPr lang="en-US" sz="3000" dirty="0">
                <a:solidFill>
                  <a:schemeClr val="accent1">
                    <a:lumMod val="75000"/>
                  </a:schemeClr>
                </a:solidFill>
                <a:latin typeface="Times New Roman" panose="02020603050405020304" pitchFamily="18" charset="0"/>
                <a:cs typeface="Times New Roman" panose="02020603050405020304" pitchFamily="18" charset="0"/>
              </a:rPr>
              <a:t>Sustainable Development Goals</a:t>
            </a:r>
            <a:endParaRPr lang="en-IN" sz="3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4918B4-16DA-0012-3702-872C3C5C12A2}"/>
              </a:ext>
            </a:extLst>
          </p:cNvPr>
          <p:cNvSpPr>
            <a:spLocks noGrp="1"/>
          </p:cNvSpPr>
          <p:nvPr>
            <p:ph idx="1"/>
          </p:nvPr>
        </p:nvSpPr>
        <p:spPr>
          <a:xfrm>
            <a:off x="273268" y="616934"/>
            <a:ext cx="10930760" cy="4554155"/>
          </a:xfrm>
        </p:spPr>
        <p:txBody>
          <a:bodyPr/>
          <a:lstStyle/>
          <a:p>
            <a:pPr algn="just">
              <a:lnSpc>
                <a:spcPct val="100000"/>
              </a:lnSpc>
              <a:buNone/>
            </a:pPr>
            <a:r>
              <a:rPr lang="en-IN" sz="1800" b="1" dirty="0">
                <a:effectLst/>
                <a:latin typeface="Times New Roman" panose="02020603050405020304" pitchFamily="18" charset="0"/>
                <a:ea typeface="Times New Roman" panose="02020603050405020304" pitchFamily="18" charset="0"/>
              </a:rPr>
              <a:t>3. SDG 9: Industry, Innovation, and Infrastructure</a:t>
            </a:r>
            <a:endParaRPr lang="en-IN" sz="1800" dirty="0">
              <a:effectLst/>
              <a:latin typeface="Times New Roman" panose="02020603050405020304" pitchFamily="18" charset="0"/>
              <a:ea typeface="Times New Roman" panose="02020603050405020304" pitchFamily="18" charset="0"/>
            </a:endParaRPr>
          </a:p>
          <a:p>
            <a:pPr algn="just">
              <a:lnSpc>
                <a:spcPct val="100000"/>
              </a:lnSpc>
              <a:buNone/>
            </a:pPr>
            <a:r>
              <a:rPr lang="en-IN" sz="1800" dirty="0">
                <a:effectLst/>
                <a:latin typeface="Times New Roman" panose="02020603050405020304" pitchFamily="18" charset="0"/>
                <a:ea typeface="Times New Roman" panose="02020603050405020304" pitchFamily="18" charset="0"/>
              </a:rPr>
              <a:t>Goal: Build resilient infrastructure, promote inclusive and sustainable industrialization, and foster innovation.​</a:t>
            </a: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00000"/>
              </a:lnSpc>
              <a:buNone/>
            </a:pPr>
            <a:r>
              <a:rPr lang="en-IN" sz="1800" b="1" dirty="0">
                <a:effectLst/>
                <a:latin typeface="Times New Roman" panose="02020603050405020304" pitchFamily="18" charset="0"/>
                <a:ea typeface="Times New Roman" panose="02020603050405020304" pitchFamily="18" charset="0"/>
              </a:rPr>
              <a:t>Project Alignment</a:t>
            </a:r>
            <a:endParaRPr lang="en-IN" sz="1800" dirty="0">
              <a:effectLst/>
              <a:latin typeface="Times New Roman" panose="02020603050405020304" pitchFamily="18" charset="0"/>
              <a:ea typeface="Times New Roman" panose="02020603050405020304" pitchFamily="18" charset="0"/>
            </a:endParaRPr>
          </a:p>
          <a:p>
            <a:pPr>
              <a:lnSpc>
                <a:spcPct val="100000"/>
              </a:lnSpc>
              <a:buNone/>
            </a:pPr>
            <a:r>
              <a:rPr lang="en-IN" sz="1800" dirty="0">
                <a:effectLst/>
                <a:latin typeface="Times New Roman" panose="02020603050405020304" pitchFamily="18" charset="0"/>
                <a:ea typeface="Times New Roman" panose="02020603050405020304" pitchFamily="18" charset="0"/>
              </a:rPr>
              <a:t>The integration of AI-driven analytics and machine learning models in the platform exemplifies technological innovation in the education and employment sectors. By leveraging data to inform decision-making, the project contributes to upgrading technological capabilities and encourages further research and development </a:t>
            </a:r>
          </a:p>
          <a:p>
            <a:pPr>
              <a:lnSpc>
                <a:spcPct val="100000"/>
              </a:lnSpc>
              <a:buNone/>
            </a:pPr>
            <a:endParaRPr lang="en-IN" sz="1800" b="1" dirty="0">
              <a:latin typeface="Times New Roman" panose="02020603050405020304" pitchFamily="18" charset="0"/>
              <a:ea typeface="Times New Roman" panose="02020603050405020304" pitchFamily="18" charset="0"/>
            </a:endParaRPr>
          </a:p>
          <a:p>
            <a:pPr>
              <a:lnSpc>
                <a:spcPct val="100000"/>
              </a:lnSpc>
              <a:buNone/>
            </a:pPr>
            <a:r>
              <a:rPr lang="en-IN" sz="1800" b="1" dirty="0">
                <a:effectLst/>
                <a:latin typeface="Times New Roman" panose="02020603050405020304" pitchFamily="18" charset="0"/>
                <a:ea typeface="Times New Roman" panose="02020603050405020304" pitchFamily="18" charset="0"/>
              </a:rPr>
              <a:t>4. SDG 10: Reduced Inequalities</a:t>
            </a:r>
            <a:endParaRPr lang="en-IN" sz="1800" dirty="0">
              <a:effectLst/>
              <a:latin typeface="Times New Roman" panose="02020603050405020304" pitchFamily="18" charset="0"/>
              <a:ea typeface="Times New Roman" panose="02020603050405020304" pitchFamily="18" charset="0"/>
            </a:endParaRPr>
          </a:p>
          <a:p>
            <a:pPr algn="just">
              <a:lnSpc>
                <a:spcPct val="100000"/>
              </a:lnSpc>
              <a:buNone/>
            </a:pPr>
            <a:r>
              <a:rPr lang="en-IN" sz="1800" dirty="0">
                <a:effectLst/>
                <a:latin typeface="Times New Roman" panose="02020603050405020304" pitchFamily="18" charset="0"/>
                <a:ea typeface="Times New Roman" panose="02020603050405020304" pitchFamily="18" charset="0"/>
              </a:rPr>
              <a:t>Goal: Reduce inequality within and among countries.​</a:t>
            </a: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00000"/>
              </a:lnSpc>
              <a:buNone/>
            </a:pPr>
            <a:r>
              <a:rPr lang="en-IN" sz="1800" b="1" dirty="0">
                <a:effectLst/>
                <a:latin typeface="Times New Roman" panose="02020603050405020304" pitchFamily="18" charset="0"/>
                <a:ea typeface="Times New Roman" panose="02020603050405020304" pitchFamily="18" charset="0"/>
              </a:rPr>
              <a:t>Project Alignment</a:t>
            </a:r>
            <a:endParaRPr lang="en-IN" sz="1800" dirty="0">
              <a:effectLst/>
              <a:latin typeface="Times New Roman" panose="02020603050405020304" pitchFamily="18" charset="0"/>
              <a:ea typeface="Times New Roman" panose="02020603050405020304" pitchFamily="18" charset="0"/>
            </a:endParaRPr>
          </a:p>
          <a:p>
            <a:pPr algn="just">
              <a:lnSpc>
                <a:spcPct val="100000"/>
              </a:lnSpc>
            </a:pPr>
            <a:r>
              <a:rPr lang="en-IN" sz="1800" dirty="0">
                <a:effectLst/>
                <a:latin typeface="Times New Roman" panose="02020603050405020304" pitchFamily="18" charset="0"/>
                <a:ea typeface="Times New Roman" panose="02020603050405020304" pitchFamily="18" charset="0"/>
              </a:rPr>
              <a:t>The platform's focus on personalized learning paths and employment opportunities ensures that individuals from marginalized communities receive support tailored to their unique circumstances. By addressing barriers to education and employment, the project fosters greater social and economic inclusion.​</a:t>
            </a:r>
          </a:p>
          <a:p>
            <a:pPr>
              <a:lnSpc>
                <a:spcPct val="100000"/>
              </a:lnSpc>
              <a:buNone/>
            </a:pPr>
            <a:endParaRPr lang="en-IN" dirty="0"/>
          </a:p>
        </p:txBody>
      </p:sp>
      <p:sp>
        <p:nvSpPr>
          <p:cNvPr id="4" name="Slide Number Placeholder 3">
            <a:extLst>
              <a:ext uri="{FF2B5EF4-FFF2-40B4-BE49-F238E27FC236}">
                <a16:creationId xmlns:a16="http://schemas.microsoft.com/office/drawing/2014/main" id="{FCA71B11-B48B-0090-2C21-DDF178685A1F}"/>
              </a:ext>
            </a:extLst>
          </p:cNvPr>
          <p:cNvSpPr>
            <a:spLocks noGrp="1"/>
          </p:cNvSpPr>
          <p:nvPr>
            <p:ph type="sldNum" sz="quarter" idx="12"/>
          </p:nvPr>
        </p:nvSpPr>
        <p:spPr/>
        <p:txBody>
          <a:bodyPr/>
          <a:lstStyle/>
          <a:p>
            <a:pPr>
              <a:defRPr/>
            </a:pPr>
            <a:fld id="{815EC703-C051-410C-8BA1-62752E291E83}" type="slidenum">
              <a:rPr lang="en-US" altLang="en-US" smtClean="0"/>
              <a:pPr>
                <a:defRPr/>
              </a:pPr>
              <a:t>24</a:t>
            </a:fld>
            <a:endParaRPr lang="en-US" altLang="en-US"/>
          </a:p>
        </p:txBody>
      </p:sp>
    </p:spTree>
    <p:extLst>
      <p:ext uri="{BB962C8B-B14F-4D97-AF65-F5344CB8AC3E}">
        <p14:creationId xmlns:p14="http://schemas.microsoft.com/office/powerpoint/2010/main" val="3075231226"/>
      </p:ext>
    </p:extLst>
  </p:cSld>
  <p:clrMapOvr>
    <a:masterClrMapping/>
  </p:clrMapOvr>
  <p:transition spd="slow">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25</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IN" dirty="0">
                <a:hlinkClick r:id="rId2">
                  <a:extLst>
                    <a:ext uri="{A12FA001-AC4F-418D-AE19-62706E023703}">
                      <ahyp:hlinkClr xmlns:ahyp="http://schemas.microsoft.com/office/drawing/2018/hyperlinkcolor" val="tx"/>
                    </a:ext>
                  </a:extLst>
                </a:hlinkClick>
              </a:rPr>
              <a:t>https://github.com/dhanushcrm/Data-Analytics</a:t>
            </a:r>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26</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27</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946419"/>
            <a:ext cx="10515600" cy="4193176"/>
          </a:xfrm>
        </p:spPr>
        <p:txBody>
          <a:bodyPr/>
          <a:lstStyle/>
          <a:p>
            <a:pPr marL="0" indent="0" algn="just" fontAlgn="base">
              <a:lnSpc>
                <a:spcPct val="100000"/>
              </a:lnSpc>
              <a:buNone/>
            </a:pPr>
            <a:r>
              <a:rPr lang="en-US" sz="2500" b="1" u="sng" dirty="0" err="1">
                <a:latin typeface="Times New Roman" panose="02020603050405020304" pitchFamily="18" charset="0"/>
                <a:cs typeface="Times New Roman" panose="02020603050405020304" pitchFamily="18" charset="0"/>
              </a:rPr>
              <a:t>UptoSkills</a:t>
            </a:r>
            <a:endParaRPr lang="en-US" sz="2500" b="1" u="sng" dirty="0">
              <a:latin typeface="Times New Roman" panose="02020603050405020304" pitchFamily="18" charset="0"/>
              <a:cs typeface="Times New Roman" panose="02020603050405020304" pitchFamily="18" charset="0"/>
            </a:endParaRPr>
          </a:p>
          <a:p>
            <a:pPr marL="0" indent="0" algn="just" fontAlgn="base">
              <a:lnSpc>
                <a:spcPct val="100000"/>
              </a:lnSpc>
              <a:buNone/>
            </a:pPr>
            <a:r>
              <a:rPr lang="en-US" sz="2000" b="1" u="sng" dirty="0">
                <a:latin typeface="Times New Roman" panose="02020603050405020304" pitchFamily="18" charset="0"/>
                <a:cs typeface="Times New Roman" panose="02020603050405020304" pitchFamily="18" charset="0"/>
              </a:rPr>
              <a:t>Overview</a:t>
            </a:r>
          </a:p>
          <a:p>
            <a:pPr marL="0" indent="0" algn="just" fontAlgn="base">
              <a:lnSpc>
                <a:spcPct val="100000"/>
              </a:lnSpc>
              <a:buNone/>
            </a:pPr>
            <a:r>
              <a:rPr lang="en-US" sz="2000" dirty="0" err="1">
                <a:latin typeface="Times New Roman" panose="02020603050405020304" pitchFamily="18" charset="0"/>
                <a:cs typeface="Times New Roman" panose="02020603050405020304" pitchFamily="18" charset="0"/>
              </a:rPr>
              <a:t>UptoSkills</a:t>
            </a:r>
            <a:r>
              <a:rPr lang="en-US" sz="2000" dirty="0">
                <a:latin typeface="Times New Roman" panose="02020603050405020304" pitchFamily="18" charset="0"/>
                <a:cs typeface="Times New Roman" panose="02020603050405020304" pitchFamily="18" charset="0"/>
              </a:rPr>
              <a:t> is a leading Indian skill-tech company that focuses on enhancing professional competencies through diverse programs and services.</a:t>
            </a:r>
          </a:p>
          <a:p>
            <a:pPr marL="0" indent="0" algn="just" fontAlgn="base">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fontAlgn="base">
              <a:lnSpc>
                <a:spcPct val="100000"/>
              </a:lnSpc>
              <a:buNone/>
            </a:pPr>
            <a:r>
              <a:rPr lang="en-US" sz="2000" b="1" u="sng" dirty="0">
                <a:latin typeface="Times New Roman" panose="02020603050405020304" pitchFamily="18" charset="0"/>
                <a:cs typeface="Times New Roman" panose="02020603050405020304" pitchFamily="18" charset="0"/>
              </a:rPr>
              <a:t>Key Highlights</a:t>
            </a:r>
            <a:r>
              <a:rPr lang="en-US" sz="2000" b="1" dirty="0">
                <a:latin typeface="Times New Roman" panose="02020603050405020304" pitchFamily="18" charset="0"/>
                <a:cs typeface="Times New Roman" panose="02020603050405020304" pitchFamily="18" charset="0"/>
              </a:rPr>
              <a:t> </a:t>
            </a:r>
          </a:p>
          <a:p>
            <a:pPr algn="just" fontAlgn="base">
              <a:lnSpc>
                <a:spcPct val="100000"/>
              </a:lnSpc>
            </a:pPr>
            <a:r>
              <a:rPr lang="en-US" sz="2000" dirty="0">
                <a:latin typeface="Times New Roman" panose="02020603050405020304" pitchFamily="18" charset="0"/>
                <a:cs typeface="Times New Roman" panose="02020603050405020304" pitchFamily="18" charset="0"/>
              </a:rPr>
              <a:t>Over 1,000 professionals and students trained in fields like Computer Science, Mechanical, Electronics, Electrical, and Civil Engineering over the past four years.</a:t>
            </a:r>
          </a:p>
          <a:p>
            <a:pPr algn="just" fontAlgn="base">
              <a:lnSpc>
                <a:spcPct val="100000"/>
              </a:lnSpc>
            </a:pPr>
            <a:r>
              <a:rPr lang="en-US" sz="2000" dirty="0">
                <a:latin typeface="Times New Roman" panose="02020603050405020304" pitchFamily="18" charset="0"/>
                <a:cs typeface="Times New Roman" panose="02020603050405020304" pitchFamily="18" charset="0"/>
              </a:rPr>
              <a:t>Offers free internships, job opportunities, online courses, MBA programs, hackathons, competitions, and faculty development programs.</a:t>
            </a:r>
          </a:p>
          <a:p>
            <a:pPr algn="just" fontAlgn="base">
              <a:lnSpc>
                <a:spcPct val="100000"/>
              </a:lnSpc>
            </a:pPr>
            <a:r>
              <a:rPr lang="en-US" sz="2000" dirty="0">
                <a:latin typeface="Times New Roman" panose="02020603050405020304" pitchFamily="18" charset="0"/>
                <a:cs typeface="Times New Roman" panose="02020603050405020304" pitchFamily="18" charset="0"/>
              </a:rPr>
              <a:t>Hosts the </a:t>
            </a:r>
            <a:r>
              <a:rPr lang="en-US" sz="2000" dirty="0" err="1">
                <a:latin typeface="Times New Roman" panose="02020603050405020304" pitchFamily="18" charset="0"/>
                <a:cs typeface="Times New Roman" panose="02020603050405020304" pitchFamily="18" charset="0"/>
              </a:rPr>
              <a:t>UptoSkills</a:t>
            </a:r>
            <a:r>
              <a:rPr lang="en-US" sz="2000" dirty="0">
                <a:latin typeface="Times New Roman" panose="02020603050405020304" pitchFamily="18" charset="0"/>
                <a:cs typeface="Times New Roman" panose="02020603050405020304" pitchFamily="18" charset="0"/>
              </a:rPr>
              <a:t> Podcast Show and offers opportunities to become a trainer.</a:t>
            </a:r>
          </a:p>
          <a:p>
            <a:pPr algn="just" fontAlgn="base">
              <a:lnSpc>
                <a:spcPct val="100000"/>
              </a:lnSpc>
            </a:pPr>
            <a:endParaRPr lang="en-US" sz="2000" dirty="0">
              <a:latin typeface="Times New Roman" panose="02020603050405020304" pitchFamily="18" charset="0"/>
              <a:cs typeface="Times New Roman" panose="02020603050405020304" pitchFamily="18" charset="0"/>
            </a:endParaRPr>
          </a:p>
          <a:p>
            <a:pPr algn="just" fontAlgn="base">
              <a:lnSpc>
                <a:spcPct val="100000"/>
              </a:lnSpc>
            </a:pPr>
            <a:endParaRPr lang="en-US" sz="2000" dirty="0">
              <a:latin typeface="Times New Roman" panose="02020603050405020304" pitchFamily="18" charset="0"/>
              <a:cs typeface="Times New Roman" panose="02020603050405020304" pitchFamily="18" charset="0"/>
            </a:endParaRPr>
          </a:p>
          <a:p>
            <a:pPr algn="just" fontAlgn="base">
              <a:lnSpc>
                <a:spcPts val="2250"/>
              </a:lnSpc>
            </a:pPr>
            <a:endParaRPr lang="en-US" sz="2000" dirty="0">
              <a:latin typeface="Times New Roman" panose="02020603050405020304" pitchFamily="18" charset="0"/>
              <a:cs typeface="Times New Roman" panose="02020603050405020304" pitchFamily="18" charset="0"/>
            </a:endParaRPr>
          </a:p>
          <a:p>
            <a:pPr algn="just" fontAlgn="base">
              <a:lnSpc>
                <a:spcPts val="2250"/>
              </a:lnSpc>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B8122-5F6A-B211-550A-A19E5F3055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38597C-CDE4-6BF7-06AC-0B8AA8CF65F9}"/>
              </a:ext>
            </a:extLst>
          </p:cNvPr>
          <p:cNvSpPr>
            <a:spLocks noGrp="1"/>
          </p:cNvSpPr>
          <p:nvPr>
            <p:ph type="title"/>
          </p:nvPr>
        </p:nvSpPr>
        <p:spPr>
          <a:xfrm>
            <a:off x="838200" y="2127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a:extLst>
              <a:ext uri="{FF2B5EF4-FFF2-40B4-BE49-F238E27FC236}">
                <a16:creationId xmlns:a16="http://schemas.microsoft.com/office/drawing/2014/main" id="{188DDCB6-40E1-9563-B414-DCD7E3B20E57}"/>
              </a:ext>
            </a:extLst>
          </p:cNvPr>
          <p:cNvSpPr>
            <a:spLocks noGrp="1"/>
          </p:cNvSpPr>
          <p:nvPr>
            <p:ph idx="1"/>
          </p:nvPr>
        </p:nvSpPr>
        <p:spPr>
          <a:xfrm>
            <a:off x="838200" y="892630"/>
            <a:ext cx="10515600" cy="4193176"/>
          </a:xfrm>
        </p:spPr>
        <p:txBody>
          <a:bodyPr/>
          <a:lstStyle/>
          <a:p>
            <a:pPr marL="0" indent="0" algn="just" fontAlgn="base">
              <a:lnSpc>
                <a:spcPct val="100000"/>
              </a:lnSpc>
              <a:buNone/>
            </a:pPr>
            <a:r>
              <a:rPr lang="en-US" sz="2000" b="1" u="sng" dirty="0">
                <a:latin typeface="Times New Roman" panose="02020603050405020304" pitchFamily="18" charset="0"/>
                <a:cs typeface="Times New Roman" panose="02020603050405020304" pitchFamily="18" charset="0"/>
              </a:rPr>
              <a:t>Industry Impact</a:t>
            </a:r>
            <a:r>
              <a:rPr lang="en-US" sz="2000" b="1" dirty="0">
                <a:latin typeface="Times New Roman" panose="02020603050405020304" pitchFamily="18" charset="0"/>
                <a:cs typeface="Times New Roman" panose="02020603050405020304" pitchFamily="18" charset="0"/>
              </a:rPr>
              <a:t> </a:t>
            </a:r>
          </a:p>
          <a:p>
            <a:pPr algn="just" fontAlgn="base">
              <a:lnSpc>
                <a:spcPct val="100000"/>
              </a:lnSpc>
            </a:pPr>
            <a:r>
              <a:rPr lang="en-US" sz="2000" dirty="0">
                <a:latin typeface="Times New Roman" panose="02020603050405020304" pitchFamily="18" charset="0"/>
                <a:cs typeface="Times New Roman" panose="02020603050405020304" pitchFamily="18" charset="0"/>
              </a:rPr>
              <a:t>Collaborates with colleges and corporations to deliver industry-relevant training programs for career transformation.</a:t>
            </a:r>
          </a:p>
          <a:p>
            <a:pPr algn="just" fontAlgn="base">
              <a:lnSpc>
                <a:spcPct val="100000"/>
              </a:lnSpc>
            </a:pPr>
            <a:r>
              <a:rPr lang="en-US" sz="2000" dirty="0">
                <a:latin typeface="Times New Roman" panose="02020603050405020304" pitchFamily="18" charset="0"/>
                <a:cs typeface="Times New Roman" panose="02020603050405020304" pitchFamily="18" charset="0"/>
              </a:rPr>
              <a:t>Provides recruitment solutions to help businesses find the right talent.</a:t>
            </a:r>
          </a:p>
          <a:p>
            <a:pPr marL="0" indent="0" algn="just" fontAlgn="base">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fontAlgn="base">
              <a:lnSpc>
                <a:spcPct val="100000"/>
              </a:lnSpc>
              <a:buNone/>
            </a:pPr>
            <a:r>
              <a:rPr lang="en-US" sz="2000" b="1" u="sng" dirty="0">
                <a:latin typeface="Times New Roman" panose="02020603050405020304" pitchFamily="18" charset="0"/>
                <a:cs typeface="Times New Roman" panose="02020603050405020304" pitchFamily="18" charset="0"/>
              </a:rPr>
              <a:t>Contact Information</a:t>
            </a:r>
          </a:p>
          <a:p>
            <a:pPr marL="0" indent="0" algn="just" fontAlgn="base">
              <a:lnSpc>
                <a:spcPct val="100000"/>
              </a:lnSpc>
              <a:buNone/>
            </a:pPr>
            <a:r>
              <a:rPr lang="en-US" sz="2000" u="sng" dirty="0">
                <a:latin typeface="Times New Roman" panose="02020603050405020304" pitchFamily="18" charset="0"/>
                <a:cs typeface="Times New Roman" panose="02020603050405020304" pitchFamily="18" charset="0"/>
              </a:rPr>
              <a:t>Location</a:t>
            </a:r>
            <a:r>
              <a:rPr lang="en-US" sz="2000" dirty="0">
                <a:latin typeface="Times New Roman" panose="02020603050405020304" pitchFamily="18" charset="0"/>
                <a:cs typeface="Times New Roman" panose="02020603050405020304" pitchFamily="18" charset="0"/>
              </a:rPr>
              <a:t>: Palam, New Delhi</a:t>
            </a:r>
          </a:p>
          <a:p>
            <a:pPr marL="0" indent="0" algn="just" fontAlgn="base">
              <a:lnSpc>
                <a:spcPct val="100000"/>
              </a:lnSpc>
              <a:buNone/>
            </a:pPr>
            <a:r>
              <a:rPr lang="en-US" sz="2000" u="sng" dirty="0">
                <a:latin typeface="Times New Roman" panose="02020603050405020304" pitchFamily="18" charset="0"/>
                <a:cs typeface="Times New Roman" panose="02020603050405020304" pitchFamily="18" charset="0"/>
              </a:rPr>
              <a:t>Email</a:t>
            </a:r>
            <a:r>
              <a:rPr lang="en-US" sz="2000" dirty="0">
                <a:latin typeface="Times New Roman" panose="02020603050405020304" pitchFamily="18" charset="0"/>
                <a:cs typeface="Times New Roman" panose="02020603050405020304" pitchFamily="18" charset="0"/>
              </a:rPr>
              <a:t>: info@uptoskills.com</a:t>
            </a:r>
          </a:p>
          <a:p>
            <a:pPr marL="0" indent="0" algn="just" fontAlgn="base">
              <a:lnSpc>
                <a:spcPct val="100000"/>
              </a:lnSpc>
              <a:buNone/>
            </a:pPr>
            <a:r>
              <a:rPr lang="en-US" sz="2000" u="sng" dirty="0">
                <a:latin typeface="Times New Roman" panose="02020603050405020304" pitchFamily="18" charset="0"/>
                <a:cs typeface="Times New Roman" panose="02020603050405020304" pitchFamily="18" charset="0"/>
              </a:rPr>
              <a:t>Phone</a:t>
            </a:r>
            <a:r>
              <a:rPr lang="en-US" sz="2000" dirty="0">
                <a:latin typeface="Times New Roman" panose="02020603050405020304" pitchFamily="18" charset="0"/>
                <a:cs typeface="Times New Roman" panose="02020603050405020304" pitchFamily="18" charset="0"/>
              </a:rPr>
              <a:t>: +91-9319772294</a:t>
            </a:r>
          </a:p>
          <a:p>
            <a:pPr marL="0" indent="0" algn="just" fontAlgn="base">
              <a:lnSpc>
                <a:spcPct val="100000"/>
              </a:lnSpc>
              <a:buNone/>
            </a:pPr>
            <a:r>
              <a:rPr lang="en-US" sz="2000" u="sng" dirty="0">
                <a:latin typeface="Times New Roman" panose="02020603050405020304" pitchFamily="18" charset="0"/>
                <a:cs typeface="Times New Roman" panose="02020603050405020304" pitchFamily="18" charset="0"/>
              </a:rPr>
              <a:t>Website</a:t>
            </a:r>
            <a:r>
              <a:rPr lang="en-US" sz="2000" dirty="0">
                <a:latin typeface="Times New Roman" panose="02020603050405020304" pitchFamily="18" charset="0"/>
                <a:cs typeface="Times New Roman" panose="02020603050405020304" pitchFamily="18" charset="0"/>
              </a:rPr>
              <a:t>: www.uptoskills.com</a:t>
            </a:r>
          </a:p>
          <a:p>
            <a:pPr algn="just" fontAlgn="base">
              <a:lnSpc>
                <a:spcPct val="100000"/>
              </a:lnSpc>
            </a:pPr>
            <a:endParaRPr lang="en-US" sz="2000" dirty="0">
              <a:latin typeface="Times New Roman" panose="02020603050405020304" pitchFamily="18" charset="0"/>
              <a:cs typeface="Times New Roman" panose="02020603050405020304" pitchFamily="18" charset="0"/>
            </a:endParaRPr>
          </a:p>
          <a:p>
            <a:endParaRPr lang="en-IN" sz="2000" dirty="0"/>
          </a:p>
          <a:p>
            <a:pPr marL="0" indent="0" algn="just" fontAlgn="base">
              <a:lnSpc>
                <a:spcPct val="100000"/>
              </a:lnSpc>
              <a:buNone/>
            </a:pPr>
            <a:endParaRPr lang="en-US" sz="2000" dirty="0">
              <a:latin typeface="Times New Roman" panose="02020603050405020304" pitchFamily="18" charset="0"/>
              <a:cs typeface="Times New Roman" panose="02020603050405020304" pitchFamily="18" charset="0"/>
            </a:endParaRPr>
          </a:p>
          <a:p>
            <a:pPr algn="just" fontAlgn="base">
              <a:lnSpc>
                <a:spcPct val="100000"/>
              </a:lnSpc>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0C328C0-9161-0942-E33E-F217F3BB4373}"/>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8876364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184367"/>
            <a:ext cx="10515600" cy="4058194"/>
          </a:xfrm>
        </p:spPr>
        <p:txBody>
          <a:bodyPr/>
          <a:lstStyle/>
          <a:p>
            <a:pPr marL="0" indent="0">
              <a:lnSpc>
                <a:spcPct val="100000"/>
              </a:lnSpc>
              <a:buNone/>
            </a:pPr>
            <a:r>
              <a:rPr lang="en-US" sz="2400" b="1" u="sng" dirty="0">
                <a:latin typeface="Times New Roman" panose="02020603050405020304" pitchFamily="18" charset="0"/>
                <a:cs typeface="Times New Roman" panose="02020603050405020304" pitchFamily="18" charset="0"/>
              </a:rPr>
              <a:t>Assigned Domain/Technology</a:t>
            </a:r>
            <a:r>
              <a:rPr lang="en-US" sz="2400" dirty="0">
                <a:latin typeface="Times New Roman" panose="02020603050405020304" pitchFamily="18" charset="0"/>
                <a:cs typeface="Times New Roman" panose="02020603050405020304" pitchFamily="18" charset="0"/>
              </a:rPr>
              <a:t>: Data Analyst</a:t>
            </a: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a:p>
            <a:pPr marL="0" indent="0">
              <a:lnSpc>
                <a:spcPct val="100000"/>
              </a:lnSpc>
              <a:buNone/>
            </a:pPr>
            <a:r>
              <a:rPr lang="en-US" sz="2400" b="1" u="sng" dirty="0">
                <a:latin typeface="Times New Roman" panose="02020603050405020304" pitchFamily="18" charset="0"/>
                <a:cs typeface="Times New Roman" panose="02020603050405020304" pitchFamily="18" charset="0"/>
              </a:rPr>
              <a:t>Key Features of Data Analysis</a:t>
            </a:r>
          </a:p>
          <a:p>
            <a:pPr>
              <a:lnSpc>
                <a:spcPct val="100000"/>
              </a:lnSpc>
            </a:pPr>
            <a:r>
              <a:rPr lang="en-US" sz="2400" u="sng" dirty="0">
                <a:latin typeface="Times New Roman" panose="02020603050405020304" pitchFamily="18" charset="0"/>
                <a:cs typeface="Times New Roman" panose="02020603050405020304" pitchFamily="18" charset="0"/>
              </a:rPr>
              <a:t>Data-Driven Insights </a:t>
            </a:r>
            <a:r>
              <a:rPr lang="en-US" sz="2400" dirty="0">
                <a:latin typeface="Times New Roman" panose="02020603050405020304" pitchFamily="18" charset="0"/>
                <a:cs typeface="Times New Roman" panose="02020603050405020304" pitchFamily="18" charset="0"/>
              </a:rPr>
              <a:t>: Transform raw data into meaningful insights that help businesses make informed decisions.</a:t>
            </a:r>
          </a:p>
          <a:p>
            <a:pPr>
              <a:lnSpc>
                <a:spcPct val="100000"/>
              </a:lnSpc>
            </a:pPr>
            <a:r>
              <a:rPr lang="en-US" sz="2400" u="sng" dirty="0">
                <a:latin typeface="Times New Roman" panose="02020603050405020304" pitchFamily="18" charset="0"/>
                <a:cs typeface="Times New Roman" panose="02020603050405020304" pitchFamily="18" charset="0"/>
              </a:rPr>
              <a:t>Tools and Technologies </a:t>
            </a:r>
            <a:r>
              <a:rPr lang="en-US" sz="2400" dirty="0">
                <a:latin typeface="Times New Roman" panose="02020603050405020304" pitchFamily="18" charset="0"/>
                <a:cs typeface="Times New Roman" panose="02020603050405020304" pitchFamily="18" charset="0"/>
              </a:rPr>
              <a:t>: Excel, Power BI, Azure Data Lake Storage, Azure Data Bricks</a:t>
            </a:r>
          </a:p>
          <a:p>
            <a:pPr>
              <a:lnSpc>
                <a:spcPct val="100000"/>
              </a:lnSpc>
            </a:pPr>
            <a:r>
              <a:rPr lang="en-US" sz="2400" u="sng" dirty="0">
                <a:latin typeface="Times New Roman" panose="02020603050405020304" pitchFamily="18" charset="0"/>
                <a:cs typeface="Times New Roman" panose="02020603050405020304" pitchFamily="18" charset="0"/>
              </a:rPr>
              <a:t>Data Cleaning and Preprocessing </a:t>
            </a:r>
            <a:r>
              <a:rPr lang="en-US" sz="2400" dirty="0">
                <a:latin typeface="Times New Roman" panose="02020603050405020304" pitchFamily="18" charset="0"/>
                <a:cs typeface="Times New Roman" panose="02020603050405020304" pitchFamily="18" charset="0"/>
              </a:rPr>
              <a:t>: Ensure data accuracy and quality by cleaning and preparing datasets for analysis.</a:t>
            </a: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0446F-FDF6-EB5A-93E6-143438EDB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4A3665-89ED-3C85-BF15-06FF230F4296}"/>
              </a:ext>
            </a:extLst>
          </p:cNvPr>
          <p:cNvSpPr>
            <a:spLocks noGrp="1"/>
          </p:cNvSpPr>
          <p:nvPr>
            <p:ph type="title"/>
          </p:nvPr>
        </p:nvSpPr>
        <p:spPr>
          <a:xfrm>
            <a:off x="838200" y="1365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a:extLst>
              <a:ext uri="{FF2B5EF4-FFF2-40B4-BE49-F238E27FC236}">
                <a16:creationId xmlns:a16="http://schemas.microsoft.com/office/drawing/2014/main" id="{89441433-87FA-782B-0CFB-0D8A10501EFD}"/>
              </a:ext>
            </a:extLst>
          </p:cNvPr>
          <p:cNvSpPr>
            <a:spLocks noGrp="1"/>
          </p:cNvSpPr>
          <p:nvPr>
            <p:ph idx="1"/>
          </p:nvPr>
        </p:nvSpPr>
        <p:spPr>
          <a:xfrm>
            <a:off x="838200" y="955766"/>
            <a:ext cx="10515600" cy="4058194"/>
          </a:xfrm>
        </p:spPr>
        <p:txBody>
          <a:bodyPr/>
          <a:lstStyle/>
          <a:p>
            <a:pPr marL="0" indent="0">
              <a:lnSpc>
                <a:spcPct val="100000"/>
              </a:lnSpc>
              <a:buNone/>
            </a:pPr>
            <a:r>
              <a:rPr lang="en-US" sz="2000" b="1" u="sng" dirty="0">
                <a:latin typeface="Times New Roman" panose="02020603050405020304" pitchFamily="18" charset="0"/>
                <a:cs typeface="Times New Roman" panose="02020603050405020304" pitchFamily="18" charset="0"/>
              </a:rPr>
              <a:t>Importance</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dirty="0">
                <a:latin typeface="Times New Roman" panose="02020603050405020304" pitchFamily="18" charset="0"/>
                <a:cs typeface="Times New Roman" panose="02020603050405020304" pitchFamily="18" charset="0"/>
              </a:rPr>
              <a:t>Improved Decision-Making: Data analysis provides organizations with actionable insights, enabling smarter decisions.</a:t>
            </a:r>
          </a:p>
          <a:p>
            <a:pPr>
              <a:lnSpc>
                <a:spcPct val="100000"/>
              </a:lnSpc>
            </a:pPr>
            <a:r>
              <a:rPr lang="en-US" sz="2000" dirty="0">
                <a:latin typeface="Times New Roman" panose="02020603050405020304" pitchFamily="18" charset="0"/>
                <a:cs typeface="Times New Roman" panose="02020603050405020304" pitchFamily="18" charset="0"/>
              </a:rPr>
              <a:t>Performance Tracking: Monitor the success of various initiatives, such as training programs, customer engagement.</a:t>
            </a:r>
          </a:p>
          <a:p>
            <a:pPr>
              <a:lnSpc>
                <a:spcPct val="100000"/>
              </a:lnSpc>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b="1" u="sng" dirty="0">
                <a:latin typeface="Times New Roman" panose="02020603050405020304" pitchFamily="18" charset="0"/>
                <a:cs typeface="Times New Roman" panose="02020603050405020304" pitchFamily="18" charset="0"/>
              </a:rPr>
              <a:t>Benefits of Data Analysis Internship</a:t>
            </a:r>
          </a:p>
          <a:p>
            <a:pPr>
              <a:lnSpc>
                <a:spcPct val="100000"/>
              </a:lnSpc>
            </a:pPr>
            <a:r>
              <a:rPr lang="en-US" sz="2000" u="sng" dirty="0">
                <a:latin typeface="Times New Roman" panose="02020603050405020304" pitchFamily="18" charset="0"/>
                <a:cs typeface="Times New Roman" panose="02020603050405020304" pitchFamily="18" charset="0"/>
              </a:rPr>
              <a:t>Skill Development</a:t>
            </a:r>
            <a:r>
              <a:rPr lang="en-US" sz="2000" dirty="0">
                <a:latin typeface="Times New Roman" panose="02020603050405020304" pitchFamily="18" charset="0"/>
                <a:cs typeface="Times New Roman" panose="02020603050405020304" pitchFamily="18" charset="0"/>
              </a:rPr>
              <a:t>: Helps to gain expertise in industry-standard tools like SQL, Power BI, or Python.</a:t>
            </a:r>
          </a:p>
          <a:p>
            <a:pPr>
              <a:lnSpc>
                <a:spcPct val="100000"/>
              </a:lnSpc>
            </a:pPr>
            <a:r>
              <a:rPr lang="en-US" sz="2000" u="sng" dirty="0">
                <a:latin typeface="Times New Roman" panose="02020603050405020304" pitchFamily="18" charset="0"/>
                <a:cs typeface="Times New Roman" panose="02020603050405020304" pitchFamily="18" charset="0"/>
              </a:rPr>
              <a:t>Real-World Application</a:t>
            </a:r>
            <a:r>
              <a:rPr lang="en-US" sz="2000" dirty="0">
                <a:latin typeface="Times New Roman" panose="02020603050405020304" pitchFamily="18" charset="0"/>
                <a:cs typeface="Times New Roman" panose="02020603050405020304" pitchFamily="18" charset="0"/>
              </a:rPr>
              <a:t>: Work on meaningful projects that directly contribute to the company’s growth.</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7F272D1-202C-9C7F-EA6B-3B3D1F90FB44}"/>
              </a:ext>
            </a:extLst>
          </p:cNvPr>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278575766"/>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578"/>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807849"/>
            <a:ext cx="10515600" cy="4058194"/>
          </a:xfrm>
        </p:spPr>
        <p:txBody>
          <a:bodyPr/>
          <a:lstStyle/>
          <a:p>
            <a:pPr marL="0" indent="0">
              <a:buNone/>
            </a:pPr>
            <a:r>
              <a:rPr lang="en-US" sz="1600" b="1" u="sng" dirty="0">
                <a:latin typeface="Times New Roman" panose="02020603050405020304" pitchFamily="18" charset="0"/>
                <a:cs typeface="Times New Roman" panose="02020603050405020304" pitchFamily="18" charset="0"/>
              </a:rPr>
              <a:t>Team Structure</a:t>
            </a:r>
          </a:p>
          <a:p>
            <a:r>
              <a:rPr lang="en-US" sz="1600" u="sng" dirty="0">
                <a:latin typeface="Times New Roman" panose="02020603050405020304" pitchFamily="18" charset="0"/>
                <a:cs typeface="Times New Roman" panose="02020603050405020304" pitchFamily="18" charset="0"/>
              </a:rPr>
              <a:t>Total Members</a:t>
            </a:r>
            <a:r>
              <a:rPr lang="en-US" sz="1600" dirty="0">
                <a:latin typeface="Times New Roman" panose="02020603050405020304" pitchFamily="18" charset="0"/>
                <a:cs typeface="Times New Roman" panose="02020603050405020304" pitchFamily="18" charset="0"/>
              </a:rPr>
              <a:t>: 1 Team Leader and 10 Interns (including me) : Responsible for data mining and Data Analysis in assigned cities or districts.</a:t>
            </a:r>
          </a:p>
          <a:p>
            <a:endParaRPr lang="en-US" sz="1600" dirty="0">
              <a:latin typeface="Times New Roman" panose="02020603050405020304" pitchFamily="18" charset="0"/>
              <a:cs typeface="Times New Roman" panose="02020603050405020304" pitchFamily="18" charset="0"/>
            </a:endParaRPr>
          </a:p>
          <a:p>
            <a:pPr marL="0" indent="0">
              <a:buNone/>
            </a:pPr>
            <a:r>
              <a:rPr lang="en-US" sz="1600" u="sng" dirty="0">
                <a:latin typeface="Times New Roman" panose="02020603050405020304" pitchFamily="18" charset="0"/>
                <a:cs typeface="Times New Roman" panose="02020603050405020304" pitchFamily="18" charset="0"/>
              </a:rPr>
              <a:t>Responsibilities</a:t>
            </a:r>
            <a:r>
              <a:rPr lang="en-US" sz="1600" dirty="0">
                <a:latin typeface="Times New Roman" panose="02020603050405020304" pitchFamily="18" charset="0"/>
                <a:cs typeface="Times New Roman" panose="02020603050405020304" pitchFamily="18" charset="0"/>
              </a:rPr>
              <a:t>: Each intern is assigned a specific city or district in a particular state.</a:t>
            </a:r>
          </a:p>
          <a:p>
            <a:r>
              <a:rPr lang="en-US" sz="1600" dirty="0">
                <a:latin typeface="Times New Roman" panose="02020603050405020304" pitchFamily="18" charset="0"/>
                <a:cs typeface="Times New Roman" panose="02020603050405020304" pitchFamily="18" charset="0"/>
              </a:rPr>
              <a:t>As interns we collect Training and Placement Officer (TPO) details (Name, Phone Number, Email) of engineering colleges.</a:t>
            </a:r>
          </a:p>
          <a:p>
            <a:r>
              <a:rPr lang="en-US" sz="1600" dirty="0">
                <a:latin typeface="Times New Roman" panose="02020603050405020304" pitchFamily="18" charset="0"/>
                <a:cs typeface="Times New Roman" panose="02020603050405020304" pitchFamily="18" charset="0"/>
              </a:rPr>
              <a:t>Moved on to collect Email and Contact details of Hiring Managers of companies hiring freshers in multiple domains.</a:t>
            </a:r>
          </a:p>
          <a:p>
            <a:r>
              <a:rPr lang="en-US" sz="1600" dirty="0">
                <a:latin typeface="Times New Roman" panose="02020603050405020304" pitchFamily="18" charset="0"/>
                <a:cs typeface="Times New Roman" panose="02020603050405020304" pitchFamily="18" charset="0"/>
              </a:rPr>
              <a:t>Analysis of the collected data for meaningful insights that drive business decisions.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u="sng" dirty="0">
                <a:latin typeface="Times New Roman" panose="02020603050405020304" pitchFamily="18" charset="0"/>
                <a:cs typeface="Times New Roman" panose="02020603050405020304" pitchFamily="18" charset="0"/>
              </a:rPr>
              <a:t>Working Project</a:t>
            </a:r>
            <a:r>
              <a:rPr lang="en-US" sz="1600" dirty="0">
                <a:latin typeface="Times New Roman" panose="02020603050405020304" pitchFamily="18" charset="0"/>
                <a:cs typeface="Times New Roman" panose="02020603050405020304" pitchFamily="18" charset="0"/>
              </a:rPr>
              <a:t>: Data Analysis</a:t>
            </a:r>
          </a:p>
          <a:p>
            <a:r>
              <a:rPr lang="en-US" sz="1600" dirty="0">
                <a:latin typeface="Times New Roman" panose="02020603050405020304" pitchFamily="18" charset="0"/>
                <a:cs typeface="Times New Roman" panose="02020603050405020304" pitchFamily="18" charset="0"/>
              </a:rPr>
              <a:t>Gather details of Training and Placement Officers (TPOs) from engineering colleges across India.</a:t>
            </a:r>
          </a:p>
          <a:p>
            <a:r>
              <a:rPr lang="en-US" sz="1600" dirty="0">
                <a:latin typeface="Times New Roman" panose="02020603050405020304" pitchFamily="18" charset="0"/>
                <a:cs typeface="Times New Roman" panose="02020603050405020304" pitchFamily="18" charset="0"/>
              </a:rPr>
              <a:t>Collect details of Hiring Managers hiring for various roles in their organization.</a:t>
            </a:r>
          </a:p>
          <a:p>
            <a:r>
              <a:rPr lang="en-US" sz="1600" dirty="0">
                <a:latin typeface="Times New Roman" panose="02020603050405020304" pitchFamily="18" charset="0"/>
                <a:cs typeface="Times New Roman" panose="02020603050405020304" pitchFamily="18" charset="0"/>
              </a:rPr>
              <a:t>Team Leader assigns each intern a specific city/district.</a:t>
            </a:r>
          </a:p>
          <a:p>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DD967-78B2-4040-0B96-2C3ADA08D7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E40E09-9A08-3076-DA97-A1D26D876E57}"/>
              </a:ext>
            </a:extLst>
          </p:cNvPr>
          <p:cNvSpPr>
            <a:spLocks noGrp="1"/>
          </p:cNvSpPr>
          <p:nvPr>
            <p:ph type="title"/>
          </p:nvPr>
        </p:nvSpPr>
        <p:spPr>
          <a:xfrm>
            <a:off x="838200" y="1365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a:extLst>
              <a:ext uri="{FF2B5EF4-FFF2-40B4-BE49-F238E27FC236}">
                <a16:creationId xmlns:a16="http://schemas.microsoft.com/office/drawing/2014/main" id="{63D2DE43-5F78-FC68-297F-AF53F0976E10}"/>
              </a:ext>
            </a:extLst>
          </p:cNvPr>
          <p:cNvSpPr>
            <a:spLocks noGrp="1"/>
          </p:cNvSpPr>
          <p:nvPr>
            <p:ph idx="1"/>
          </p:nvPr>
        </p:nvSpPr>
        <p:spPr>
          <a:xfrm>
            <a:off x="838200" y="955766"/>
            <a:ext cx="10515600" cy="4058194"/>
          </a:xfrm>
        </p:spPr>
        <p:txBody>
          <a:bodyPr/>
          <a:lstStyle/>
          <a:p>
            <a:pPr marL="0" indent="0">
              <a:buNone/>
            </a:pPr>
            <a:r>
              <a:rPr lang="en-US" sz="1900" u="sng" dirty="0">
                <a:latin typeface="Times New Roman" panose="02020603050405020304" pitchFamily="18" charset="0"/>
                <a:cs typeface="Times New Roman" panose="02020603050405020304" pitchFamily="18" charset="0"/>
              </a:rPr>
              <a:t>Data Mining</a:t>
            </a:r>
          </a:p>
          <a:p>
            <a:r>
              <a:rPr lang="en-US" sz="1900" dirty="0">
                <a:latin typeface="Times New Roman" panose="02020603050405020304" pitchFamily="18" charset="0"/>
                <a:cs typeface="Times New Roman" panose="02020603050405020304" pitchFamily="18" charset="0"/>
              </a:rPr>
              <a:t>Search online sources like college websites, directories, or government education portals.</a:t>
            </a:r>
          </a:p>
          <a:p>
            <a:r>
              <a:rPr lang="en-US" sz="1900" dirty="0">
                <a:latin typeface="Times New Roman" panose="02020603050405020304" pitchFamily="18" charset="0"/>
                <a:cs typeface="Times New Roman" panose="02020603050405020304" pitchFamily="18" charset="0"/>
              </a:rPr>
              <a:t>Compile the data into Excel sheets with fields for Name, Phone Number, Email, and College Name.</a:t>
            </a:r>
          </a:p>
          <a:p>
            <a:pPr marL="0" indent="0">
              <a:buNone/>
            </a:pPr>
            <a:r>
              <a:rPr lang="en-US" sz="1900" u="sng" dirty="0">
                <a:latin typeface="Times New Roman" panose="02020603050405020304" pitchFamily="18" charset="0"/>
                <a:cs typeface="Times New Roman" panose="02020603050405020304" pitchFamily="18" charset="0"/>
              </a:rPr>
              <a:t>Data Analysis</a:t>
            </a:r>
          </a:p>
          <a:p>
            <a:r>
              <a:rPr lang="en-US" sz="1900" dirty="0">
                <a:latin typeface="Times New Roman" panose="02020603050405020304" pitchFamily="18" charset="0"/>
                <a:cs typeface="Times New Roman" panose="02020603050405020304" pitchFamily="18" charset="0"/>
              </a:rPr>
              <a:t>Analysis of collected data that gives meaningful insights.</a:t>
            </a:r>
          </a:p>
          <a:p>
            <a:endParaRPr lang="en-US" sz="1900" dirty="0">
              <a:latin typeface="Times New Roman" panose="02020603050405020304" pitchFamily="18" charset="0"/>
              <a:cs typeface="Times New Roman" panose="02020603050405020304" pitchFamily="18" charset="0"/>
            </a:endParaRPr>
          </a:p>
          <a:p>
            <a:pPr marL="0" indent="0">
              <a:buNone/>
            </a:pPr>
            <a:r>
              <a:rPr lang="en-US" sz="1900" b="1" u="sng" dirty="0">
                <a:latin typeface="Times New Roman" panose="02020603050405020304" pitchFamily="18" charset="0"/>
                <a:cs typeface="Times New Roman" panose="02020603050405020304" pitchFamily="18" charset="0"/>
              </a:rPr>
              <a:t>Daily Reporting</a:t>
            </a:r>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 Submitting completed data to the Team Leader for review and consolidation.</a:t>
            </a: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u="sng" dirty="0">
                <a:latin typeface="Times New Roman" panose="02020603050405020304" pitchFamily="18" charset="0"/>
                <a:cs typeface="Times New Roman" panose="02020603050405020304" pitchFamily="18" charset="0"/>
              </a:rPr>
              <a:t>Timeline</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First 20-25 days dedicated to data mining.</a:t>
            </a:r>
          </a:p>
          <a:p>
            <a:r>
              <a:rPr lang="en-US" sz="1900" dirty="0">
                <a:latin typeface="Times New Roman" panose="02020603050405020304" pitchFamily="18" charset="0"/>
                <a:cs typeface="Times New Roman" panose="02020603050405020304" pitchFamily="18" charset="0"/>
              </a:rPr>
              <a:t>Data Analysis task after data mining.</a:t>
            </a:r>
          </a:p>
          <a:p>
            <a:endParaRPr lang="en-US" sz="19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A665C99-CF9C-D3DE-635C-BFB177059DEA}"/>
              </a:ext>
            </a:extLst>
          </p:cNvPr>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4226969137"/>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955766"/>
            <a:ext cx="10515600" cy="4418573"/>
          </a:xfrm>
        </p:spPr>
        <p:txBody>
          <a:bodyPr/>
          <a:lstStyle/>
          <a:p>
            <a:pPr marL="0" indent="0">
              <a:buNone/>
            </a:pPr>
            <a:r>
              <a:rPr lang="en-US" sz="2400" u="sng" dirty="0">
                <a:latin typeface="Times New Roman" panose="02020603050405020304" pitchFamily="18" charset="0"/>
                <a:cs typeface="Times New Roman" panose="02020603050405020304" pitchFamily="18" charset="0"/>
              </a:rPr>
              <a:t>Challenges in Data Mining</a:t>
            </a:r>
          </a:p>
          <a:p>
            <a:r>
              <a:rPr lang="en-US" sz="2400" dirty="0">
                <a:latin typeface="Times New Roman" panose="02020603050405020304" pitchFamily="18" charset="0"/>
                <a:cs typeface="Times New Roman" panose="02020603050405020304" pitchFamily="18" charset="0"/>
              </a:rPr>
              <a:t>Data Availability: Finding authentic and reliable information of HR and TPO details across various sources.</a:t>
            </a:r>
          </a:p>
          <a:p>
            <a:r>
              <a:rPr lang="en-US" sz="2400" dirty="0">
                <a:latin typeface="Times New Roman" panose="02020603050405020304" pitchFamily="18" charset="0"/>
                <a:cs typeface="Times New Roman" panose="02020603050405020304" pitchFamily="18" charset="0"/>
              </a:rPr>
              <a:t>Accuracy: Ensuring the collected data is correct and up to date.</a:t>
            </a:r>
          </a:p>
          <a:p>
            <a:r>
              <a:rPr lang="en-US" sz="2400" dirty="0">
                <a:latin typeface="Times New Roman" panose="02020603050405020304" pitchFamily="18" charset="0"/>
                <a:cs typeface="Times New Roman" panose="02020603050405020304" pitchFamily="18" charset="0"/>
              </a:rPr>
              <a:t>Tedious Process: The repetitive and time-consuming nature of searching and verifying details.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u="sng" dirty="0">
                <a:latin typeface="Times New Roman" panose="02020603050405020304" pitchFamily="18" charset="0"/>
                <a:cs typeface="Times New Roman" panose="02020603050405020304" pitchFamily="18" charset="0"/>
              </a:rPr>
              <a:t>Challenges in Interview Preparation</a:t>
            </a:r>
          </a:p>
          <a:p>
            <a:r>
              <a:rPr lang="en-US" sz="2400" dirty="0">
                <a:latin typeface="Times New Roman" panose="02020603050405020304" pitchFamily="18" charset="0"/>
                <a:cs typeface="Times New Roman" panose="02020603050405020304" pitchFamily="18" charset="0"/>
              </a:rPr>
              <a:t>Difficulty in understanding the exact skill set and experience needed for a specific role.</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7944</TotalTime>
  <Words>1961</Words>
  <Application>Microsoft Office PowerPoint</Application>
  <PresentationFormat>Widescreen</PresentationFormat>
  <Paragraphs>258</Paragraphs>
  <Slides>27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Cambria</vt:lpstr>
      <vt:lpstr>Times New Roman</vt:lpstr>
      <vt:lpstr>Verdana</vt:lpstr>
      <vt:lpstr>Wingdings</vt:lpstr>
      <vt:lpstr>Office Theme</vt:lpstr>
      <vt:lpstr>PowerPoint Presentation</vt:lpstr>
      <vt:lpstr>Content</vt:lpstr>
      <vt:lpstr>About Company or Organization</vt:lpstr>
      <vt:lpstr>About Company or Organization</vt:lpstr>
      <vt:lpstr>Working domain or the technology</vt:lpstr>
      <vt:lpstr>Working domain or the technology</vt:lpstr>
      <vt:lpstr>About your team and reporting Manager</vt:lpstr>
      <vt:lpstr>About your team and reporting Manager</vt:lpstr>
      <vt:lpstr>Challenges Faced in Internship</vt:lpstr>
      <vt:lpstr>Objectives of the work</vt:lpstr>
      <vt:lpstr>Literature Review</vt:lpstr>
      <vt:lpstr>Proposed System / Work</vt:lpstr>
      <vt:lpstr>Proposed System / Work</vt:lpstr>
      <vt:lpstr>Problem Statement</vt:lpstr>
      <vt:lpstr>System Requirements</vt:lpstr>
      <vt:lpstr>Advantages of Proposed System/Work</vt:lpstr>
      <vt:lpstr>Advantages of Proposed System/Work</vt:lpstr>
      <vt:lpstr>Importance of Technology</vt:lpstr>
      <vt:lpstr>Importance of Technology</vt:lpstr>
      <vt:lpstr>Implementation</vt:lpstr>
      <vt:lpstr>Internship Completion Certificate</vt:lpstr>
      <vt:lpstr>Internship Road Map</vt:lpstr>
      <vt:lpstr>Sustainable Development Goals</vt:lpstr>
      <vt:lpstr>Sustainable Development Goals</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James William</cp:lastModifiedBy>
  <cp:revision>983</cp:revision>
  <cp:lastPrinted>2018-07-24T06:37:20Z</cp:lastPrinted>
  <dcterms:created xsi:type="dcterms:W3CDTF">2018-06-07T04:06:17Z</dcterms:created>
  <dcterms:modified xsi:type="dcterms:W3CDTF">2025-05-15T03:14:19Z</dcterms:modified>
</cp:coreProperties>
</file>