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8" r:id="rId3"/>
    <p:sldId id="259" r:id="rId4"/>
    <p:sldId id="260" r:id="rId5"/>
    <p:sldId id="257"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80"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FF3FF-BC5C-4A00-9F14-0530BB087DB7}" v="352" dt="2023-03-30T05:27:37.085"/>
    <p1510:client id="{B354A2D4-93B8-4A1A-BC16-7649D125C7A9}" v="469" dt="2023-03-31T10:31:23.271"/>
    <p1510:client id="{B9EE8BC3-21FF-44D7-933A-073CCDA3CC5E}" v="22" dt="2023-04-01T06:16:52.478"/>
    <p1510:client id="{BF8C6F78-5BE4-4EB3-A289-AE28D259FC36}" v="392" dt="2023-03-30T07:09:33.181"/>
    <p1510:client id="{CE3403C0-2518-4701-888B-25F29D4B2B1E}" v="244" dt="2023-04-05T07:04:31.711"/>
    <p1510:client id="{E0AE7501-E48B-4897-A8B0-54E4AE9285DF}" v="91" dt="2023-04-05T10:46:30.831"/>
    <p1510:client id="{E7D3F016-E54C-4273-BDD8-9D2C64973FA3}" v="1352" dt="2023-04-03T13:12:27.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8" d="100"/>
          <a:sy n="88" d="100"/>
        </p:scale>
        <p:origin x="26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223D8-F277-4D1E-8286-2DF3206026B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7C55BE-5B4F-42EF-B760-F1F627A929D0}">
      <dgm:prSet/>
      <dgm:spPr/>
      <dgm:t>
        <a:bodyPr/>
        <a:lstStyle/>
        <a:p>
          <a:r>
            <a:rPr lang="en-US" b="1" dirty="0"/>
            <a:t>Introduction</a:t>
          </a:r>
          <a:endParaRPr lang="en-US" dirty="0"/>
        </a:p>
      </dgm:t>
    </dgm:pt>
    <dgm:pt modelId="{98B2D8A2-CB3A-42B4-9757-48AB99C46BD1}" type="parTrans" cxnId="{34AF915F-19B1-495A-B366-6C607D6BDCFD}">
      <dgm:prSet/>
      <dgm:spPr/>
      <dgm:t>
        <a:bodyPr/>
        <a:lstStyle/>
        <a:p>
          <a:endParaRPr lang="en-US"/>
        </a:p>
      </dgm:t>
    </dgm:pt>
    <dgm:pt modelId="{74D050EE-BC50-4010-ABD7-51C173F8430A}" type="sibTrans" cxnId="{34AF915F-19B1-495A-B366-6C607D6BDCFD}">
      <dgm:prSet/>
      <dgm:spPr/>
      <dgm:t>
        <a:bodyPr/>
        <a:lstStyle/>
        <a:p>
          <a:endParaRPr lang="en-US"/>
        </a:p>
      </dgm:t>
    </dgm:pt>
    <dgm:pt modelId="{D9CD1A58-CDFA-41A6-9F10-2839D4DF6C2E}">
      <dgm:prSet/>
      <dgm:spPr/>
      <dgm:t>
        <a:bodyPr/>
        <a:lstStyle/>
        <a:p>
          <a:r>
            <a:rPr lang="en-US" b="1" dirty="0"/>
            <a:t>Data understanding</a:t>
          </a:r>
          <a:endParaRPr lang="en-US" dirty="0"/>
        </a:p>
      </dgm:t>
    </dgm:pt>
    <dgm:pt modelId="{439EF5A0-6A74-4716-BDF5-759A1990DA05}" type="parTrans" cxnId="{E2178123-9C1D-40C6-9A3A-03A45472B6EF}">
      <dgm:prSet/>
      <dgm:spPr/>
      <dgm:t>
        <a:bodyPr/>
        <a:lstStyle/>
        <a:p>
          <a:endParaRPr lang="en-US"/>
        </a:p>
      </dgm:t>
    </dgm:pt>
    <dgm:pt modelId="{6FE223E3-219A-4C0F-A3B7-E84741DAEEA4}" type="sibTrans" cxnId="{E2178123-9C1D-40C6-9A3A-03A45472B6EF}">
      <dgm:prSet/>
      <dgm:spPr/>
      <dgm:t>
        <a:bodyPr/>
        <a:lstStyle/>
        <a:p>
          <a:endParaRPr lang="en-US"/>
        </a:p>
      </dgm:t>
    </dgm:pt>
    <dgm:pt modelId="{C00E8A14-B188-4CC2-9A03-7498F281FA40}">
      <dgm:prSet/>
      <dgm:spPr/>
      <dgm:t>
        <a:bodyPr/>
        <a:lstStyle/>
        <a:p>
          <a:r>
            <a:rPr lang="en-US" b="1" dirty="0"/>
            <a:t>Data Cleaning</a:t>
          </a:r>
          <a:endParaRPr lang="en-US" dirty="0"/>
        </a:p>
      </dgm:t>
    </dgm:pt>
    <dgm:pt modelId="{CB1D3E50-52C1-4AB2-875F-79927B8B81A8}" type="parTrans" cxnId="{EE969E78-0679-47EE-A036-868AEF06D23A}">
      <dgm:prSet/>
      <dgm:spPr/>
      <dgm:t>
        <a:bodyPr/>
        <a:lstStyle/>
        <a:p>
          <a:endParaRPr lang="en-US"/>
        </a:p>
      </dgm:t>
    </dgm:pt>
    <dgm:pt modelId="{930CBEF2-952D-4784-AE34-5738D91E6E8E}" type="sibTrans" cxnId="{EE969E78-0679-47EE-A036-868AEF06D23A}">
      <dgm:prSet/>
      <dgm:spPr/>
      <dgm:t>
        <a:bodyPr/>
        <a:lstStyle/>
        <a:p>
          <a:endParaRPr lang="en-US"/>
        </a:p>
      </dgm:t>
    </dgm:pt>
    <dgm:pt modelId="{B7FBFD1E-B0AE-415E-B1EB-39A688292A33}">
      <dgm:prSet/>
      <dgm:spPr/>
      <dgm:t>
        <a:bodyPr/>
        <a:lstStyle/>
        <a:p>
          <a:r>
            <a:rPr lang="en-US" b="1" dirty="0"/>
            <a:t>Outlier detection and handling</a:t>
          </a:r>
          <a:endParaRPr lang="en-US" dirty="0"/>
        </a:p>
      </dgm:t>
    </dgm:pt>
    <dgm:pt modelId="{B4D7098C-7EAF-4A5E-B04F-7D2119078247}" type="parTrans" cxnId="{A0045155-3D9A-4FC8-974C-94FE5EBCC430}">
      <dgm:prSet/>
      <dgm:spPr/>
      <dgm:t>
        <a:bodyPr/>
        <a:lstStyle/>
        <a:p>
          <a:endParaRPr lang="en-US"/>
        </a:p>
      </dgm:t>
    </dgm:pt>
    <dgm:pt modelId="{B93FCFF8-98CE-4722-A4DC-FF04078AE502}" type="sibTrans" cxnId="{A0045155-3D9A-4FC8-974C-94FE5EBCC430}">
      <dgm:prSet/>
      <dgm:spPr/>
      <dgm:t>
        <a:bodyPr/>
        <a:lstStyle/>
        <a:p>
          <a:endParaRPr lang="en-US"/>
        </a:p>
      </dgm:t>
    </dgm:pt>
    <dgm:pt modelId="{4CD69E87-BC71-4B8B-9DA8-A5E09B7B9B2B}">
      <dgm:prSet/>
      <dgm:spPr/>
      <dgm:t>
        <a:bodyPr/>
        <a:lstStyle/>
        <a:p>
          <a:r>
            <a:rPr lang="en-US" b="1" dirty="0"/>
            <a:t>Feature Selection</a:t>
          </a:r>
          <a:endParaRPr lang="en-US" dirty="0"/>
        </a:p>
      </dgm:t>
    </dgm:pt>
    <dgm:pt modelId="{E11D05F0-21F2-48BF-8D88-2365C4B75248}" type="parTrans" cxnId="{A6790372-1219-4D5E-91E5-BD65E6316609}">
      <dgm:prSet/>
      <dgm:spPr/>
      <dgm:t>
        <a:bodyPr/>
        <a:lstStyle/>
        <a:p>
          <a:endParaRPr lang="en-US"/>
        </a:p>
      </dgm:t>
    </dgm:pt>
    <dgm:pt modelId="{FF207827-49B8-4556-89E9-40966D3DD0E7}" type="sibTrans" cxnId="{A6790372-1219-4D5E-91E5-BD65E6316609}">
      <dgm:prSet/>
      <dgm:spPr/>
      <dgm:t>
        <a:bodyPr/>
        <a:lstStyle/>
        <a:p>
          <a:endParaRPr lang="en-US"/>
        </a:p>
      </dgm:t>
    </dgm:pt>
    <dgm:pt modelId="{6FEE1936-52E1-4603-AFC4-304C6A0A91CA}">
      <dgm:prSet/>
      <dgm:spPr/>
      <dgm:t>
        <a:bodyPr/>
        <a:lstStyle/>
        <a:p>
          <a:r>
            <a:rPr lang="en-US" b="1" dirty="0"/>
            <a:t>Model Creation</a:t>
          </a:r>
          <a:endParaRPr lang="en-US" dirty="0"/>
        </a:p>
      </dgm:t>
    </dgm:pt>
    <dgm:pt modelId="{A8929FA1-475A-42D5-A6C0-DC889A7D6BEF}" type="parTrans" cxnId="{FEE36D26-E4D2-4B83-8FB8-B32BEC37D57A}">
      <dgm:prSet/>
      <dgm:spPr/>
      <dgm:t>
        <a:bodyPr/>
        <a:lstStyle/>
        <a:p>
          <a:endParaRPr lang="en-US"/>
        </a:p>
      </dgm:t>
    </dgm:pt>
    <dgm:pt modelId="{2BDCAA5A-7880-457E-B9C2-6D56E196B3D4}" type="sibTrans" cxnId="{FEE36D26-E4D2-4B83-8FB8-B32BEC37D57A}">
      <dgm:prSet/>
      <dgm:spPr/>
      <dgm:t>
        <a:bodyPr/>
        <a:lstStyle/>
        <a:p>
          <a:endParaRPr lang="en-US"/>
        </a:p>
      </dgm:t>
    </dgm:pt>
    <dgm:pt modelId="{BFC2878E-A245-405E-8B2A-30229D676230}">
      <dgm:prSet/>
      <dgm:spPr/>
      <dgm:t>
        <a:bodyPr/>
        <a:lstStyle/>
        <a:p>
          <a:r>
            <a:rPr lang="en-US" b="1" dirty="0"/>
            <a:t>Training and Testing of model</a:t>
          </a:r>
          <a:endParaRPr lang="en-US" dirty="0"/>
        </a:p>
      </dgm:t>
    </dgm:pt>
    <dgm:pt modelId="{AE4587A0-9895-4D04-98E6-9215005C701D}" type="parTrans" cxnId="{74DDDDA9-4EDA-49A3-8119-0381D888A520}">
      <dgm:prSet/>
      <dgm:spPr/>
      <dgm:t>
        <a:bodyPr/>
        <a:lstStyle/>
        <a:p>
          <a:endParaRPr lang="en-US"/>
        </a:p>
      </dgm:t>
    </dgm:pt>
    <dgm:pt modelId="{14C14085-787A-4327-8D53-15C5A1D1AD25}" type="sibTrans" cxnId="{74DDDDA9-4EDA-49A3-8119-0381D888A520}">
      <dgm:prSet/>
      <dgm:spPr/>
      <dgm:t>
        <a:bodyPr/>
        <a:lstStyle/>
        <a:p>
          <a:endParaRPr lang="en-US"/>
        </a:p>
      </dgm:t>
    </dgm:pt>
    <dgm:pt modelId="{A416379D-8711-4BF1-8BCF-8572B2EA2378}">
      <dgm:prSet/>
      <dgm:spPr/>
      <dgm:t>
        <a:bodyPr/>
        <a:lstStyle/>
        <a:p>
          <a:r>
            <a:rPr lang="en-US" b="1" dirty="0"/>
            <a:t>Testing assumptions</a:t>
          </a:r>
          <a:endParaRPr lang="en-US" dirty="0"/>
        </a:p>
      </dgm:t>
    </dgm:pt>
    <dgm:pt modelId="{E2822164-4FB7-4ABF-AC78-177ED28291D0}" type="parTrans" cxnId="{4EBA9AFC-6BCE-47F9-91AD-876685B8C4D9}">
      <dgm:prSet/>
      <dgm:spPr/>
      <dgm:t>
        <a:bodyPr/>
        <a:lstStyle/>
        <a:p>
          <a:endParaRPr lang="en-US"/>
        </a:p>
      </dgm:t>
    </dgm:pt>
    <dgm:pt modelId="{F1E80E1C-692B-4505-92A6-14D0CB80C753}" type="sibTrans" cxnId="{4EBA9AFC-6BCE-47F9-91AD-876685B8C4D9}">
      <dgm:prSet/>
      <dgm:spPr/>
      <dgm:t>
        <a:bodyPr/>
        <a:lstStyle/>
        <a:p>
          <a:endParaRPr lang="en-US"/>
        </a:p>
      </dgm:t>
    </dgm:pt>
    <dgm:pt modelId="{055AF508-7508-4543-8A1B-B17EC5D6EEC8}" type="pres">
      <dgm:prSet presAssocID="{010223D8-F277-4D1E-8286-2DF3206026BB}" presName="linear" presStyleCnt="0">
        <dgm:presLayoutVars>
          <dgm:animLvl val="lvl"/>
          <dgm:resizeHandles val="exact"/>
        </dgm:presLayoutVars>
      </dgm:prSet>
      <dgm:spPr/>
      <dgm:t>
        <a:bodyPr/>
        <a:lstStyle/>
        <a:p>
          <a:endParaRPr lang="en-US"/>
        </a:p>
      </dgm:t>
    </dgm:pt>
    <dgm:pt modelId="{B545A4AB-B8D2-49A3-95A4-E85C9E8DD112}" type="pres">
      <dgm:prSet presAssocID="{957C55BE-5B4F-42EF-B760-F1F627A929D0}" presName="parentText" presStyleLbl="node1" presStyleIdx="0" presStyleCnt="8">
        <dgm:presLayoutVars>
          <dgm:chMax val="0"/>
          <dgm:bulletEnabled val="1"/>
        </dgm:presLayoutVars>
      </dgm:prSet>
      <dgm:spPr/>
      <dgm:t>
        <a:bodyPr/>
        <a:lstStyle/>
        <a:p>
          <a:endParaRPr lang="en-US"/>
        </a:p>
      </dgm:t>
    </dgm:pt>
    <dgm:pt modelId="{0D7DDE81-4BF3-4A7F-BD3C-5E4E0B86540E}" type="pres">
      <dgm:prSet presAssocID="{74D050EE-BC50-4010-ABD7-51C173F8430A}" presName="spacer" presStyleCnt="0"/>
      <dgm:spPr/>
    </dgm:pt>
    <dgm:pt modelId="{EB1A1909-23C0-4CAF-8609-ABD7EAA745B7}" type="pres">
      <dgm:prSet presAssocID="{D9CD1A58-CDFA-41A6-9F10-2839D4DF6C2E}" presName="parentText" presStyleLbl="node1" presStyleIdx="1" presStyleCnt="8">
        <dgm:presLayoutVars>
          <dgm:chMax val="0"/>
          <dgm:bulletEnabled val="1"/>
        </dgm:presLayoutVars>
      </dgm:prSet>
      <dgm:spPr/>
      <dgm:t>
        <a:bodyPr/>
        <a:lstStyle/>
        <a:p>
          <a:endParaRPr lang="en-US"/>
        </a:p>
      </dgm:t>
    </dgm:pt>
    <dgm:pt modelId="{3BD9158B-62BE-4B0F-A670-5991BFEBC845}" type="pres">
      <dgm:prSet presAssocID="{6FE223E3-219A-4C0F-A3B7-E84741DAEEA4}" presName="spacer" presStyleCnt="0"/>
      <dgm:spPr/>
    </dgm:pt>
    <dgm:pt modelId="{D8594D1D-66E5-4EE9-BDF2-870CA5486B3A}" type="pres">
      <dgm:prSet presAssocID="{C00E8A14-B188-4CC2-9A03-7498F281FA40}" presName="parentText" presStyleLbl="node1" presStyleIdx="2" presStyleCnt="8">
        <dgm:presLayoutVars>
          <dgm:chMax val="0"/>
          <dgm:bulletEnabled val="1"/>
        </dgm:presLayoutVars>
      </dgm:prSet>
      <dgm:spPr/>
      <dgm:t>
        <a:bodyPr/>
        <a:lstStyle/>
        <a:p>
          <a:endParaRPr lang="en-US"/>
        </a:p>
      </dgm:t>
    </dgm:pt>
    <dgm:pt modelId="{ADFDE295-F00F-43E0-BE1A-9BC0CEB266A5}" type="pres">
      <dgm:prSet presAssocID="{930CBEF2-952D-4784-AE34-5738D91E6E8E}" presName="spacer" presStyleCnt="0"/>
      <dgm:spPr/>
    </dgm:pt>
    <dgm:pt modelId="{185C5A5F-B4BD-4EB1-83AA-36741E49F7BC}" type="pres">
      <dgm:prSet presAssocID="{B7FBFD1E-B0AE-415E-B1EB-39A688292A33}" presName="parentText" presStyleLbl="node1" presStyleIdx="3" presStyleCnt="8">
        <dgm:presLayoutVars>
          <dgm:chMax val="0"/>
          <dgm:bulletEnabled val="1"/>
        </dgm:presLayoutVars>
      </dgm:prSet>
      <dgm:spPr/>
      <dgm:t>
        <a:bodyPr/>
        <a:lstStyle/>
        <a:p>
          <a:endParaRPr lang="en-US"/>
        </a:p>
      </dgm:t>
    </dgm:pt>
    <dgm:pt modelId="{5B65912E-104B-4004-9A2F-7E65F374634A}" type="pres">
      <dgm:prSet presAssocID="{B93FCFF8-98CE-4722-A4DC-FF04078AE502}" presName="spacer" presStyleCnt="0"/>
      <dgm:spPr/>
    </dgm:pt>
    <dgm:pt modelId="{967DDD59-89DE-4BA5-BAE1-369241AD98C6}" type="pres">
      <dgm:prSet presAssocID="{4CD69E87-BC71-4B8B-9DA8-A5E09B7B9B2B}" presName="parentText" presStyleLbl="node1" presStyleIdx="4" presStyleCnt="8">
        <dgm:presLayoutVars>
          <dgm:chMax val="0"/>
          <dgm:bulletEnabled val="1"/>
        </dgm:presLayoutVars>
      </dgm:prSet>
      <dgm:spPr/>
      <dgm:t>
        <a:bodyPr/>
        <a:lstStyle/>
        <a:p>
          <a:endParaRPr lang="en-US"/>
        </a:p>
      </dgm:t>
    </dgm:pt>
    <dgm:pt modelId="{88EC1791-5706-43EF-A6F7-EB450FA021AB}" type="pres">
      <dgm:prSet presAssocID="{FF207827-49B8-4556-89E9-40966D3DD0E7}" presName="spacer" presStyleCnt="0"/>
      <dgm:spPr/>
    </dgm:pt>
    <dgm:pt modelId="{9A5CCB4A-00EF-4584-BD60-69BC917E213F}" type="pres">
      <dgm:prSet presAssocID="{6FEE1936-52E1-4603-AFC4-304C6A0A91CA}" presName="parentText" presStyleLbl="node1" presStyleIdx="5" presStyleCnt="8">
        <dgm:presLayoutVars>
          <dgm:chMax val="0"/>
          <dgm:bulletEnabled val="1"/>
        </dgm:presLayoutVars>
      </dgm:prSet>
      <dgm:spPr/>
      <dgm:t>
        <a:bodyPr/>
        <a:lstStyle/>
        <a:p>
          <a:endParaRPr lang="en-US"/>
        </a:p>
      </dgm:t>
    </dgm:pt>
    <dgm:pt modelId="{9AD4F6F6-5851-4945-B95D-555A001ABF63}" type="pres">
      <dgm:prSet presAssocID="{2BDCAA5A-7880-457E-B9C2-6D56E196B3D4}" presName="spacer" presStyleCnt="0"/>
      <dgm:spPr/>
    </dgm:pt>
    <dgm:pt modelId="{683E5C8A-6D04-418F-B240-790190188997}" type="pres">
      <dgm:prSet presAssocID="{BFC2878E-A245-405E-8B2A-30229D676230}" presName="parentText" presStyleLbl="node1" presStyleIdx="6" presStyleCnt="8">
        <dgm:presLayoutVars>
          <dgm:chMax val="0"/>
          <dgm:bulletEnabled val="1"/>
        </dgm:presLayoutVars>
      </dgm:prSet>
      <dgm:spPr/>
      <dgm:t>
        <a:bodyPr/>
        <a:lstStyle/>
        <a:p>
          <a:endParaRPr lang="en-US"/>
        </a:p>
      </dgm:t>
    </dgm:pt>
    <dgm:pt modelId="{5CE2DA2C-B31E-4D75-960F-2B9204D4AB45}" type="pres">
      <dgm:prSet presAssocID="{14C14085-787A-4327-8D53-15C5A1D1AD25}" presName="spacer" presStyleCnt="0"/>
      <dgm:spPr/>
    </dgm:pt>
    <dgm:pt modelId="{A84A1AA5-E718-43F7-A0B3-BCA084C22B7B}" type="pres">
      <dgm:prSet presAssocID="{A416379D-8711-4BF1-8BCF-8572B2EA2378}" presName="parentText" presStyleLbl="node1" presStyleIdx="7" presStyleCnt="8">
        <dgm:presLayoutVars>
          <dgm:chMax val="0"/>
          <dgm:bulletEnabled val="1"/>
        </dgm:presLayoutVars>
      </dgm:prSet>
      <dgm:spPr/>
      <dgm:t>
        <a:bodyPr/>
        <a:lstStyle/>
        <a:p>
          <a:endParaRPr lang="en-US"/>
        </a:p>
      </dgm:t>
    </dgm:pt>
  </dgm:ptLst>
  <dgm:cxnLst>
    <dgm:cxn modelId="{34AF915F-19B1-495A-B366-6C607D6BDCFD}" srcId="{010223D8-F277-4D1E-8286-2DF3206026BB}" destId="{957C55BE-5B4F-42EF-B760-F1F627A929D0}" srcOrd="0" destOrd="0" parTransId="{98B2D8A2-CB3A-42B4-9757-48AB99C46BD1}" sibTransId="{74D050EE-BC50-4010-ABD7-51C173F8430A}"/>
    <dgm:cxn modelId="{991BEC56-F803-4D28-B94B-2A5C869A0F71}" type="presOf" srcId="{6FEE1936-52E1-4603-AFC4-304C6A0A91CA}" destId="{9A5CCB4A-00EF-4584-BD60-69BC917E213F}" srcOrd="0" destOrd="0" presId="urn:microsoft.com/office/officeart/2005/8/layout/vList2"/>
    <dgm:cxn modelId="{EE969E78-0679-47EE-A036-868AEF06D23A}" srcId="{010223D8-F277-4D1E-8286-2DF3206026BB}" destId="{C00E8A14-B188-4CC2-9A03-7498F281FA40}" srcOrd="2" destOrd="0" parTransId="{CB1D3E50-52C1-4AB2-875F-79927B8B81A8}" sibTransId="{930CBEF2-952D-4784-AE34-5738D91E6E8E}"/>
    <dgm:cxn modelId="{AE33269C-6047-41DE-A78D-EBF5C765B5DE}" type="presOf" srcId="{957C55BE-5B4F-42EF-B760-F1F627A929D0}" destId="{B545A4AB-B8D2-49A3-95A4-E85C9E8DD112}" srcOrd="0" destOrd="0" presId="urn:microsoft.com/office/officeart/2005/8/layout/vList2"/>
    <dgm:cxn modelId="{805F55BB-1EC8-408A-9C15-E2B1F87299BC}" type="presOf" srcId="{D9CD1A58-CDFA-41A6-9F10-2839D4DF6C2E}" destId="{EB1A1909-23C0-4CAF-8609-ABD7EAA745B7}" srcOrd="0" destOrd="0" presId="urn:microsoft.com/office/officeart/2005/8/layout/vList2"/>
    <dgm:cxn modelId="{2B5DFD44-56AD-4732-868D-13460A37164F}" type="presOf" srcId="{010223D8-F277-4D1E-8286-2DF3206026BB}" destId="{055AF508-7508-4543-8A1B-B17EC5D6EEC8}" srcOrd="0" destOrd="0" presId="urn:microsoft.com/office/officeart/2005/8/layout/vList2"/>
    <dgm:cxn modelId="{4EBA9AFC-6BCE-47F9-91AD-876685B8C4D9}" srcId="{010223D8-F277-4D1E-8286-2DF3206026BB}" destId="{A416379D-8711-4BF1-8BCF-8572B2EA2378}" srcOrd="7" destOrd="0" parTransId="{E2822164-4FB7-4ABF-AC78-177ED28291D0}" sibTransId="{F1E80E1C-692B-4505-92A6-14D0CB80C753}"/>
    <dgm:cxn modelId="{500E99B7-FC9D-4BC8-980E-BFCCD4EF5940}" type="presOf" srcId="{C00E8A14-B188-4CC2-9A03-7498F281FA40}" destId="{D8594D1D-66E5-4EE9-BDF2-870CA5486B3A}" srcOrd="0" destOrd="0" presId="urn:microsoft.com/office/officeart/2005/8/layout/vList2"/>
    <dgm:cxn modelId="{74DDDDA9-4EDA-49A3-8119-0381D888A520}" srcId="{010223D8-F277-4D1E-8286-2DF3206026BB}" destId="{BFC2878E-A245-405E-8B2A-30229D676230}" srcOrd="6" destOrd="0" parTransId="{AE4587A0-9895-4D04-98E6-9215005C701D}" sibTransId="{14C14085-787A-4327-8D53-15C5A1D1AD25}"/>
    <dgm:cxn modelId="{FEE36D26-E4D2-4B83-8FB8-B32BEC37D57A}" srcId="{010223D8-F277-4D1E-8286-2DF3206026BB}" destId="{6FEE1936-52E1-4603-AFC4-304C6A0A91CA}" srcOrd="5" destOrd="0" parTransId="{A8929FA1-475A-42D5-A6C0-DC889A7D6BEF}" sibTransId="{2BDCAA5A-7880-457E-B9C2-6D56E196B3D4}"/>
    <dgm:cxn modelId="{7E10D9A0-8FDF-4719-98E9-05653E6FD453}" type="presOf" srcId="{A416379D-8711-4BF1-8BCF-8572B2EA2378}" destId="{A84A1AA5-E718-43F7-A0B3-BCA084C22B7B}" srcOrd="0" destOrd="0" presId="urn:microsoft.com/office/officeart/2005/8/layout/vList2"/>
    <dgm:cxn modelId="{2A58DC9D-88BC-4B9A-A2CA-DCAFE790C752}" type="presOf" srcId="{4CD69E87-BC71-4B8B-9DA8-A5E09B7B9B2B}" destId="{967DDD59-89DE-4BA5-BAE1-369241AD98C6}" srcOrd="0" destOrd="0" presId="urn:microsoft.com/office/officeart/2005/8/layout/vList2"/>
    <dgm:cxn modelId="{A0045155-3D9A-4FC8-974C-94FE5EBCC430}" srcId="{010223D8-F277-4D1E-8286-2DF3206026BB}" destId="{B7FBFD1E-B0AE-415E-B1EB-39A688292A33}" srcOrd="3" destOrd="0" parTransId="{B4D7098C-7EAF-4A5E-B04F-7D2119078247}" sibTransId="{B93FCFF8-98CE-4722-A4DC-FF04078AE502}"/>
    <dgm:cxn modelId="{F053DC01-387A-4982-A4ED-2B4E4AD2A668}" type="presOf" srcId="{B7FBFD1E-B0AE-415E-B1EB-39A688292A33}" destId="{185C5A5F-B4BD-4EB1-83AA-36741E49F7BC}" srcOrd="0" destOrd="0" presId="urn:microsoft.com/office/officeart/2005/8/layout/vList2"/>
    <dgm:cxn modelId="{A6790372-1219-4D5E-91E5-BD65E6316609}" srcId="{010223D8-F277-4D1E-8286-2DF3206026BB}" destId="{4CD69E87-BC71-4B8B-9DA8-A5E09B7B9B2B}" srcOrd="4" destOrd="0" parTransId="{E11D05F0-21F2-48BF-8D88-2365C4B75248}" sibTransId="{FF207827-49B8-4556-89E9-40966D3DD0E7}"/>
    <dgm:cxn modelId="{E2178123-9C1D-40C6-9A3A-03A45472B6EF}" srcId="{010223D8-F277-4D1E-8286-2DF3206026BB}" destId="{D9CD1A58-CDFA-41A6-9F10-2839D4DF6C2E}" srcOrd="1" destOrd="0" parTransId="{439EF5A0-6A74-4716-BDF5-759A1990DA05}" sibTransId="{6FE223E3-219A-4C0F-A3B7-E84741DAEEA4}"/>
    <dgm:cxn modelId="{D622ABC5-E96A-4C7C-BAA6-AE19B0184D85}" type="presOf" srcId="{BFC2878E-A245-405E-8B2A-30229D676230}" destId="{683E5C8A-6D04-418F-B240-790190188997}" srcOrd="0" destOrd="0" presId="urn:microsoft.com/office/officeart/2005/8/layout/vList2"/>
    <dgm:cxn modelId="{F78101A5-64AF-43C2-90ED-7D9275B9C00D}" type="presParOf" srcId="{055AF508-7508-4543-8A1B-B17EC5D6EEC8}" destId="{B545A4AB-B8D2-49A3-95A4-E85C9E8DD112}" srcOrd="0" destOrd="0" presId="urn:microsoft.com/office/officeart/2005/8/layout/vList2"/>
    <dgm:cxn modelId="{27DDDD62-FA5D-4592-98A1-778A1E3755F9}" type="presParOf" srcId="{055AF508-7508-4543-8A1B-B17EC5D6EEC8}" destId="{0D7DDE81-4BF3-4A7F-BD3C-5E4E0B86540E}" srcOrd="1" destOrd="0" presId="urn:microsoft.com/office/officeart/2005/8/layout/vList2"/>
    <dgm:cxn modelId="{C98EAA64-DE92-4924-8F51-DDD811383F73}" type="presParOf" srcId="{055AF508-7508-4543-8A1B-B17EC5D6EEC8}" destId="{EB1A1909-23C0-4CAF-8609-ABD7EAA745B7}" srcOrd="2" destOrd="0" presId="urn:microsoft.com/office/officeart/2005/8/layout/vList2"/>
    <dgm:cxn modelId="{A079BB46-7E81-4D7C-9DE0-42A6F79D4A68}" type="presParOf" srcId="{055AF508-7508-4543-8A1B-B17EC5D6EEC8}" destId="{3BD9158B-62BE-4B0F-A670-5991BFEBC845}" srcOrd="3" destOrd="0" presId="urn:microsoft.com/office/officeart/2005/8/layout/vList2"/>
    <dgm:cxn modelId="{32AC8115-B51B-4B0B-BF9E-AF8FCD36A118}" type="presParOf" srcId="{055AF508-7508-4543-8A1B-B17EC5D6EEC8}" destId="{D8594D1D-66E5-4EE9-BDF2-870CA5486B3A}" srcOrd="4" destOrd="0" presId="urn:microsoft.com/office/officeart/2005/8/layout/vList2"/>
    <dgm:cxn modelId="{A1815F8C-875D-40AF-A94B-D53A0D97BF28}" type="presParOf" srcId="{055AF508-7508-4543-8A1B-B17EC5D6EEC8}" destId="{ADFDE295-F00F-43E0-BE1A-9BC0CEB266A5}" srcOrd="5" destOrd="0" presId="urn:microsoft.com/office/officeart/2005/8/layout/vList2"/>
    <dgm:cxn modelId="{61328941-A130-4D89-991C-91C981DF975C}" type="presParOf" srcId="{055AF508-7508-4543-8A1B-B17EC5D6EEC8}" destId="{185C5A5F-B4BD-4EB1-83AA-36741E49F7BC}" srcOrd="6" destOrd="0" presId="urn:microsoft.com/office/officeart/2005/8/layout/vList2"/>
    <dgm:cxn modelId="{E7DC1A81-C45D-450D-95D9-96020B4EE387}" type="presParOf" srcId="{055AF508-7508-4543-8A1B-B17EC5D6EEC8}" destId="{5B65912E-104B-4004-9A2F-7E65F374634A}" srcOrd="7" destOrd="0" presId="urn:microsoft.com/office/officeart/2005/8/layout/vList2"/>
    <dgm:cxn modelId="{D35CF483-2B3A-497C-8856-77855BDB17A9}" type="presParOf" srcId="{055AF508-7508-4543-8A1B-B17EC5D6EEC8}" destId="{967DDD59-89DE-4BA5-BAE1-369241AD98C6}" srcOrd="8" destOrd="0" presId="urn:microsoft.com/office/officeart/2005/8/layout/vList2"/>
    <dgm:cxn modelId="{7898860F-DC43-4CFD-B5A2-A31FAB792E5F}" type="presParOf" srcId="{055AF508-7508-4543-8A1B-B17EC5D6EEC8}" destId="{88EC1791-5706-43EF-A6F7-EB450FA021AB}" srcOrd="9" destOrd="0" presId="urn:microsoft.com/office/officeart/2005/8/layout/vList2"/>
    <dgm:cxn modelId="{96A6D8E9-001E-49D5-8461-44B33BF6442D}" type="presParOf" srcId="{055AF508-7508-4543-8A1B-B17EC5D6EEC8}" destId="{9A5CCB4A-00EF-4584-BD60-69BC917E213F}" srcOrd="10" destOrd="0" presId="urn:microsoft.com/office/officeart/2005/8/layout/vList2"/>
    <dgm:cxn modelId="{7584564C-A8D7-4A11-8338-A1BFEF2DF8B3}" type="presParOf" srcId="{055AF508-7508-4543-8A1B-B17EC5D6EEC8}" destId="{9AD4F6F6-5851-4945-B95D-555A001ABF63}" srcOrd="11" destOrd="0" presId="urn:microsoft.com/office/officeart/2005/8/layout/vList2"/>
    <dgm:cxn modelId="{4A362581-82BD-4485-8740-E88AFA6F550D}" type="presParOf" srcId="{055AF508-7508-4543-8A1B-B17EC5D6EEC8}" destId="{683E5C8A-6D04-418F-B240-790190188997}" srcOrd="12" destOrd="0" presId="urn:microsoft.com/office/officeart/2005/8/layout/vList2"/>
    <dgm:cxn modelId="{366E90AD-B2F0-41E0-B10C-C795BB015F6D}" type="presParOf" srcId="{055AF508-7508-4543-8A1B-B17EC5D6EEC8}" destId="{5CE2DA2C-B31E-4D75-960F-2B9204D4AB45}" srcOrd="13" destOrd="0" presId="urn:microsoft.com/office/officeart/2005/8/layout/vList2"/>
    <dgm:cxn modelId="{AA2CD2AD-CBF1-46E5-BED8-CFD356E7EEA3}" type="presParOf" srcId="{055AF508-7508-4543-8A1B-B17EC5D6EEC8}" destId="{A84A1AA5-E718-43F7-A0B3-BCA084C22B7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59D72-B9B0-4CB6-8126-763F024879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425C5CA-F412-4EB2-97AA-10775473BED6}">
      <dgm:prSet/>
      <dgm:spPr/>
      <dgm:t>
        <a:bodyPr/>
        <a:lstStyle/>
        <a:p>
          <a:r>
            <a:rPr lang="en-US" b="1" dirty="0" smtClean="0"/>
            <a:t>We </a:t>
          </a:r>
          <a:r>
            <a:rPr lang="en-US" b="1" dirty="0"/>
            <a:t>tried to build a prediction model for the </a:t>
          </a:r>
          <a:r>
            <a:rPr lang="en-US" b="1" u="sng" dirty="0"/>
            <a:t>Life Expectancy</a:t>
          </a:r>
          <a:r>
            <a:rPr lang="en-US" b="1" dirty="0"/>
            <a:t> in which we need to predict the Best Accuracy score .</a:t>
          </a:r>
          <a:endParaRPr lang="en-US" dirty="0"/>
        </a:p>
      </dgm:t>
    </dgm:pt>
    <dgm:pt modelId="{FE4AEEED-4982-459A-9F41-C6B9CF749B6A}" type="parTrans" cxnId="{8DEF0B8D-5035-4D3E-9A94-C013620BB0D2}">
      <dgm:prSet/>
      <dgm:spPr/>
      <dgm:t>
        <a:bodyPr/>
        <a:lstStyle/>
        <a:p>
          <a:endParaRPr lang="en-US"/>
        </a:p>
      </dgm:t>
    </dgm:pt>
    <dgm:pt modelId="{D116141E-0462-4EA2-A20E-D216E4761443}" type="sibTrans" cxnId="{8DEF0B8D-5035-4D3E-9A94-C013620BB0D2}">
      <dgm:prSet/>
      <dgm:spPr/>
      <dgm:t>
        <a:bodyPr/>
        <a:lstStyle/>
        <a:p>
          <a:endParaRPr lang="en-US"/>
        </a:p>
      </dgm:t>
    </dgm:pt>
    <dgm:pt modelId="{52EF31E9-0B03-4D18-BEA8-4C8EE65A467C}">
      <dgm:prSet/>
      <dgm:spPr/>
      <dgm:t>
        <a:bodyPr/>
        <a:lstStyle/>
        <a:p>
          <a:r>
            <a:rPr lang="en-US" b="1" dirty="0" smtClean="0"/>
            <a:t>For </a:t>
          </a:r>
          <a:r>
            <a:rPr lang="en-US" b="1" dirty="0"/>
            <a:t>that first we needed to understand the data</a:t>
          </a:r>
          <a:endParaRPr lang="en-US" dirty="0"/>
        </a:p>
      </dgm:t>
    </dgm:pt>
    <dgm:pt modelId="{AE3372BE-6A15-45C2-8B3F-45763D85CE2F}" type="parTrans" cxnId="{DE7F4045-2F0A-4ADF-8A01-B77607605785}">
      <dgm:prSet/>
      <dgm:spPr/>
      <dgm:t>
        <a:bodyPr/>
        <a:lstStyle/>
        <a:p>
          <a:endParaRPr lang="en-US"/>
        </a:p>
      </dgm:t>
    </dgm:pt>
    <dgm:pt modelId="{FC7C3BEC-6498-4702-A56E-8BFE191125E4}" type="sibTrans" cxnId="{DE7F4045-2F0A-4ADF-8A01-B77607605785}">
      <dgm:prSet/>
      <dgm:spPr/>
      <dgm:t>
        <a:bodyPr/>
        <a:lstStyle/>
        <a:p>
          <a:endParaRPr lang="en-US"/>
        </a:p>
      </dgm:t>
    </dgm:pt>
    <dgm:pt modelId="{1C0C6257-BAC2-486C-AB6F-E9B1203942E4}">
      <dgm:prSet/>
      <dgm:spPr/>
      <dgm:t>
        <a:bodyPr/>
        <a:lstStyle/>
        <a:p>
          <a:r>
            <a:rPr lang="en-US" b="1" dirty="0" smtClean="0"/>
            <a:t>Then </a:t>
          </a:r>
          <a:r>
            <a:rPr lang="en-US" b="1" dirty="0" err="1"/>
            <a:t>visualise</a:t>
          </a:r>
          <a:r>
            <a:rPr lang="en-US" b="1" dirty="0"/>
            <a:t> it and handle the data appropriately</a:t>
          </a:r>
          <a:endParaRPr lang="en-US" dirty="0"/>
        </a:p>
      </dgm:t>
    </dgm:pt>
    <dgm:pt modelId="{4E9009CB-618E-41AD-8FA4-1B40CABBB480}" type="parTrans" cxnId="{28C0F375-42DD-434B-BC8F-9A2E7609A5BD}">
      <dgm:prSet/>
      <dgm:spPr/>
      <dgm:t>
        <a:bodyPr/>
        <a:lstStyle/>
        <a:p>
          <a:endParaRPr lang="en-US"/>
        </a:p>
      </dgm:t>
    </dgm:pt>
    <dgm:pt modelId="{F5272FC1-B642-46F1-B24A-1B5F2B56A984}" type="sibTrans" cxnId="{28C0F375-42DD-434B-BC8F-9A2E7609A5BD}">
      <dgm:prSet/>
      <dgm:spPr/>
      <dgm:t>
        <a:bodyPr/>
        <a:lstStyle/>
        <a:p>
          <a:endParaRPr lang="en-US"/>
        </a:p>
      </dgm:t>
    </dgm:pt>
    <dgm:pt modelId="{2896E5F3-D2DA-48ED-8925-BBC1E642CE33}">
      <dgm:prSet/>
      <dgm:spPr/>
      <dgm:t>
        <a:bodyPr/>
        <a:lstStyle/>
        <a:p>
          <a:r>
            <a:rPr lang="en-US" b="1" dirty="0" smtClean="0"/>
            <a:t>And </a:t>
          </a:r>
          <a:r>
            <a:rPr lang="en-US" b="1" dirty="0"/>
            <a:t>do the Feature Selection Analysis</a:t>
          </a:r>
          <a:endParaRPr lang="en-US" dirty="0"/>
        </a:p>
      </dgm:t>
    </dgm:pt>
    <dgm:pt modelId="{21D7FEA5-5E76-4530-B41A-6056999ECFA9}" type="parTrans" cxnId="{5F0AE902-9C07-4337-A402-E3293E1A5F40}">
      <dgm:prSet/>
      <dgm:spPr/>
      <dgm:t>
        <a:bodyPr/>
        <a:lstStyle/>
        <a:p>
          <a:endParaRPr lang="en-US"/>
        </a:p>
      </dgm:t>
    </dgm:pt>
    <dgm:pt modelId="{4C54F93C-5609-42BE-8C69-9D9C3459C7B8}" type="sibTrans" cxnId="{5F0AE902-9C07-4337-A402-E3293E1A5F40}">
      <dgm:prSet/>
      <dgm:spPr/>
      <dgm:t>
        <a:bodyPr/>
        <a:lstStyle/>
        <a:p>
          <a:endParaRPr lang="en-US"/>
        </a:p>
      </dgm:t>
    </dgm:pt>
    <dgm:pt modelId="{45871A54-646E-4720-B252-A7EDB17FADE8}">
      <dgm:prSet/>
      <dgm:spPr/>
      <dgm:t>
        <a:bodyPr/>
        <a:lstStyle/>
        <a:p>
          <a:r>
            <a:rPr lang="en-US" b="1" dirty="0" smtClean="0"/>
            <a:t>Finally </a:t>
          </a:r>
          <a:r>
            <a:rPr lang="en-US" b="1" dirty="0"/>
            <a:t>build multiple model to evaluate and to find the best suited model to get good accuracy score and predict the target. </a:t>
          </a:r>
          <a:endParaRPr lang="en-US" dirty="0"/>
        </a:p>
      </dgm:t>
    </dgm:pt>
    <dgm:pt modelId="{08689769-A702-4FD6-937B-097C795CB635}" type="parTrans" cxnId="{5AAABAEF-C2FA-4EB6-958E-9E882683F507}">
      <dgm:prSet/>
      <dgm:spPr/>
      <dgm:t>
        <a:bodyPr/>
        <a:lstStyle/>
        <a:p>
          <a:endParaRPr lang="en-US"/>
        </a:p>
      </dgm:t>
    </dgm:pt>
    <dgm:pt modelId="{F763973C-3691-4990-B56A-D1F749CCD6A5}" type="sibTrans" cxnId="{5AAABAEF-C2FA-4EB6-958E-9E882683F507}">
      <dgm:prSet/>
      <dgm:spPr/>
      <dgm:t>
        <a:bodyPr/>
        <a:lstStyle/>
        <a:p>
          <a:endParaRPr lang="en-US"/>
        </a:p>
      </dgm:t>
    </dgm:pt>
    <dgm:pt modelId="{70F09EEE-FD68-415D-86F2-2FDB37912420}">
      <dgm:prSet/>
      <dgm:spPr/>
      <dgm:t>
        <a:bodyPr/>
        <a:lstStyle/>
        <a:p>
          <a:r>
            <a:rPr lang="en-US" b="1" dirty="0" smtClean="0"/>
            <a:t>In </a:t>
          </a:r>
          <a:r>
            <a:rPr lang="en-US" b="1" dirty="0"/>
            <a:t>that </a:t>
          </a:r>
          <a:r>
            <a:rPr lang="en-US" b="1" u="sng" dirty="0"/>
            <a:t>Random forest</a:t>
          </a:r>
          <a:r>
            <a:rPr lang="en-US" b="1" dirty="0"/>
            <a:t> model showed the highest accuracy .so, we used it to predict the data.</a:t>
          </a:r>
          <a:endParaRPr lang="en-US" dirty="0"/>
        </a:p>
      </dgm:t>
    </dgm:pt>
    <dgm:pt modelId="{37E6F0A1-EFAD-47D4-A268-89147CCC8D37}" type="parTrans" cxnId="{57045180-3A6C-434E-9FC3-39B7951FDCA1}">
      <dgm:prSet/>
      <dgm:spPr/>
      <dgm:t>
        <a:bodyPr/>
        <a:lstStyle/>
        <a:p>
          <a:endParaRPr lang="en-US"/>
        </a:p>
      </dgm:t>
    </dgm:pt>
    <dgm:pt modelId="{309B3B15-1DE1-4CA0-85AE-75104FA2FBA2}" type="sibTrans" cxnId="{57045180-3A6C-434E-9FC3-39B7951FDCA1}">
      <dgm:prSet/>
      <dgm:spPr/>
      <dgm:t>
        <a:bodyPr/>
        <a:lstStyle/>
        <a:p>
          <a:endParaRPr lang="en-US"/>
        </a:p>
      </dgm:t>
    </dgm:pt>
    <dgm:pt modelId="{3F201605-68E9-4C67-BD3A-E9D426E01220}" type="pres">
      <dgm:prSet presAssocID="{FF059D72-B9B0-4CB6-8126-763F024879F7}" presName="linear" presStyleCnt="0">
        <dgm:presLayoutVars>
          <dgm:animLvl val="lvl"/>
          <dgm:resizeHandles val="exact"/>
        </dgm:presLayoutVars>
      </dgm:prSet>
      <dgm:spPr/>
      <dgm:t>
        <a:bodyPr/>
        <a:lstStyle/>
        <a:p>
          <a:endParaRPr lang="en-US"/>
        </a:p>
      </dgm:t>
    </dgm:pt>
    <dgm:pt modelId="{50849BC1-F190-4D5A-8966-F72D57B57332}" type="pres">
      <dgm:prSet presAssocID="{4425C5CA-F412-4EB2-97AA-10775473BED6}" presName="parentText" presStyleLbl="node1" presStyleIdx="0" presStyleCnt="6">
        <dgm:presLayoutVars>
          <dgm:chMax val="0"/>
          <dgm:bulletEnabled val="1"/>
        </dgm:presLayoutVars>
      </dgm:prSet>
      <dgm:spPr/>
      <dgm:t>
        <a:bodyPr/>
        <a:lstStyle/>
        <a:p>
          <a:endParaRPr lang="en-US"/>
        </a:p>
      </dgm:t>
    </dgm:pt>
    <dgm:pt modelId="{9E9AB68D-AB6F-4D40-B7AB-6FB68753305E}" type="pres">
      <dgm:prSet presAssocID="{D116141E-0462-4EA2-A20E-D216E4761443}" presName="spacer" presStyleCnt="0"/>
      <dgm:spPr/>
    </dgm:pt>
    <dgm:pt modelId="{03B92643-F9E0-4A77-B0A9-8A5AEA073AAE}" type="pres">
      <dgm:prSet presAssocID="{52EF31E9-0B03-4D18-BEA8-4C8EE65A467C}" presName="parentText" presStyleLbl="node1" presStyleIdx="1" presStyleCnt="6">
        <dgm:presLayoutVars>
          <dgm:chMax val="0"/>
          <dgm:bulletEnabled val="1"/>
        </dgm:presLayoutVars>
      </dgm:prSet>
      <dgm:spPr/>
      <dgm:t>
        <a:bodyPr/>
        <a:lstStyle/>
        <a:p>
          <a:endParaRPr lang="en-US"/>
        </a:p>
      </dgm:t>
    </dgm:pt>
    <dgm:pt modelId="{0BE711C8-72E9-48E8-A52C-1D489F627966}" type="pres">
      <dgm:prSet presAssocID="{FC7C3BEC-6498-4702-A56E-8BFE191125E4}" presName="spacer" presStyleCnt="0"/>
      <dgm:spPr/>
    </dgm:pt>
    <dgm:pt modelId="{744D2466-BD9C-4F2C-A280-281C2579B810}" type="pres">
      <dgm:prSet presAssocID="{1C0C6257-BAC2-486C-AB6F-E9B1203942E4}" presName="parentText" presStyleLbl="node1" presStyleIdx="2" presStyleCnt="6">
        <dgm:presLayoutVars>
          <dgm:chMax val="0"/>
          <dgm:bulletEnabled val="1"/>
        </dgm:presLayoutVars>
      </dgm:prSet>
      <dgm:spPr/>
      <dgm:t>
        <a:bodyPr/>
        <a:lstStyle/>
        <a:p>
          <a:endParaRPr lang="en-US"/>
        </a:p>
      </dgm:t>
    </dgm:pt>
    <dgm:pt modelId="{D8CC7E7D-6920-425D-B02C-0BABB632CA35}" type="pres">
      <dgm:prSet presAssocID="{F5272FC1-B642-46F1-B24A-1B5F2B56A984}" presName="spacer" presStyleCnt="0"/>
      <dgm:spPr/>
    </dgm:pt>
    <dgm:pt modelId="{36B1A388-25AF-45CE-8ACC-46EAD31F373E}" type="pres">
      <dgm:prSet presAssocID="{2896E5F3-D2DA-48ED-8925-BBC1E642CE33}" presName="parentText" presStyleLbl="node1" presStyleIdx="3" presStyleCnt="6">
        <dgm:presLayoutVars>
          <dgm:chMax val="0"/>
          <dgm:bulletEnabled val="1"/>
        </dgm:presLayoutVars>
      </dgm:prSet>
      <dgm:spPr/>
      <dgm:t>
        <a:bodyPr/>
        <a:lstStyle/>
        <a:p>
          <a:endParaRPr lang="en-US"/>
        </a:p>
      </dgm:t>
    </dgm:pt>
    <dgm:pt modelId="{FE104A1D-0030-4456-ACC5-711A7F19CC29}" type="pres">
      <dgm:prSet presAssocID="{4C54F93C-5609-42BE-8C69-9D9C3459C7B8}" presName="spacer" presStyleCnt="0"/>
      <dgm:spPr/>
    </dgm:pt>
    <dgm:pt modelId="{F2CA4D0A-A2A3-47DD-9C12-A81C8166D376}" type="pres">
      <dgm:prSet presAssocID="{45871A54-646E-4720-B252-A7EDB17FADE8}" presName="parentText" presStyleLbl="node1" presStyleIdx="4" presStyleCnt="6">
        <dgm:presLayoutVars>
          <dgm:chMax val="0"/>
          <dgm:bulletEnabled val="1"/>
        </dgm:presLayoutVars>
      </dgm:prSet>
      <dgm:spPr/>
      <dgm:t>
        <a:bodyPr/>
        <a:lstStyle/>
        <a:p>
          <a:endParaRPr lang="en-US"/>
        </a:p>
      </dgm:t>
    </dgm:pt>
    <dgm:pt modelId="{CA0EE060-FE2C-4F1E-AB5C-5DE2EACFCAC1}" type="pres">
      <dgm:prSet presAssocID="{F763973C-3691-4990-B56A-D1F749CCD6A5}" presName="spacer" presStyleCnt="0"/>
      <dgm:spPr/>
    </dgm:pt>
    <dgm:pt modelId="{27DA73B8-C0A8-49B9-846B-0599A45C3909}" type="pres">
      <dgm:prSet presAssocID="{70F09EEE-FD68-415D-86F2-2FDB37912420}" presName="parentText" presStyleLbl="node1" presStyleIdx="5" presStyleCnt="6">
        <dgm:presLayoutVars>
          <dgm:chMax val="0"/>
          <dgm:bulletEnabled val="1"/>
        </dgm:presLayoutVars>
      </dgm:prSet>
      <dgm:spPr/>
      <dgm:t>
        <a:bodyPr/>
        <a:lstStyle/>
        <a:p>
          <a:endParaRPr lang="en-US"/>
        </a:p>
      </dgm:t>
    </dgm:pt>
  </dgm:ptLst>
  <dgm:cxnLst>
    <dgm:cxn modelId="{CF4F2170-610D-43B1-BE2C-A28FE7F7541D}" type="presOf" srcId="{52EF31E9-0B03-4D18-BEA8-4C8EE65A467C}" destId="{03B92643-F9E0-4A77-B0A9-8A5AEA073AAE}" srcOrd="0" destOrd="0" presId="urn:microsoft.com/office/officeart/2005/8/layout/vList2"/>
    <dgm:cxn modelId="{5F0AE902-9C07-4337-A402-E3293E1A5F40}" srcId="{FF059D72-B9B0-4CB6-8126-763F024879F7}" destId="{2896E5F3-D2DA-48ED-8925-BBC1E642CE33}" srcOrd="3" destOrd="0" parTransId="{21D7FEA5-5E76-4530-B41A-6056999ECFA9}" sibTransId="{4C54F93C-5609-42BE-8C69-9D9C3459C7B8}"/>
    <dgm:cxn modelId="{57045180-3A6C-434E-9FC3-39B7951FDCA1}" srcId="{FF059D72-B9B0-4CB6-8126-763F024879F7}" destId="{70F09EEE-FD68-415D-86F2-2FDB37912420}" srcOrd="5" destOrd="0" parTransId="{37E6F0A1-EFAD-47D4-A268-89147CCC8D37}" sibTransId="{309B3B15-1DE1-4CA0-85AE-75104FA2FBA2}"/>
    <dgm:cxn modelId="{5DB8A857-BED6-4796-BF87-4A32C9EBCFEA}" type="presOf" srcId="{1C0C6257-BAC2-486C-AB6F-E9B1203942E4}" destId="{744D2466-BD9C-4F2C-A280-281C2579B810}" srcOrd="0" destOrd="0" presId="urn:microsoft.com/office/officeart/2005/8/layout/vList2"/>
    <dgm:cxn modelId="{040912EE-EEEE-451A-9AE6-5662C0279F68}" type="presOf" srcId="{4425C5CA-F412-4EB2-97AA-10775473BED6}" destId="{50849BC1-F190-4D5A-8966-F72D57B57332}" srcOrd="0" destOrd="0" presId="urn:microsoft.com/office/officeart/2005/8/layout/vList2"/>
    <dgm:cxn modelId="{28C0F375-42DD-434B-BC8F-9A2E7609A5BD}" srcId="{FF059D72-B9B0-4CB6-8126-763F024879F7}" destId="{1C0C6257-BAC2-486C-AB6F-E9B1203942E4}" srcOrd="2" destOrd="0" parTransId="{4E9009CB-618E-41AD-8FA4-1B40CABBB480}" sibTransId="{F5272FC1-B642-46F1-B24A-1B5F2B56A984}"/>
    <dgm:cxn modelId="{8DEF0B8D-5035-4D3E-9A94-C013620BB0D2}" srcId="{FF059D72-B9B0-4CB6-8126-763F024879F7}" destId="{4425C5CA-F412-4EB2-97AA-10775473BED6}" srcOrd="0" destOrd="0" parTransId="{FE4AEEED-4982-459A-9F41-C6B9CF749B6A}" sibTransId="{D116141E-0462-4EA2-A20E-D216E4761443}"/>
    <dgm:cxn modelId="{171E6A41-0053-4E47-859D-0A2BC3AE3DA3}" type="presOf" srcId="{70F09EEE-FD68-415D-86F2-2FDB37912420}" destId="{27DA73B8-C0A8-49B9-846B-0599A45C3909}" srcOrd="0" destOrd="0" presId="urn:microsoft.com/office/officeart/2005/8/layout/vList2"/>
    <dgm:cxn modelId="{5AAABAEF-C2FA-4EB6-958E-9E882683F507}" srcId="{FF059D72-B9B0-4CB6-8126-763F024879F7}" destId="{45871A54-646E-4720-B252-A7EDB17FADE8}" srcOrd="4" destOrd="0" parTransId="{08689769-A702-4FD6-937B-097C795CB635}" sibTransId="{F763973C-3691-4990-B56A-D1F749CCD6A5}"/>
    <dgm:cxn modelId="{65B3DF48-9303-43A7-A3F9-E8AABF1F818B}" type="presOf" srcId="{2896E5F3-D2DA-48ED-8925-BBC1E642CE33}" destId="{36B1A388-25AF-45CE-8ACC-46EAD31F373E}" srcOrd="0" destOrd="0" presId="urn:microsoft.com/office/officeart/2005/8/layout/vList2"/>
    <dgm:cxn modelId="{738F1136-6EC1-459F-9655-68F70A6DE948}" type="presOf" srcId="{FF059D72-B9B0-4CB6-8126-763F024879F7}" destId="{3F201605-68E9-4C67-BD3A-E9D426E01220}" srcOrd="0" destOrd="0" presId="urn:microsoft.com/office/officeart/2005/8/layout/vList2"/>
    <dgm:cxn modelId="{79F825B9-8B4F-4F44-8BD3-3CEBEB264265}" type="presOf" srcId="{45871A54-646E-4720-B252-A7EDB17FADE8}" destId="{F2CA4D0A-A2A3-47DD-9C12-A81C8166D376}" srcOrd="0" destOrd="0" presId="urn:microsoft.com/office/officeart/2005/8/layout/vList2"/>
    <dgm:cxn modelId="{DE7F4045-2F0A-4ADF-8A01-B77607605785}" srcId="{FF059D72-B9B0-4CB6-8126-763F024879F7}" destId="{52EF31E9-0B03-4D18-BEA8-4C8EE65A467C}" srcOrd="1" destOrd="0" parTransId="{AE3372BE-6A15-45C2-8B3F-45763D85CE2F}" sibTransId="{FC7C3BEC-6498-4702-A56E-8BFE191125E4}"/>
    <dgm:cxn modelId="{8FC174A1-A5E8-42B1-8E9C-B62C9AD93883}" type="presParOf" srcId="{3F201605-68E9-4C67-BD3A-E9D426E01220}" destId="{50849BC1-F190-4D5A-8966-F72D57B57332}" srcOrd="0" destOrd="0" presId="urn:microsoft.com/office/officeart/2005/8/layout/vList2"/>
    <dgm:cxn modelId="{5EF41EBC-E547-4993-B866-1922F1EB826D}" type="presParOf" srcId="{3F201605-68E9-4C67-BD3A-E9D426E01220}" destId="{9E9AB68D-AB6F-4D40-B7AB-6FB68753305E}" srcOrd="1" destOrd="0" presId="urn:microsoft.com/office/officeart/2005/8/layout/vList2"/>
    <dgm:cxn modelId="{1C9E617A-0E9D-4F8D-A679-710ED63BF537}" type="presParOf" srcId="{3F201605-68E9-4C67-BD3A-E9D426E01220}" destId="{03B92643-F9E0-4A77-B0A9-8A5AEA073AAE}" srcOrd="2" destOrd="0" presId="urn:microsoft.com/office/officeart/2005/8/layout/vList2"/>
    <dgm:cxn modelId="{E1E9CAC6-5ADD-41C4-8467-FE41C7CF6E3B}" type="presParOf" srcId="{3F201605-68E9-4C67-BD3A-E9D426E01220}" destId="{0BE711C8-72E9-48E8-A52C-1D489F627966}" srcOrd="3" destOrd="0" presId="urn:microsoft.com/office/officeart/2005/8/layout/vList2"/>
    <dgm:cxn modelId="{C7E1318E-2BA8-484D-A7FA-45045E3BD974}" type="presParOf" srcId="{3F201605-68E9-4C67-BD3A-E9D426E01220}" destId="{744D2466-BD9C-4F2C-A280-281C2579B810}" srcOrd="4" destOrd="0" presId="urn:microsoft.com/office/officeart/2005/8/layout/vList2"/>
    <dgm:cxn modelId="{24B53E7A-F758-4227-A4E6-6A357FB3F1FB}" type="presParOf" srcId="{3F201605-68E9-4C67-BD3A-E9D426E01220}" destId="{D8CC7E7D-6920-425D-B02C-0BABB632CA35}" srcOrd="5" destOrd="0" presId="urn:microsoft.com/office/officeart/2005/8/layout/vList2"/>
    <dgm:cxn modelId="{92BD6A2E-BFEA-4BD9-BDE0-DE492179971C}" type="presParOf" srcId="{3F201605-68E9-4C67-BD3A-E9D426E01220}" destId="{36B1A388-25AF-45CE-8ACC-46EAD31F373E}" srcOrd="6" destOrd="0" presId="urn:microsoft.com/office/officeart/2005/8/layout/vList2"/>
    <dgm:cxn modelId="{40F785D5-0BD0-4FB3-9E1D-214CB9FFEAD2}" type="presParOf" srcId="{3F201605-68E9-4C67-BD3A-E9D426E01220}" destId="{FE104A1D-0030-4456-ACC5-711A7F19CC29}" srcOrd="7" destOrd="0" presId="urn:microsoft.com/office/officeart/2005/8/layout/vList2"/>
    <dgm:cxn modelId="{F09B24C3-DD83-46CA-AC95-C12E6E5CDD34}" type="presParOf" srcId="{3F201605-68E9-4C67-BD3A-E9D426E01220}" destId="{F2CA4D0A-A2A3-47DD-9C12-A81C8166D376}" srcOrd="8" destOrd="0" presId="urn:microsoft.com/office/officeart/2005/8/layout/vList2"/>
    <dgm:cxn modelId="{23B62F96-BBBD-4C18-9012-8D36CE3F8635}" type="presParOf" srcId="{3F201605-68E9-4C67-BD3A-E9D426E01220}" destId="{CA0EE060-FE2C-4F1E-AB5C-5DE2EACFCAC1}" srcOrd="9" destOrd="0" presId="urn:microsoft.com/office/officeart/2005/8/layout/vList2"/>
    <dgm:cxn modelId="{1F68B8DA-3E1F-4D1B-8AA5-F1248E7ADB1E}" type="presParOf" srcId="{3F201605-68E9-4C67-BD3A-E9D426E01220}" destId="{27DA73B8-C0A8-49B9-846B-0599A45C390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5A4AB-B8D2-49A3-95A4-E85C9E8DD112}">
      <dsp:nvSpPr>
        <dsp:cNvPr id="0" name=""/>
        <dsp:cNvSpPr/>
      </dsp:nvSpPr>
      <dsp:spPr>
        <a:xfrm>
          <a:off x="0" y="82589"/>
          <a:ext cx="5811128"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t>Introduction</a:t>
          </a:r>
          <a:endParaRPr lang="en-US" sz="2600" kern="1200" dirty="0"/>
        </a:p>
      </dsp:txBody>
      <dsp:txXfrm>
        <a:off x="30442" y="113031"/>
        <a:ext cx="5750244" cy="562726"/>
      </dsp:txXfrm>
    </dsp:sp>
    <dsp:sp modelId="{EB1A1909-23C0-4CAF-8609-ABD7EAA745B7}">
      <dsp:nvSpPr>
        <dsp:cNvPr id="0" name=""/>
        <dsp:cNvSpPr/>
      </dsp:nvSpPr>
      <dsp:spPr>
        <a:xfrm>
          <a:off x="0" y="781079"/>
          <a:ext cx="5811128" cy="623610"/>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t>Data understanding</a:t>
          </a:r>
          <a:endParaRPr lang="en-US" sz="2600" kern="1200" dirty="0"/>
        </a:p>
      </dsp:txBody>
      <dsp:txXfrm>
        <a:off x="30442" y="811521"/>
        <a:ext cx="5750244" cy="562726"/>
      </dsp:txXfrm>
    </dsp:sp>
    <dsp:sp modelId="{D8594D1D-66E5-4EE9-BDF2-870CA5486B3A}">
      <dsp:nvSpPr>
        <dsp:cNvPr id="0" name=""/>
        <dsp:cNvSpPr/>
      </dsp:nvSpPr>
      <dsp:spPr>
        <a:xfrm>
          <a:off x="0" y="1479569"/>
          <a:ext cx="5811128" cy="623610"/>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t>Data Cleaning</a:t>
          </a:r>
          <a:endParaRPr lang="en-US" sz="2600" kern="1200" dirty="0"/>
        </a:p>
      </dsp:txBody>
      <dsp:txXfrm>
        <a:off x="30442" y="1510011"/>
        <a:ext cx="5750244" cy="562726"/>
      </dsp:txXfrm>
    </dsp:sp>
    <dsp:sp modelId="{185C5A5F-B4BD-4EB1-83AA-36741E49F7BC}">
      <dsp:nvSpPr>
        <dsp:cNvPr id="0" name=""/>
        <dsp:cNvSpPr/>
      </dsp:nvSpPr>
      <dsp:spPr>
        <a:xfrm>
          <a:off x="0" y="2178059"/>
          <a:ext cx="5811128" cy="623610"/>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t>Outlier detection and handling</a:t>
          </a:r>
          <a:endParaRPr lang="en-US" sz="2600" kern="1200" dirty="0"/>
        </a:p>
      </dsp:txBody>
      <dsp:txXfrm>
        <a:off x="30442" y="2208501"/>
        <a:ext cx="5750244" cy="562726"/>
      </dsp:txXfrm>
    </dsp:sp>
    <dsp:sp modelId="{967DDD59-89DE-4BA5-BAE1-369241AD98C6}">
      <dsp:nvSpPr>
        <dsp:cNvPr id="0" name=""/>
        <dsp:cNvSpPr/>
      </dsp:nvSpPr>
      <dsp:spPr>
        <a:xfrm>
          <a:off x="0" y="2876549"/>
          <a:ext cx="5811128" cy="623610"/>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t>Feature Selection</a:t>
          </a:r>
          <a:endParaRPr lang="en-US" sz="2600" kern="1200" dirty="0"/>
        </a:p>
      </dsp:txBody>
      <dsp:txXfrm>
        <a:off x="30442" y="2906991"/>
        <a:ext cx="5750244" cy="562726"/>
      </dsp:txXfrm>
    </dsp:sp>
    <dsp:sp modelId="{9A5CCB4A-00EF-4584-BD60-69BC917E213F}">
      <dsp:nvSpPr>
        <dsp:cNvPr id="0" name=""/>
        <dsp:cNvSpPr/>
      </dsp:nvSpPr>
      <dsp:spPr>
        <a:xfrm>
          <a:off x="0" y="3575039"/>
          <a:ext cx="5811128" cy="623610"/>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t>Model Creation</a:t>
          </a:r>
          <a:endParaRPr lang="en-US" sz="2600" kern="1200" dirty="0"/>
        </a:p>
      </dsp:txBody>
      <dsp:txXfrm>
        <a:off x="30442" y="3605481"/>
        <a:ext cx="5750244" cy="562726"/>
      </dsp:txXfrm>
    </dsp:sp>
    <dsp:sp modelId="{683E5C8A-6D04-418F-B240-790190188997}">
      <dsp:nvSpPr>
        <dsp:cNvPr id="0" name=""/>
        <dsp:cNvSpPr/>
      </dsp:nvSpPr>
      <dsp:spPr>
        <a:xfrm>
          <a:off x="0" y="4273529"/>
          <a:ext cx="5811128" cy="623610"/>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t>Training and Testing of model</a:t>
          </a:r>
          <a:endParaRPr lang="en-US" sz="2600" kern="1200" dirty="0"/>
        </a:p>
      </dsp:txBody>
      <dsp:txXfrm>
        <a:off x="30442" y="4303971"/>
        <a:ext cx="5750244" cy="562726"/>
      </dsp:txXfrm>
    </dsp:sp>
    <dsp:sp modelId="{A84A1AA5-E718-43F7-A0B3-BCA084C22B7B}">
      <dsp:nvSpPr>
        <dsp:cNvPr id="0" name=""/>
        <dsp:cNvSpPr/>
      </dsp:nvSpPr>
      <dsp:spPr>
        <a:xfrm>
          <a:off x="0" y="4972019"/>
          <a:ext cx="5811128"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t>Testing assumptions</a:t>
          </a:r>
          <a:endParaRPr lang="en-US" sz="2600" kern="1200" dirty="0"/>
        </a:p>
      </dsp:txBody>
      <dsp:txXfrm>
        <a:off x="30442" y="5002461"/>
        <a:ext cx="5750244"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49BC1-F190-4D5A-8966-F72D57B57332}">
      <dsp:nvSpPr>
        <dsp:cNvPr id="0" name=""/>
        <dsp:cNvSpPr/>
      </dsp:nvSpPr>
      <dsp:spPr>
        <a:xfrm>
          <a:off x="0" y="1839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t>We </a:t>
          </a:r>
          <a:r>
            <a:rPr lang="en-US" sz="2100" b="1" kern="1200" dirty="0"/>
            <a:t>tried to build a prediction model for the </a:t>
          </a:r>
          <a:r>
            <a:rPr lang="en-US" sz="2100" b="1" u="sng" kern="1200" dirty="0"/>
            <a:t>Life Expectancy</a:t>
          </a:r>
          <a:r>
            <a:rPr lang="en-US" sz="2100" b="1" kern="1200" dirty="0"/>
            <a:t> in which we need to predict the Best Accuracy score .</a:t>
          </a:r>
          <a:endParaRPr lang="en-US" sz="2100" kern="1200" dirty="0"/>
        </a:p>
      </dsp:txBody>
      <dsp:txXfrm>
        <a:off x="40780" y="59171"/>
        <a:ext cx="10862665" cy="753819"/>
      </dsp:txXfrm>
    </dsp:sp>
    <dsp:sp modelId="{03B92643-F9E0-4A77-B0A9-8A5AEA073AAE}">
      <dsp:nvSpPr>
        <dsp:cNvPr id="0" name=""/>
        <dsp:cNvSpPr/>
      </dsp:nvSpPr>
      <dsp:spPr>
        <a:xfrm>
          <a:off x="0" y="91425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t>For </a:t>
          </a:r>
          <a:r>
            <a:rPr lang="en-US" sz="2100" b="1" kern="1200" dirty="0"/>
            <a:t>that first we needed to understand the data</a:t>
          </a:r>
          <a:endParaRPr lang="en-US" sz="2100" kern="1200" dirty="0"/>
        </a:p>
      </dsp:txBody>
      <dsp:txXfrm>
        <a:off x="40780" y="955031"/>
        <a:ext cx="10862665" cy="753819"/>
      </dsp:txXfrm>
    </dsp:sp>
    <dsp:sp modelId="{744D2466-BD9C-4F2C-A280-281C2579B810}">
      <dsp:nvSpPr>
        <dsp:cNvPr id="0" name=""/>
        <dsp:cNvSpPr/>
      </dsp:nvSpPr>
      <dsp:spPr>
        <a:xfrm>
          <a:off x="0" y="181011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t>Then </a:t>
          </a:r>
          <a:r>
            <a:rPr lang="en-US" sz="2100" b="1" kern="1200" dirty="0" err="1"/>
            <a:t>visualise</a:t>
          </a:r>
          <a:r>
            <a:rPr lang="en-US" sz="2100" b="1" kern="1200" dirty="0"/>
            <a:t> it and handle the data appropriately</a:t>
          </a:r>
          <a:endParaRPr lang="en-US" sz="2100" kern="1200" dirty="0"/>
        </a:p>
      </dsp:txBody>
      <dsp:txXfrm>
        <a:off x="40780" y="1850891"/>
        <a:ext cx="10862665" cy="753819"/>
      </dsp:txXfrm>
    </dsp:sp>
    <dsp:sp modelId="{36B1A388-25AF-45CE-8ACC-46EAD31F373E}">
      <dsp:nvSpPr>
        <dsp:cNvPr id="0" name=""/>
        <dsp:cNvSpPr/>
      </dsp:nvSpPr>
      <dsp:spPr>
        <a:xfrm>
          <a:off x="0" y="270597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t>And </a:t>
          </a:r>
          <a:r>
            <a:rPr lang="en-US" sz="2100" b="1" kern="1200" dirty="0"/>
            <a:t>do the Feature Selection Analysis</a:t>
          </a:r>
          <a:endParaRPr lang="en-US" sz="2100" kern="1200" dirty="0"/>
        </a:p>
      </dsp:txBody>
      <dsp:txXfrm>
        <a:off x="40780" y="2746751"/>
        <a:ext cx="10862665" cy="753819"/>
      </dsp:txXfrm>
    </dsp:sp>
    <dsp:sp modelId="{F2CA4D0A-A2A3-47DD-9C12-A81C8166D376}">
      <dsp:nvSpPr>
        <dsp:cNvPr id="0" name=""/>
        <dsp:cNvSpPr/>
      </dsp:nvSpPr>
      <dsp:spPr>
        <a:xfrm>
          <a:off x="0" y="360183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t>Finally </a:t>
          </a:r>
          <a:r>
            <a:rPr lang="en-US" sz="2100" b="1" kern="1200" dirty="0"/>
            <a:t>build multiple model to evaluate and to find the best suited model to get good accuracy score and predict the target. </a:t>
          </a:r>
          <a:endParaRPr lang="en-US" sz="2100" kern="1200" dirty="0"/>
        </a:p>
      </dsp:txBody>
      <dsp:txXfrm>
        <a:off x="40780" y="3642611"/>
        <a:ext cx="10862665" cy="753819"/>
      </dsp:txXfrm>
    </dsp:sp>
    <dsp:sp modelId="{27DA73B8-C0A8-49B9-846B-0599A45C3909}">
      <dsp:nvSpPr>
        <dsp:cNvPr id="0" name=""/>
        <dsp:cNvSpPr/>
      </dsp:nvSpPr>
      <dsp:spPr>
        <a:xfrm>
          <a:off x="0" y="4497691"/>
          <a:ext cx="10944225"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t>In </a:t>
          </a:r>
          <a:r>
            <a:rPr lang="en-US" sz="2100" b="1" kern="1200" dirty="0"/>
            <a:t>that </a:t>
          </a:r>
          <a:r>
            <a:rPr lang="en-US" sz="2100" b="1" u="sng" kern="1200" dirty="0"/>
            <a:t>Random forest</a:t>
          </a:r>
          <a:r>
            <a:rPr lang="en-US" sz="2100" b="1" kern="1200" dirty="0"/>
            <a:t> model showed the highest accuracy .so, we used it to predict the data.</a:t>
          </a:r>
          <a:endParaRPr lang="en-US" sz="2100" kern="1200" dirty="0"/>
        </a:p>
      </dsp:txBody>
      <dsp:txXfrm>
        <a:off x="40780" y="4538471"/>
        <a:ext cx="10862665"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8591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142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536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767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3534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408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854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25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581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164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554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755278951"/>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32.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2.png"/><Relationship Id="rId17" Type="http://schemas.openxmlformats.org/officeDocument/2006/relationships/image" Target="../media/image36.png"/><Relationship Id="rId2" Type="http://schemas.openxmlformats.org/officeDocument/2006/relationships/image" Target="../media/image53.png"/><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30.png"/><Relationship Id="rId5" Type="http://schemas.openxmlformats.org/officeDocument/2006/relationships/image" Target="../media/image56.png"/><Relationship Id="rId15" Type="http://schemas.openxmlformats.org/officeDocument/2006/relationships/image" Target="../media/image34.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48.png"/><Relationship Id="rId18" Type="http://schemas.openxmlformats.org/officeDocument/2006/relationships/image" Target="../media/image73.png"/><Relationship Id="rId3" Type="http://schemas.openxmlformats.org/officeDocument/2006/relationships/image" Target="../media/image40.png"/><Relationship Id="rId21" Type="http://schemas.openxmlformats.org/officeDocument/2006/relationships/image" Target="../media/image56.png"/><Relationship Id="rId7" Type="http://schemas.openxmlformats.org/officeDocument/2006/relationships/image" Target="../media/image42.png"/><Relationship Id="rId12" Type="http://schemas.openxmlformats.org/officeDocument/2006/relationships/image" Target="../media/image70.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image" Target="../media/image65.png"/><Relationship Id="rId16" Type="http://schemas.openxmlformats.org/officeDocument/2006/relationships/image" Target="../media/image72.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46.png"/><Relationship Id="rId24" Type="http://schemas.openxmlformats.org/officeDocument/2006/relationships/image" Target="../media/image76.png"/><Relationship Id="rId5" Type="http://schemas.openxmlformats.org/officeDocument/2006/relationships/image" Target="../media/image39.png"/><Relationship Id="rId15" Type="http://schemas.openxmlformats.org/officeDocument/2006/relationships/image" Target="../media/image50.png"/><Relationship Id="rId23" Type="http://schemas.openxmlformats.org/officeDocument/2006/relationships/image" Target="../media/image58.png"/><Relationship Id="rId10" Type="http://schemas.openxmlformats.org/officeDocument/2006/relationships/image" Target="../media/image69.png"/><Relationship Id="rId19" Type="http://schemas.openxmlformats.org/officeDocument/2006/relationships/image" Target="../media/image54.png"/><Relationship Id="rId4" Type="http://schemas.openxmlformats.org/officeDocument/2006/relationships/image" Target="../media/image66.png"/><Relationship Id="rId9" Type="http://schemas.openxmlformats.org/officeDocument/2006/relationships/image" Target="../media/image44.png"/><Relationship Id="rId14" Type="http://schemas.openxmlformats.org/officeDocument/2006/relationships/image" Target="../media/image71.png"/><Relationship Id="rId22" Type="http://schemas.openxmlformats.org/officeDocument/2006/relationships/image" Target="../media/image75.png"/></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descr="รูปภาพ : seo, ข้อมูลใหญ่, การวิเคราะห์, เว็บไซต์, ฐานข้อมูล, ศูนย์ ...">
            <a:extLst>
              <a:ext uri="{FF2B5EF4-FFF2-40B4-BE49-F238E27FC236}">
                <a16:creationId xmlns:a16="http://schemas.microsoft.com/office/drawing/2014/main" id="{ACDCFC5C-7901-E963-132A-098762C55084}"/>
              </a:ext>
            </a:extLst>
          </p:cNvPr>
          <p:cNvPicPr>
            <a:picLocks noChangeAspect="1"/>
          </p:cNvPicPr>
          <p:nvPr/>
        </p:nvPicPr>
        <p:blipFill rotWithShape="1">
          <a:blip r:embed="rId2"/>
          <a:srcRect t="9473" b="166"/>
          <a:stretch/>
        </p:blipFill>
        <p:spPr>
          <a:xfrm>
            <a:off x="20" y="10"/>
            <a:ext cx="12191980" cy="6857990"/>
          </a:xfrm>
          <a:prstGeom prst="rect">
            <a:avLst/>
          </a:prstGeom>
        </p:spPr>
      </p:pic>
      <p:sp>
        <p:nvSpPr>
          <p:cNvPr id="2" name="Title 1"/>
          <p:cNvSpPr>
            <a:spLocks noGrp="1"/>
          </p:cNvSpPr>
          <p:nvPr>
            <p:ph type="ctrTitle"/>
          </p:nvPr>
        </p:nvSpPr>
        <p:spPr>
          <a:xfrm>
            <a:off x="1315233" y="4535128"/>
            <a:ext cx="9144000" cy="1754326"/>
          </a:xfrm>
          <a:solidFill>
            <a:srgbClr val="FFFFFF">
              <a:alpha val="91000"/>
            </a:srgbClr>
          </a:solidFill>
          <a:ln w="279400" cap="sq" cmpd="thinThick" algn="ctr">
            <a:solidFill>
              <a:srgbClr val="FFFFFF">
                <a:alpha val="91000"/>
              </a:srgbClr>
            </a:solidFill>
            <a:prstDash val="solid"/>
            <a:miter lim="800000"/>
          </a:ln>
        </p:spPr>
        <p:txBody>
          <a:bodyPr vert="horz" wrap="square" lIns="91440" tIns="45720" rIns="91440" bIns="45720" rtlCol="0" anchor="ctr">
            <a:normAutofit/>
          </a:bodyPr>
          <a:lstStyle/>
          <a:p>
            <a:r>
              <a:rPr lang="en-US" sz="3800" b="1" i="1" u="sng" dirty="0">
                <a:solidFill>
                  <a:srgbClr val="262626"/>
                </a:solidFill>
              </a:rPr>
              <a:t>LIFE EXPECTANCY</a:t>
            </a:r>
            <a:r>
              <a:rPr lang="en-US" sz="3800" b="1" i="1" u="sng" dirty="0"/>
              <a:t/>
            </a:r>
            <a:br>
              <a:rPr lang="en-US" sz="3800" b="1" i="1" u="sng" dirty="0"/>
            </a:br>
            <a:r>
              <a:rPr lang="en-US" sz="3800" b="1" i="1" u="sng" dirty="0">
                <a:solidFill>
                  <a:srgbClr val="262626"/>
                </a:solidFill>
              </a:rPr>
              <a:t>Data Analysis</a:t>
            </a:r>
            <a:r>
              <a:rPr lang="en-US" sz="3800" b="1" i="1" u="sng" dirty="0"/>
              <a:t/>
            </a:r>
            <a:br>
              <a:rPr lang="en-US" sz="3800" b="1" i="1" u="sng" dirty="0"/>
            </a:br>
            <a:r>
              <a:rPr lang="en-US" sz="3800" b="1" i="1" u="sng" dirty="0">
                <a:solidFill>
                  <a:srgbClr val="262626"/>
                </a:solidFill>
              </a:rPr>
              <a:t>Dhanush M</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869E-C862-8DA1-37EE-18C4790180FD}"/>
              </a:ext>
            </a:extLst>
          </p:cNvPr>
          <p:cNvSpPr>
            <a:spLocks noGrp="1"/>
          </p:cNvSpPr>
          <p:nvPr>
            <p:ph type="title"/>
          </p:nvPr>
        </p:nvSpPr>
        <p:spPr>
          <a:xfrm>
            <a:off x="3176390" y="135481"/>
            <a:ext cx="6225437" cy="396551"/>
          </a:xfrm>
        </p:spPr>
        <p:txBody>
          <a:bodyPr>
            <a:normAutofit fontScale="90000"/>
          </a:bodyPr>
          <a:lstStyle/>
          <a:p>
            <a:r>
              <a:rPr lang="en-US" b="1" u="sng" dirty="0">
                <a:cs typeface="Calibri Light"/>
              </a:rPr>
              <a:t> Target variable </a:t>
            </a:r>
            <a:r>
              <a:rPr lang="en-US" b="1" u="sng" dirty="0" err="1">
                <a:cs typeface="Calibri Light"/>
              </a:rPr>
              <a:t>Visualisation</a:t>
            </a:r>
          </a:p>
        </p:txBody>
      </p:sp>
      <p:sp>
        <p:nvSpPr>
          <p:cNvPr id="4" name="TextBox 3">
            <a:extLst>
              <a:ext uri="{FF2B5EF4-FFF2-40B4-BE49-F238E27FC236}">
                <a16:creationId xmlns:a16="http://schemas.microsoft.com/office/drawing/2014/main" id="{BA770275-217F-D3FF-436F-363F2876C86C}"/>
              </a:ext>
            </a:extLst>
          </p:cNvPr>
          <p:cNvSpPr txBox="1"/>
          <p:nvPr/>
        </p:nvSpPr>
        <p:spPr>
          <a:xfrm>
            <a:off x="4749452" y="618473"/>
            <a:ext cx="3264595" cy="65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err="1"/>
              <a:t>Life_expectancy</a:t>
            </a:r>
            <a:endParaRPr lang="en-US" sz="3600" dirty="0" err="1"/>
          </a:p>
        </p:txBody>
      </p:sp>
      <p:pic>
        <p:nvPicPr>
          <p:cNvPr id="6" name="Picture 6" descr="Chart, histogram&#10;&#10;Description automatically generated">
            <a:extLst>
              <a:ext uri="{FF2B5EF4-FFF2-40B4-BE49-F238E27FC236}">
                <a16:creationId xmlns:a16="http://schemas.microsoft.com/office/drawing/2014/main" id="{BBE51A09-1C3B-3B25-D9A0-FB2723A2356B}"/>
              </a:ext>
            </a:extLst>
          </p:cNvPr>
          <p:cNvPicPr>
            <a:picLocks noChangeAspect="1"/>
          </p:cNvPicPr>
          <p:nvPr/>
        </p:nvPicPr>
        <p:blipFill>
          <a:blip r:embed="rId2"/>
          <a:stretch>
            <a:fillRect/>
          </a:stretch>
        </p:blipFill>
        <p:spPr>
          <a:xfrm>
            <a:off x="123041" y="1339611"/>
            <a:ext cx="5534806" cy="3331052"/>
          </a:xfrm>
          <a:prstGeom prst="rect">
            <a:avLst/>
          </a:prstGeom>
        </p:spPr>
      </p:pic>
      <p:pic>
        <p:nvPicPr>
          <p:cNvPr id="5" name="Picture 7" descr="Chart&#10;&#10;Description automatically generated">
            <a:extLst>
              <a:ext uri="{FF2B5EF4-FFF2-40B4-BE49-F238E27FC236}">
                <a16:creationId xmlns:a16="http://schemas.microsoft.com/office/drawing/2014/main" id="{74A084F9-FB44-CAFE-16A6-D473AD55E3B4}"/>
              </a:ext>
            </a:extLst>
          </p:cNvPr>
          <p:cNvPicPr>
            <a:picLocks noChangeAspect="1"/>
          </p:cNvPicPr>
          <p:nvPr/>
        </p:nvPicPr>
        <p:blipFill>
          <a:blip r:embed="rId3"/>
          <a:stretch>
            <a:fillRect/>
          </a:stretch>
        </p:blipFill>
        <p:spPr>
          <a:xfrm>
            <a:off x="5799550" y="3110577"/>
            <a:ext cx="6114789" cy="3486518"/>
          </a:xfrm>
          <a:prstGeom prst="rect">
            <a:avLst/>
          </a:prstGeom>
        </p:spPr>
      </p:pic>
    </p:spTree>
    <p:extLst>
      <p:ext uri="{BB962C8B-B14F-4D97-AF65-F5344CB8AC3E}">
        <p14:creationId xmlns:p14="http://schemas.microsoft.com/office/powerpoint/2010/main" val="94208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B2C5-D35D-0380-FE78-55DBEEFFB29F}"/>
              </a:ext>
            </a:extLst>
          </p:cNvPr>
          <p:cNvSpPr>
            <a:spLocks noGrp="1"/>
          </p:cNvSpPr>
          <p:nvPr>
            <p:ph type="title"/>
          </p:nvPr>
        </p:nvSpPr>
        <p:spPr>
          <a:xfrm>
            <a:off x="3629025" y="3175"/>
            <a:ext cx="4686300" cy="639763"/>
          </a:xfrm>
        </p:spPr>
        <p:txBody>
          <a:bodyPr>
            <a:normAutofit fontScale="90000"/>
          </a:bodyPr>
          <a:lstStyle/>
          <a:p>
            <a:pPr algn="ctr"/>
            <a:r>
              <a:rPr lang="en-US" b="1" u="sng" dirty="0">
                <a:cs typeface="Calibri Light"/>
              </a:rPr>
              <a:t>Visualizing data</a:t>
            </a:r>
          </a:p>
        </p:txBody>
      </p:sp>
      <p:pic>
        <p:nvPicPr>
          <p:cNvPr id="5" name="Picture 5" descr="Chart, histogram&#10;&#10;Description automatically generated">
            <a:extLst>
              <a:ext uri="{FF2B5EF4-FFF2-40B4-BE49-F238E27FC236}">
                <a16:creationId xmlns:a16="http://schemas.microsoft.com/office/drawing/2014/main" id="{F1E06162-A2A3-7282-D82B-442D0D958861}"/>
              </a:ext>
            </a:extLst>
          </p:cNvPr>
          <p:cNvPicPr>
            <a:picLocks noChangeAspect="1"/>
          </p:cNvPicPr>
          <p:nvPr/>
        </p:nvPicPr>
        <p:blipFill>
          <a:blip r:embed="rId2"/>
          <a:stretch>
            <a:fillRect/>
          </a:stretch>
        </p:blipFill>
        <p:spPr>
          <a:xfrm>
            <a:off x="3242153" y="672805"/>
            <a:ext cx="2743200" cy="1796336"/>
          </a:xfrm>
          <a:prstGeom prst="rect">
            <a:avLst/>
          </a:prstGeom>
        </p:spPr>
      </p:pic>
      <p:pic>
        <p:nvPicPr>
          <p:cNvPr id="6" name="Picture 6" descr="A picture containing rectangle&#10;&#10;Description automatically generated">
            <a:extLst>
              <a:ext uri="{FF2B5EF4-FFF2-40B4-BE49-F238E27FC236}">
                <a16:creationId xmlns:a16="http://schemas.microsoft.com/office/drawing/2014/main" id="{F4218AD5-DE2E-24C8-EDB1-DEE589271120}"/>
              </a:ext>
            </a:extLst>
          </p:cNvPr>
          <p:cNvPicPr>
            <a:picLocks noChangeAspect="1"/>
          </p:cNvPicPr>
          <p:nvPr/>
        </p:nvPicPr>
        <p:blipFill>
          <a:blip r:embed="rId3"/>
          <a:stretch>
            <a:fillRect/>
          </a:stretch>
        </p:blipFill>
        <p:spPr>
          <a:xfrm>
            <a:off x="308976" y="671963"/>
            <a:ext cx="2743200" cy="1798018"/>
          </a:xfrm>
          <a:prstGeom prst="rect">
            <a:avLst/>
          </a:prstGeom>
        </p:spPr>
      </p:pic>
      <p:pic>
        <p:nvPicPr>
          <p:cNvPr id="7" name="Picture 7" descr="Chart&#10;&#10;Description automatically generated">
            <a:extLst>
              <a:ext uri="{FF2B5EF4-FFF2-40B4-BE49-F238E27FC236}">
                <a16:creationId xmlns:a16="http://schemas.microsoft.com/office/drawing/2014/main" id="{4C5187DD-08E0-BE6F-4F9F-746839C8206C}"/>
              </a:ext>
            </a:extLst>
          </p:cNvPr>
          <p:cNvPicPr>
            <a:picLocks noChangeAspect="1"/>
          </p:cNvPicPr>
          <p:nvPr/>
        </p:nvPicPr>
        <p:blipFill>
          <a:blip r:embed="rId4"/>
          <a:stretch>
            <a:fillRect/>
          </a:stretch>
        </p:blipFill>
        <p:spPr>
          <a:xfrm>
            <a:off x="6290154" y="656396"/>
            <a:ext cx="2743200" cy="1787400"/>
          </a:xfrm>
          <a:prstGeom prst="rect">
            <a:avLst/>
          </a:prstGeom>
        </p:spPr>
      </p:pic>
      <p:pic>
        <p:nvPicPr>
          <p:cNvPr id="8" name="Picture 8" descr="Chart, histogram&#10;&#10;Description automatically generated">
            <a:extLst>
              <a:ext uri="{FF2B5EF4-FFF2-40B4-BE49-F238E27FC236}">
                <a16:creationId xmlns:a16="http://schemas.microsoft.com/office/drawing/2014/main" id="{C81DADE9-387D-29BC-E774-2A9919C07323}"/>
              </a:ext>
            </a:extLst>
          </p:cNvPr>
          <p:cNvPicPr>
            <a:picLocks noChangeAspect="1"/>
          </p:cNvPicPr>
          <p:nvPr/>
        </p:nvPicPr>
        <p:blipFill>
          <a:blip r:embed="rId5"/>
          <a:stretch>
            <a:fillRect/>
          </a:stretch>
        </p:blipFill>
        <p:spPr>
          <a:xfrm>
            <a:off x="9296401" y="674051"/>
            <a:ext cx="2743200" cy="1793843"/>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5DD7F392-0E25-8909-1598-285B90B38AB6}"/>
              </a:ext>
            </a:extLst>
          </p:cNvPr>
          <p:cNvPicPr>
            <a:picLocks noChangeAspect="1"/>
          </p:cNvPicPr>
          <p:nvPr/>
        </p:nvPicPr>
        <p:blipFill>
          <a:blip r:embed="rId6"/>
          <a:stretch>
            <a:fillRect/>
          </a:stretch>
        </p:blipFill>
        <p:spPr>
          <a:xfrm>
            <a:off x="308976" y="2601438"/>
            <a:ext cx="2743200" cy="1717753"/>
          </a:xfrm>
          <a:prstGeom prst="rect">
            <a:avLst/>
          </a:prstGeom>
        </p:spPr>
      </p:pic>
      <p:pic>
        <p:nvPicPr>
          <p:cNvPr id="10" name="Picture 10" descr="Chart, histogram&#10;&#10;Description automatically generated">
            <a:extLst>
              <a:ext uri="{FF2B5EF4-FFF2-40B4-BE49-F238E27FC236}">
                <a16:creationId xmlns:a16="http://schemas.microsoft.com/office/drawing/2014/main" id="{F264B0A0-92D2-F396-6A6D-6E33A65505C9}"/>
              </a:ext>
            </a:extLst>
          </p:cNvPr>
          <p:cNvPicPr>
            <a:picLocks noChangeAspect="1"/>
          </p:cNvPicPr>
          <p:nvPr/>
        </p:nvPicPr>
        <p:blipFill>
          <a:blip r:embed="rId7"/>
          <a:stretch>
            <a:fillRect/>
          </a:stretch>
        </p:blipFill>
        <p:spPr>
          <a:xfrm>
            <a:off x="3242153" y="2571741"/>
            <a:ext cx="2743200" cy="1860654"/>
          </a:xfrm>
          <a:prstGeom prst="rect">
            <a:avLst/>
          </a:prstGeom>
        </p:spPr>
      </p:pic>
      <p:pic>
        <p:nvPicPr>
          <p:cNvPr id="11" name="Picture 11" descr="Shape, square&#10;&#10;Description automatically generated">
            <a:extLst>
              <a:ext uri="{FF2B5EF4-FFF2-40B4-BE49-F238E27FC236}">
                <a16:creationId xmlns:a16="http://schemas.microsoft.com/office/drawing/2014/main" id="{4A2A626A-1C32-2DD0-6F51-A0A7FCE66F45}"/>
              </a:ext>
            </a:extLst>
          </p:cNvPr>
          <p:cNvPicPr>
            <a:picLocks noChangeAspect="1"/>
          </p:cNvPicPr>
          <p:nvPr/>
        </p:nvPicPr>
        <p:blipFill>
          <a:blip r:embed="rId8"/>
          <a:stretch>
            <a:fillRect/>
          </a:stretch>
        </p:blipFill>
        <p:spPr>
          <a:xfrm>
            <a:off x="6290153" y="2652901"/>
            <a:ext cx="2743200" cy="1614827"/>
          </a:xfrm>
          <a:prstGeom prst="rect">
            <a:avLst/>
          </a:prstGeom>
        </p:spPr>
      </p:pic>
      <p:pic>
        <p:nvPicPr>
          <p:cNvPr id="12" name="Picture 12" descr="Chart, histogram&#10;&#10;Description automatically generated">
            <a:extLst>
              <a:ext uri="{FF2B5EF4-FFF2-40B4-BE49-F238E27FC236}">
                <a16:creationId xmlns:a16="http://schemas.microsoft.com/office/drawing/2014/main" id="{D88768EB-544B-60A5-E8D0-34DD0DF6D9F8}"/>
              </a:ext>
            </a:extLst>
          </p:cNvPr>
          <p:cNvPicPr>
            <a:picLocks noChangeAspect="1"/>
          </p:cNvPicPr>
          <p:nvPr/>
        </p:nvPicPr>
        <p:blipFill>
          <a:blip r:embed="rId9"/>
          <a:stretch>
            <a:fillRect/>
          </a:stretch>
        </p:blipFill>
        <p:spPr>
          <a:xfrm>
            <a:off x="9296400" y="2485401"/>
            <a:ext cx="2743200" cy="1782815"/>
          </a:xfrm>
          <a:prstGeom prst="rect">
            <a:avLst/>
          </a:prstGeom>
        </p:spPr>
      </p:pic>
      <p:pic>
        <p:nvPicPr>
          <p:cNvPr id="13" name="Picture 13">
            <a:extLst>
              <a:ext uri="{FF2B5EF4-FFF2-40B4-BE49-F238E27FC236}">
                <a16:creationId xmlns:a16="http://schemas.microsoft.com/office/drawing/2014/main" id="{7BDA4D77-E529-9203-BF5A-E5F2D414E614}"/>
              </a:ext>
            </a:extLst>
          </p:cNvPr>
          <p:cNvPicPr>
            <a:picLocks noChangeAspect="1"/>
          </p:cNvPicPr>
          <p:nvPr/>
        </p:nvPicPr>
        <p:blipFill>
          <a:blip r:embed="rId10"/>
          <a:stretch>
            <a:fillRect/>
          </a:stretch>
        </p:blipFill>
        <p:spPr>
          <a:xfrm>
            <a:off x="308975" y="4571328"/>
            <a:ext cx="2743200" cy="1765426"/>
          </a:xfrm>
          <a:prstGeom prst="rect">
            <a:avLst/>
          </a:prstGeom>
        </p:spPr>
      </p:pic>
      <p:pic>
        <p:nvPicPr>
          <p:cNvPr id="14" name="Picture 14" descr="Chart, histogram&#10;&#10;Description automatically generated">
            <a:extLst>
              <a:ext uri="{FF2B5EF4-FFF2-40B4-BE49-F238E27FC236}">
                <a16:creationId xmlns:a16="http://schemas.microsoft.com/office/drawing/2014/main" id="{E92B80B7-00D7-BE79-8E88-FE68E3E5B24F}"/>
              </a:ext>
            </a:extLst>
          </p:cNvPr>
          <p:cNvPicPr>
            <a:picLocks noChangeAspect="1"/>
          </p:cNvPicPr>
          <p:nvPr/>
        </p:nvPicPr>
        <p:blipFill>
          <a:blip r:embed="rId11"/>
          <a:stretch>
            <a:fillRect/>
          </a:stretch>
        </p:blipFill>
        <p:spPr>
          <a:xfrm>
            <a:off x="3294345" y="4595756"/>
            <a:ext cx="2743200" cy="1716570"/>
          </a:xfrm>
          <a:prstGeom prst="rect">
            <a:avLst/>
          </a:prstGeom>
        </p:spPr>
      </p:pic>
      <p:pic>
        <p:nvPicPr>
          <p:cNvPr id="15" name="Picture 15" descr="Chart, histogram&#10;&#10;Description automatically generated">
            <a:extLst>
              <a:ext uri="{FF2B5EF4-FFF2-40B4-BE49-F238E27FC236}">
                <a16:creationId xmlns:a16="http://schemas.microsoft.com/office/drawing/2014/main" id="{4BD59A64-0D7E-80B2-C52D-5A4B76A666E2}"/>
              </a:ext>
            </a:extLst>
          </p:cNvPr>
          <p:cNvPicPr>
            <a:picLocks noChangeAspect="1"/>
          </p:cNvPicPr>
          <p:nvPr/>
        </p:nvPicPr>
        <p:blipFill>
          <a:blip r:embed="rId12"/>
          <a:stretch>
            <a:fillRect/>
          </a:stretch>
        </p:blipFill>
        <p:spPr>
          <a:xfrm>
            <a:off x="6331906" y="4571172"/>
            <a:ext cx="2743200" cy="1765738"/>
          </a:xfrm>
          <a:prstGeom prst="rect">
            <a:avLst/>
          </a:prstGeom>
        </p:spPr>
      </p:pic>
      <p:pic>
        <p:nvPicPr>
          <p:cNvPr id="16" name="Picture 16" descr="Chart, histogram&#10;&#10;Description automatically generated">
            <a:extLst>
              <a:ext uri="{FF2B5EF4-FFF2-40B4-BE49-F238E27FC236}">
                <a16:creationId xmlns:a16="http://schemas.microsoft.com/office/drawing/2014/main" id="{EE91C2C3-6513-A24C-5692-6ABB7B004194}"/>
              </a:ext>
            </a:extLst>
          </p:cNvPr>
          <p:cNvPicPr>
            <a:picLocks noChangeAspect="1"/>
          </p:cNvPicPr>
          <p:nvPr/>
        </p:nvPicPr>
        <p:blipFill>
          <a:blip r:embed="rId13"/>
          <a:stretch>
            <a:fillRect/>
          </a:stretch>
        </p:blipFill>
        <p:spPr>
          <a:xfrm>
            <a:off x="9338153" y="4506613"/>
            <a:ext cx="2743200" cy="1790472"/>
          </a:xfrm>
          <a:prstGeom prst="rect">
            <a:avLst/>
          </a:prstGeom>
        </p:spPr>
      </p:pic>
    </p:spTree>
    <p:extLst>
      <p:ext uri="{BB962C8B-B14F-4D97-AF65-F5344CB8AC3E}">
        <p14:creationId xmlns:p14="http://schemas.microsoft.com/office/powerpoint/2010/main" val="283103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2F4663-A0CD-3D58-41CB-90F63D047593}"/>
              </a:ext>
            </a:extLst>
          </p:cNvPr>
          <p:cNvSpPr txBox="1"/>
          <p:nvPr/>
        </p:nvSpPr>
        <p:spPr>
          <a:xfrm>
            <a:off x="4411249" y="-4175"/>
            <a:ext cx="33799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dirty="0">
                <a:latin typeface="Calibri Light"/>
              </a:rPr>
              <a:t>Visualizing data</a:t>
            </a:r>
            <a:r>
              <a:rPr lang="en-US" sz="3600" b="1" u="sng" dirty="0">
                <a:latin typeface="Calibri Light"/>
                <a:cs typeface="Calibri Light"/>
              </a:rPr>
              <a:t>​</a:t>
            </a:r>
            <a:endParaRPr lang="en-US" sz="3600" b="1" u="sng">
              <a:cs typeface="Calibri"/>
            </a:endParaRPr>
          </a:p>
        </p:txBody>
      </p:sp>
      <p:pic>
        <p:nvPicPr>
          <p:cNvPr id="5" name="Picture 5" descr="Chart&#10;&#10;Description automatically generated">
            <a:extLst>
              <a:ext uri="{FF2B5EF4-FFF2-40B4-BE49-F238E27FC236}">
                <a16:creationId xmlns:a16="http://schemas.microsoft.com/office/drawing/2014/main" id="{10201B45-6DC4-D374-D718-1E5F8A725AA3}"/>
              </a:ext>
            </a:extLst>
          </p:cNvPr>
          <p:cNvPicPr>
            <a:picLocks noChangeAspect="1"/>
          </p:cNvPicPr>
          <p:nvPr/>
        </p:nvPicPr>
        <p:blipFill>
          <a:blip r:embed="rId2"/>
          <a:stretch>
            <a:fillRect/>
          </a:stretch>
        </p:blipFill>
        <p:spPr>
          <a:xfrm>
            <a:off x="-4175" y="686596"/>
            <a:ext cx="2795393" cy="2050589"/>
          </a:xfrm>
          <a:prstGeom prst="rect">
            <a:avLst/>
          </a:prstGeom>
        </p:spPr>
      </p:pic>
      <p:pic>
        <p:nvPicPr>
          <p:cNvPr id="6" name="Picture 6" descr="Chart, histogram&#10;&#10;Description automatically generated">
            <a:extLst>
              <a:ext uri="{FF2B5EF4-FFF2-40B4-BE49-F238E27FC236}">
                <a16:creationId xmlns:a16="http://schemas.microsoft.com/office/drawing/2014/main" id="{1665FEE0-136B-2E6E-5C12-8CA25F21E8CD}"/>
              </a:ext>
            </a:extLst>
          </p:cNvPr>
          <p:cNvPicPr>
            <a:picLocks noChangeAspect="1"/>
          </p:cNvPicPr>
          <p:nvPr/>
        </p:nvPicPr>
        <p:blipFill>
          <a:blip r:embed="rId3"/>
          <a:stretch>
            <a:fillRect/>
          </a:stretch>
        </p:blipFill>
        <p:spPr>
          <a:xfrm>
            <a:off x="2866373" y="674448"/>
            <a:ext cx="3233802" cy="2054006"/>
          </a:xfrm>
          <a:prstGeom prst="rect">
            <a:avLst/>
          </a:prstGeom>
        </p:spPr>
      </p:pic>
      <p:pic>
        <p:nvPicPr>
          <p:cNvPr id="7" name="Picture 7" descr="A picture containing text, screenshot, device&#10;&#10;Description automatically generated">
            <a:extLst>
              <a:ext uri="{FF2B5EF4-FFF2-40B4-BE49-F238E27FC236}">
                <a16:creationId xmlns:a16="http://schemas.microsoft.com/office/drawing/2014/main" id="{82C63E09-6D8D-F359-3E89-09F19A1C846E}"/>
              </a:ext>
            </a:extLst>
          </p:cNvPr>
          <p:cNvPicPr>
            <a:picLocks noChangeAspect="1"/>
          </p:cNvPicPr>
          <p:nvPr/>
        </p:nvPicPr>
        <p:blipFill>
          <a:blip r:embed="rId4"/>
          <a:stretch>
            <a:fillRect/>
          </a:stretch>
        </p:blipFill>
        <p:spPr>
          <a:xfrm>
            <a:off x="6185772" y="691001"/>
            <a:ext cx="2920652" cy="2041780"/>
          </a:xfrm>
          <a:prstGeom prst="rect">
            <a:avLst/>
          </a:prstGeom>
        </p:spPr>
      </p:pic>
      <p:pic>
        <p:nvPicPr>
          <p:cNvPr id="8" name="Picture 8" descr="Chart, histogram&#10;&#10;Description automatically generated">
            <a:extLst>
              <a:ext uri="{FF2B5EF4-FFF2-40B4-BE49-F238E27FC236}">
                <a16:creationId xmlns:a16="http://schemas.microsoft.com/office/drawing/2014/main" id="{D5927FF7-05B3-C0B1-A80F-5D30A0B43FFF}"/>
              </a:ext>
            </a:extLst>
          </p:cNvPr>
          <p:cNvPicPr>
            <a:picLocks noChangeAspect="1"/>
          </p:cNvPicPr>
          <p:nvPr/>
        </p:nvPicPr>
        <p:blipFill>
          <a:blip r:embed="rId5"/>
          <a:stretch>
            <a:fillRect/>
          </a:stretch>
        </p:blipFill>
        <p:spPr>
          <a:xfrm>
            <a:off x="9202453" y="679250"/>
            <a:ext cx="2920653" cy="1971337"/>
          </a:xfrm>
          <a:prstGeom prst="rect">
            <a:avLst/>
          </a:prstGeom>
        </p:spPr>
      </p:pic>
      <p:pic>
        <p:nvPicPr>
          <p:cNvPr id="9" name="Picture 9" descr="Chart, histogram&#10;&#10;Description automatically generated">
            <a:extLst>
              <a:ext uri="{FF2B5EF4-FFF2-40B4-BE49-F238E27FC236}">
                <a16:creationId xmlns:a16="http://schemas.microsoft.com/office/drawing/2014/main" id="{D0016288-ACD3-6073-15BD-461D2685393E}"/>
              </a:ext>
            </a:extLst>
          </p:cNvPr>
          <p:cNvPicPr>
            <a:picLocks noChangeAspect="1"/>
          </p:cNvPicPr>
          <p:nvPr/>
        </p:nvPicPr>
        <p:blipFill>
          <a:blip r:embed="rId6"/>
          <a:stretch>
            <a:fillRect/>
          </a:stretch>
        </p:blipFill>
        <p:spPr>
          <a:xfrm>
            <a:off x="243213" y="3473763"/>
            <a:ext cx="3536513" cy="2394279"/>
          </a:xfrm>
          <a:prstGeom prst="rect">
            <a:avLst/>
          </a:prstGeom>
        </p:spPr>
      </p:pic>
      <p:pic>
        <p:nvPicPr>
          <p:cNvPr id="10" name="Picture 10" descr="Chart, histogram&#10;&#10;Description automatically generated">
            <a:extLst>
              <a:ext uri="{FF2B5EF4-FFF2-40B4-BE49-F238E27FC236}">
                <a16:creationId xmlns:a16="http://schemas.microsoft.com/office/drawing/2014/main" id="{04689ACF-10B1-2D77-AE6E-B0E7007713E6}"/>
              </a:ext>
            </a:extLst>
          </p:cNvPr>
          <p:cNvPicPr>
            <a:picLocks noChangeAspect="1"/>
          </p:cNvPicPr>
          <p:nvPr/>
        </p:nvPicPr>
        <p:blipFill>
          <a:blip r:embed="rId7"/>
          <a:stretch>
            <a:fillRect/>
          </a:stretch>
        </p:blipFill>
        <p:spPr>
          <a:xfrm>
            <a:off x="4283771" y="3474324"/>
            <a:ext cx="3400815" cy="2344097"/>
          </a:xfrm>
          <a:prstGeom prst="rect">
            <a:avLst/>
          </a:prstGeom>
        </p:spPr>
      </p:pic>
      <p:pic>
        <p:nvPicPr>
          <p:cNvPr id="11" name="Picture 11" descr="Chart, histogram&#10;&#10;Description automatically generated">
            <a:extLst>
              <a:ext uri="{FF2B5EF4-FFF2-40B4-BE49-F238E27FC236}">
                <a16:creationId xmlns:a16="http://schemas.microsoft.com/office/drawing/2014/main" id="{3381A0CE-73F2-3C26-A955-6B32F272DA99}"/>
              </a:ext>
            </a:extLst>
          </p:cNvPr>
          <p:cNvPicPr>
            <a:picLocks noChangeAspect="1"/>
          </p:cNvPicPr>
          <p:nvPr/>
        </p:nvPicPr>
        <p:blipFill>
          <a:blip r:embed="rId8"/>
          <a:stretch>
            <a:fillRect/>
          </a:stretch>
        </p:blipFill>
        <p:spPr>
          <a:xfrm>
            <a:off x="8367387" y="3431097"/>
            <a:ext cx="3578267" cy="2354352"/>
          </a:xfrm>
          <a:prstGeom prst="rect">
            <a:avLst/>
          </a:prstGeom>
        </p:spPr>
      </p:pic>
    </p:spTree>
    <p:extLst>
      <p:ext uri="{BB962C8B-B14F-4D97-AF65-F5344CB8AC3E}">
        <p14:creationId xmlns:p14="http://schemas.microsoft.com/office/powerpoint/2010/main" val="174511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7C15-EA3F-D87B-4FC7-D964227BDB2C}"/>
              </a:ext>
            </a:extLst>
          </p:cNvPr>
          <p:cNvSpPr>
            <a:spLocks noGrp="1"/>
          </p:cNvSpPr>
          <p:nvPr>
            <p:ph type="title"/>
          </p:nvPr>
        </p:nvSpPr>
        <p:spPr>
          <a:xfrm>
            <a:off x="3927954" y="145920"/>
            <a:ext cx="3824615" cy="448742"/>
          </a:xfrm>
        </p:spPr>
        <p:txBody>
          <a:bodyPr>
            <a:normAutofit fontScale="90000"/>
          </a:bodyPr>
          <a:lstStyle/>
          <a:p>
            <a:pPr algn="ctr"/>
            <a:r>
              <a:rPr lang="en-US" u="sng" dirty="0">
                <a:latin typeface="Calibri"/>
                <a:cs typeface="Calibri"/>
              </a:rPr>
              <a:t>Outlier Detection</a:t>
            </a:r>
            <a:endParaRPr lang="en-US" dirty="0">
              <a:cs typeface="Calibri Light" panose="020F0302020204030204"/>
            </a:endParaRPr>
          </a:p>
        </p:txBody>
      </p:sp>
      <p:pic>
        <p:nvPicPr>
          <p:cNvPr id="4" name="Picture 4" descr="Chart, box and whisker chart&#10;&#10;Description automatically generated">
            <a:extLst>
              <a:ext uri="{FF2B5EF4-FFF2-40B4-BE49-F238E27FC236}">
                <a16:creationId xmlns:a16="http://schemas.microsoft.com/office/drawing/2014/main" id="{FE7CB383-5ADD-14B1-4D6D-D91BFDE06376}"/>
              </a:ext>
            </a:extLst>
          </p:cNvPr>
          <p:cNvPicPr>
            <a:picLocks noChangeAspect="1"/>
          </p:cNvPicPr>
          <p:nvPr/>
        </p:nvPicPr>
        <p:blipFill>
          <a:blip r:embed="rId2"/>
          <a:stretch>
            <a:fillRect/>
          </a:stretch>
        </p:blipFill>
        <p:spPr>
          <a:xfrm>
            <a:off x="68893" y="764492"/>
            <a:ext cx="2743200" cy="1946988"/>
          </a:xfrm>
          <a:prstGeom prst="rect">
            <a:avLst/>
          </a:prstGeom>
        </p:spPr>
      </p:pic>
      <p:pic>
        <p:nvPicPr>
          <p:cNvPr id="5" name="Picture 5">
            <a:extLst>
              <a:ext uri="{FF2B5EF4-FFF2-40B4-BE49-F238E27FC236}">
                <a16:creationId xmlns:a16="http://schemas.microsoft.com/office/drawing/2014/main" id="{80DA2B70-2425-C188-A9B1-C57C2A3E055A}"/>
              </a:ext>
            </a:extLst>
          </p:cNvPr>
          <p:cNvPicPr>
            <a:picLocks noChangeAspect="1"/>
          </p:cNvPicPr>
          <p:nvPr/>
        </p:nvPicPr>
        <p:blipFill>
          <a:blip r:embed="rId3"/>
          <a:stretch>
            <a:fillRect/>
          </a:stretch>
        </p:blipFill>
        <p:spPr>
          <a:xfrm>
            <a:off x="910030" y="2117030"/>
            <a:ext cx="893915" cy="369257"/>
          </a:xfrm>
          <a:prstGeom prst="rect">
            <a:avLst/>
          </a:prstGeom>
        </p:spPr>
      </p:pic>
      <p:pic>
        <p:nvPicPr>
          <p:cNvPr id="6" name="Picture 6" descr="Chart, waterfall chart, box and whisker chart&#10;&#10;Description automatically generated">
            <a:extLst>
              <a:ext uri="{FF2B5EF4-FFF2-40B4-BE49-F238E27FC236}">
                <a16:creationId xmlns:a16="http://schemas.microsoft.com/office/drawing/2014/main" id="{D4301C52-1506-4E30-5E67-5C5055C8A76B}"/>
              </a:ext>
            </a:extLst>
          </p:cNvPr>
          <p:cNvPicPr>
            <a:picLocks noChangeAspect="1"/>
          </p:cNvPicPr>
          <p:nvPr/>
        </p:nvPicPr>
        <p:blipFill>
          <a:blip r:embed="rId4"/>
          <a:stretch>
            <a:fillRect/>
          </a:stretch>
        </p:blipFill>
        <p:spPr>
          <a:xfrm>
            <a:off x="3043824" y="672911"/>
            <a:ext cx="2743200" cy="2004891"/>
          </a:xfrm>
          <a:prstGeom prst="rect">
            <a:avLst/>
          </a:prstGeom>
        </p:spPr>
      </p:pic>
      <p:pic>
        <p:nvPicPr>
          <p:cNvPr id="7" name="Picture 7">
            <a:extLst>
              <a:ext uri="{FF2B5EF4-FFF2-40B4-BE49-F238E27FC236}">
                <a16:creationId xmlns:a16="http://schemas.microsoft.com/office/drawing/2014/main" id="{FE45DB14-FC5C-3F61-0681-079819EBEFE2}"/>
              </a:ext>
            </a:extLst>
          </p:cNvPr>
          <p:cNvPicPr>
            <a:picLocks noChangeAspect="1"/>
          </p:cNvPicPr>
          <p:nvPr/>
        </p:nvPicPr>
        <p:blipFill>
          <a:blip r:embed="rId5"/>
          <a:stretch>
            <a:fillRect/>
          </a:stretch>
        </p:blipFill>
        <p:spPr>
          <a:xfrm>
            <a:off x="3846142" y="2117942"/>
            <a:ext cx="971550" cy="304800"/>
          </a:xfrm>
          <a:prstGeom prst="rect">
            <a:avLst/>
          </a:prstGeom>
        </p:spPr>
      </p:pic>
      <p:pic>
        <p:nvPicPr>
          <p:cNvPr id="8" name="Picture 8">
            <a:extLst>
              <a:ext uri="{FF2B5EF4-FFF2-40B4-BE49-F238E27FC236}">
                <a16:creationId xmlns:a16="http://schemas.microsoft.com/office/drawing/2014/main" id="{6801B141-6DC3-F03B-436C-A54711610ED0}"/>
              </a:ext>
            </a:extLst>
          </p:cNvPr>
          <p:cNvPicPr>
            <a:picLocks noChangeAspect="1"/>
          </p:cNvPicPr>
          <p:nvPr/>
        </p:nvPicPr>
        <p:blipFill>
          <a:blip r:embed="rId6"/>
          <a:stretch>
            <a:fillRect/>
          </a:stretch>
        </p:blipFill>
        <p:spPr>
          <a:xfrm>
            <a:off x="6091825" y="700712"/>
            <a:ext cx="2743200" cy="1949286"/>
          </a:xfrm>
          <a:prstGeom prst="rect">
            <a:avLst/>
          </a:prstGeom>
        </p:spPr>
      </p:pic>
      <p:pic>
        <p:nvPicPr>
          <p:cNvPr id="9" name="Picture 9">
            <a:extLst>
              <a:ext uri="{FF2B5EF4-FFF2-40B4-BE49-F238E27FC236}">
                <a16:creationId xmlns:a16="http://schemas.microsoft.com/office/drawing/2014/main" id="{4DDC61D9-7B01-F25E-377D-9E9CEDF8D527}"/>
              </a:ext>
            </a:extLst>
          </p:cNvPr>
          <p:cNvPicPr>
            <a:picLocks noChangeAspect="1"/>
          </p:cNvPicPr>
          <p:nvPr/>
        </p:nvPicPr>
        <p:blipFill>
          <a:blip r:embed="rId7"/>
          <a:stretch>
            <a:fillRect/>
          </a:stretch>
        </p:blipFill>
        <p:spPr>
          <a:xfrm>
            <a:off x="6941768" y="2160804"/>
            <a:ext cx="876300" cy="219075"/>
          </a:xfrm>
          <a:prstGeom prst="rect">
            <a:avLst/>
          </a:prstGeom>
        </p:spPr>
      </p:pic>
      <p:pic>
        <p:nvPicPr>
          <p:cNvPr id="10" name="Picture 10" descr="Chart, waterfall chart, box and whisker chart&#10;&#10;Description automatically generated">
            <a:extLst>
              <a:ext uri="{FF2B5EF4-FFF2-40B4-BE49-F238E27FC236}">
                <a16:creationId xmlns:a16="http://schemas.microsoft.com/office/drawing/2014/main" id="{254A550D-4323-EC2A-A90F-84E5E868BBFF}"/>
              </a:ext>
            </a:extLst>
          </p:cNvPr>
          <p:cNvPicPr>
            <a:picLocks noChangeAspect="1"/>
          </p:cNvPicPr>
          <p:nvPr/>
        </p:nvPicPr>
        <p:blipFill>
          <a:blip r:embed="rId8"/>
          <a:stretch>
            <a:fillRect/>
          </a:stretch>
        </p:blipFill>
        <p:spPr>
          <a:xfrm>
            <a:off x="9118947" y="675230"/>
            <a:ext cx="2743200" cy="2000250"/>
          </a:xfrm>
          <a:prstGeom prst="rect">
            <a:avLst/>
          </a:prstGeom>
        </p:spPr>
      </p:pic>
      <p:pic>
        <p:nvPicPr>
          <p:cNvPr id="11" name="Picture 11">
            <a:extLst>
              <a:ext uri="{FF2B5EF4-FFF2-40B4-BE49-F238E27FC236}">
                <a16:creationId xmlns:a16="http://schemas.microsoft.com/office/drawing/2014/main" id="{E24DAB3F-B662-D6A8-F8BA-8386336E3C7D}"/>
              </a:ext>
            </a:extLst>
          </p:cNvPr>
          <p:cNvPicPr>
            <a:picLocks noChangeAspect="1"/>
          </p:cNvPicPr>
          <p:nvPr/>
        </p:nvPicPr>
        <p:blipFill>
          <a:blip r:embed="rId9"/>
          <a:stretch>
            <a:fillRect/>
          </a:stretch>
        </p:blipFill>
        <p:spPr>
          <a:xfrm>
            <a:off x="10072949" y="2189380"/>
            <a:ext cx="542925" cy="161925"/>
          </a:xfrm>
          <a:prstGeom prst="rect">
            <a:avLst/>
          </a:prstGeom>
        </p:spPr>
      </p:pic>
      <p:pic>
        <p:nvPicPr>
          <p:cNvPr id="12" name="Picture 12" descr="A picture containing rectangle&#10;&#10;Description automatically generated">
            <a:extLst>
              <a:ext uri="{FF2B5EF4-FFF2-40B4-BE49-F238E27FC236}">
                <a16:creationId xmlns:a16="http://schemas.microsoft.com/office/drawing/2014/main" id="{7336814D-99E5-20B9-F737-3C63382B1280}"/>
              </a:ext>
            </a:extLst>
          </p:cNvPr>
          <p:cNvPicPr>
            <a:picLocks noChangeAspect="1"/>
          </p:cNvPicPr>
          <p:nvPr/>
        </p:nvPicPr>
        <p:blipFill>
          <a:blip r:embed="rId10"/>
          <a:stretch>
            <a:fillRect/>
          </a:stretch>
        </p:blipFill>
        <p:spPr>
          <a:xfrm>
            <a:off x="131523" y="2783762"/>
            <a:ext cx="2743200" cy="1958532"/>
          </a:xfrm>
          <a:prstGeom prst="rect">
            <a:avLst/>
          </a:prstGeom>
        </p:spPr>
      </p:pic>
      <p:pic>
        <p:nvPicPr>
          <p:cNvPr id="13" name="Picture 13" descr="Chart, box and whisker chart&#10;&#10;Description automatically generated">
            <a:extLst>
              <a:ext uri="{FF2B5EF4-FFF2-40B4-BE49-F238E27FC236}">
                <a16:creationId xmlns:a16="http://schemas.microsoft.com/office/drawing/2014/main" id="{99F27B40-0171-CE5D-CE51-01AD76B5E412}"/>
              </a:ext>
            </a:extLst>
          </p:cNvPr>
          <p:cNvPicPr>
            <a:picLocks noChangeAspect="1"/>
          </p:cNvPicPr>
          <p:nvPr/>
        </p:nvPicPr>
        <p:blipFill>
          <a:blip r:embed="rId11"/>
          <a:stretch>
            <a:fillRect/>
          </a:stretch>
        </p:blipFill>
        <p:spPr>
          <a:xfrm>
            <a:off x="3043824" y="2781076"/>
            <a:ext cx="2743200" cy="1922149"/>
          </a:xfrm>
          <a:prstGeom prst="rect">
            <a:avLst/>
          </a:prstGeom>
        </p:spPr>
      </p:pic>
      <p:pic>
        <p:nvPicPr>
          <p:cNvPr id="14" name="Picture 14">
            <a:extLst>
              <a:ext uri="{FF2B5EF4-FFF2-40B4-BE49-F238E27FC236}">
                <a16:creationId xmlns:a16="http://schemas.microsoft.com/office/drawing/2014/main" id="{E41BA1AE-E95F-C831-0899-78CCF4CD275A}"/>
              </a:ext>
            </a:extLst>
          </p:cNvPr>
          <p:cNvPicPr>
            <a:picLocks noChangeAspect="1"/>
          </p:cNvPicPr>
          <p:nvPr/>
        </p:nvPicPr>
        <p:blipFill>
          <a:blip r:embed="rId12"/>
          <a:stretch>
            <a:fillRect/>
          </a:stretch>
        </p:blipFill>
        <p:spPr>
          <a:xfrm>
            <a:off x="3946156" y="4253239"/>
            <a:ext cx="771525" cy="251303"/>
          </a:xfrm>
          <a:prstGeom prst="rect">
            <a:avLst/>
          </a:prstGeom>
        </p:spPr>
      </p:pic>
      <p:pic>
        <p:nvPicPr>
          <p:cNvPr id="15" name="Picture 15">
            <a:extLst>
              <a:ext uri="{FF2B5EF4-FFF2-40B4-BE49-F238E27FC236}">
                <a16:creationId xmlns:a16="http://schemas.microsoft.com/office/drawing/2014/main" id="{0E62D26F-96FE-6FDC-F85C-F4F2E37CE139}"/>
              </a:ext>
            </a:extLst>
          </p:cNvPr>
          <p:cNvPicPr>
            <a:picLocks noChangeAspect="1"/>
          </p:cNvPicPr>
          <p:nvPr/>
        </p:nvPicPr>
        <p:blipFill>
          <a:blip r:embed="rId13"/>
          <a:stretch>
            <a:fillRect/>
          </a:stretch>
        </p:blipFill>
        <p:spPr>
          <a:xfrm>
            <a:off x="688018" y="4164969"/>
            <a:ext cx="1504950" cy="219075"/>
          </a:xfrm>
          <a:prstGeom prst="rect">
            <a:avLst/>
          </a:prstGeom>
        </p:spPr>
      </p:pic>
      <p:pic>
        <p:nvPicPr>
          <p:cNvPr id="16" name="Picture 16" descr="Chart&#10;&#10;Description automatically generated">
            <a:extLst>
              <a:ext uri="{FF2B5EF4-FFF2-40B4-BE49-F238E27FC236}">
                <a16:creationId xmlns:a16="http://schemas.microsoft.com/office/drawing/2014/main" id="{2D790A68-DB4B-F168-686F-BAEAECF36094}"/>
              </a:ext>
            </a:extLst>
          </p:cNvPr>
          <p:cNvPicPr>
            <a:picLocks noChangeAspect="1"/>
          </p:cNvPicPr>
          <p:nvPr/>
        </p:nvPicPr>
        <p:blipFill>
          <a:blip r:embed="rId14"/>
          <a:stretch>
            <a:fillRect/>
          </a:stretch>
        </p:blipFill>
        <p:spPr>
          <a:xfrm>
            <a:off x="6008318" y="2774689"/>
            <a:ext cx="2743200" cy="1955800"/>
          </a:xfrm>
          <a:prstGeom prst="rect">
            <a:avLst/>
          </a:prstGeom>
        </p:spPr>
      </p:pic>
      <p:pic>
        <p:nvPicPr>
          <p:cNvPr id="17" name="Picture 17">
            <a:extLst>
              <a:ext uri="{FF2B5EF4-FFF2-40B4-BE49-F238E27FC236}">
                <a16:creationId xmlns:a16="http://schemas.microsoft.com/office/drawing/2014/main" id="{CD1033AF-1C29-09C2-A3DD-74D9FDD07686}"/>
              </a:ext>
            </a:extLst>
          </p:cNvPr>
          <p:cNvPicPr>
            <a:picLocks noChangeAspect="1"/>
          </p:cNvPicPr>
          <p:nvPr/>
        </p:nvPicPr>
        <p:blipFill>
          <a:blip r:embed="rId15"/>
          <a:stretch>
            <a:fillRect/>
          </a:stretch>
        </p:blipFill>
        <p:spPr>
          <a:xfrm>
            <a:off x="7029711" y="4253239"/>
            <a:ext cx="533400" cy="209550"/>
          </a:xfrm>
          <a:prstGeom prst="rect">
            <a:avLst/>
          </a:prstGeom>
        </p:spPr>
      </p:pic>
      <p:pic>
        <p:nvPicPr>
          <p:cNvPr id="18" name="Picture 18" descr="Chart&#10;&#10;Description automatically generated">
            <a:extLst>
              <a:ext uri="{FF2B5EF4-FFF2-40B4-BE49-F238E27FC236}">
                <a16:creationId xmlns:a16="http://schemas.microsoft.com/office/drawing/2014/main" id="{4C9A0D4E-1EAF-C25A-5C61-A77695D05D07}"/>
              </a:ext>
            </a:extLst>
          </p:cNvPr>
          <p:cNvPicPr>
            <a:picLocks noChangeAspect="1"/>
          </p:cNvPicPr>
          <p:nvPr/>
        </p:nvPicPr>
        <p:blipFill>
          <a:blip r:embed="rId16"/>
          <a:stretch>
            <a:fillRect/>
          </a:stretch>
        </p:blipFill>
        <p:spPr>
          <a:xfrm>
            <a:off x="9118948" y="2759238"/>
            <a:ext cx="2743200" cy="1944948"/>
          </a:xfrm>
          <a:prstGeom prst="rect">
            <a:avLst/>
          </a:prstGeom>
        </p:spPr>
      </p:pic>
      <p:pic>
        <p:nvPicPr>
          <p:cNvPr id="19" name="Picture 19">
            <a:extLst>
              <a:ext uri="{FF2B5EF4-FFF2-40B4-BE49-F238E27FC236}">
                <a16:creationId xmlns:a16="http://schemas.microsoft.com/office/drawing/2014/main" id="{404C1742-0082-CCD6-D253-F6188E012010}"/>
              </a:ext>
            </a:extLst>
          </p:cNvPr>
          <p:cNvPicPr>
            <a:picLocks noChangeAspect="1"/>
          </p:cNvPicPr>
          <p:nvPr/>
        </p:nvPicPr>
        <p:blipFill>
          <a:blip r:embed="rId17"/>
          <a:stretch>
            <a:fillRect/>
          </a:stretch>
        </p:blipFill>
        <p:spPr>
          <a:xfrm>
            <a:off x="9899085" y="4258001"/>
            <a:ext cx="1162050" cy="200025"/>
          </a:xfrm>
          <a:prstGeom prst="rect">
            <a:avLst/>
          </a:prstGeom>
        </p:spPr>
      </p:pic>
      <p:pic>
        <p:nvPicPr>
          <p:cNvPr id="20" name="Picture 20" descr="Chart, waterfall chart&#10;&#10;Description automatically generated">
            <a:extLst>
              <a:ext uri="{FF2B5EF4-FFF2-40B4-BE49-F238E27FC236}">
                <a16:creationId xmlns:a16="http://schemas.microsoft.com/office/drawing/2014/main" id="{B05CF625-E8B9-378E-930F-C74F015C280E}"/>
              </a:ext>
            </a:extLst>
          </p:cNvPr>
          <p:cNvPicPr>
            <a:picLocks noChangeAspect="1"/>
          </p:cNvPicPr>
          <p:nvPr/>
        </p:nvPicPr>
        <p:blipFill>
          <a:blip r:embed="rId18"/>
          <a:stretch>
            <a:fillRect/>
          </a:stretch>
        </p:blipFill>
        <p:spPr>
          <a:xfrm>
            <a:off x="131523" y="4816555"/>
            <a:ext cx="2743200" cy="1922149"/>
          </a:xfrm>
          <a:prstGeom prst="rect">
            <a:avLst/>
          </a:prstGeom>
        </p:spPr>
      </p:pic>
      <p:pic>
        <p:nvPicPr>
          <p:cNvPr id="21" name="Picture 21">
            <a:extLst>
              <a:ext uri="{FF2B5EF4-FFF2-40B4-BE49-F238E27FC236}">
                <a16:creationId xmlns:a16="http://schemas.microsoft.com/office/drawing/2014/main" id="{32A174C9-3C3E-BC83-4CFC-4AF15AAE1AF3}"/>
              </a:ext>
            </a:extLst>
          </p:cNvPr>
          <p:cNvPicPr>
            <a:picLocks noChangeAspect="1"/>
          </p:cNvPicPr>
          <p:nvPr/>
        </p:nvPicPr>
        <p:blipFill>
          <a:blip r:embed="rId19"/>
          <a:stretch>
            <a:fillRect/>
          </a:stretch>
        </p:blipFill>
        <p:spPr>
          <a:xfrm>
            <a:off x="1222528" y="6264906"/>
            <a:ext cx="352425" cy="257175"/>
          </a:xfrm>
          <a:prstGeom prst="rect">
            <a:avLst/>
          </a:prstGeom>
        </p:spPr>
      </p:pic>
      <p:pic>
        <p:nvPicPr>
          <p:cNvPr id="24" name="Picture 24" descr="Chart, waterfall chart&#10;&#10;Description automatically generated">
            <a:extLst>
              <a:ext uri="{FF2B5EF4-FFF2-40B4-BE49-F238E27FC236}">
                <a16:creationId xmlns:a16="http://schemas.microsoft.com/office/drawing/2014/main" id="{3882054F-429E-FA02-D304-8E4BD17BC9C7}"/>
              </a:ext>
            </a:extLst>
          </p:cNvPr>
          <p:cNvPicPr>
            <a:picLocks noChangeAspect="1"/>
          </p:cNvPicPr>
          <p:nvPr/>
        </p:nvPicPr>
        <p:blipFill>
          <a:blip r:embed="rId20"/>
          <a:stretch>
            <a:fillRect/>
          </a:stretch>
        </p:blipFill>
        <p:spPr>
          <a:xfrm>
            <a:off x="3043824" y="4791064"/>
            <a:ext cx="2743200" cy="1952254"/>
          </a:xfrm>
          <a:prstGeom prst="rect">
            <a:avLst/>
          </a:prstGeom>
        </p:spPr>
      </p:pic>
      <p:pic>
        <p:nvPicPr>
          <p:cNvPr id="25" name="Picture 25">
            <a:extLst>
              <a:ext uri="{FF2B5EF4-FFF2-40B4-BE49-F238E27FC236}">
                <a16:creationId xmlns:a16="http://schemas.microsoft.com/office/drawing/2014/main" id="{91BC8C8E-9991-B0D9-BFA1-94CBE96606F0}"/>
              </a:ext>
            </a:extLst>
          </p:cNvPr>
          <p:cNvPicPr>
            <a:picLocks noChangeAspect="1"/>
          </p:cNvPicPr>
          <p:nvPr/>
        </p:nvPicPr>
        <p:blipFill>
          <a:blip r:embed="rId21"/>
          <a:stretch>
            <a:fillRect/>
          </a:stretch>
        </p:blipFill>
        <p:spPr>
          <a:xfrm>
            <a:off x="3947264" y="6288718"/>
            <a:ext cx="685800" cy="209550"/>
          </a:xfrm>
          <a:prstGeom prst="rect">
            <a:avLst/>
          </a:prstGeom>
        </p:spPr>
      </p:pic>
      <p:pic>
        <p:nvPicPr>
          <p:cNvPr id="26" name="Picture 26">
            <a:extLst>
              <a:ext uri="{FF2B5EF4-FFF2-40B4-BE49-F238E27FC236}">
                <a16:creationId xmlns:a16="http://schemas.microsoft.com/office/drawing/2014/main" id="{E710FDEB-B060-F8E5-A20A-4635213C2565}"/>
              </a:ext>
            </a:extLst>
          </p:cNvPr>
          <p:cNvPicPr>
            <a:picLocks noChangeAspect="1"/>
          </p:cNvPicPr>
          <p:nvPr/>
        </p:nvPicPr>
        <p:blipFill>
          <a:blip r:embed="rId22"/>
          <a:stretch>
            <a:fillRect/>
          </a:stretch>
        </p:blipFill>
        <p:spPr>
          <a:xfrm>
            <a:off x="6008318" y="4794837"/>
            <a:ext cx="2743200" cy="1944710"/>
          </a:xfrm>
          <a:prstGeom prst="rect">
            <a:avLst/>
          </a:prstGeom>
        </p:spPr>
      </p:pic>
      <p:pic>
        <p:nvPicPr>
          <p:cNvPr id="27" name="Picture 27">
            <a:extLst>
              <a:ext uri="{FF2B5EF4-FFF2-40B4-BE49-F238E27FC236}">
                <a16:creationId xmlns:a16="http://schemas.microsoft.com/office/drawing/2014/main" id="{5E8F8E69-CED1-F941-A4C1-3077E59082B9}"/>
              </a:ext>
            </a:extLst>
          </p:cNvPr>
          <p:cNvPicPr>
            <a:picLocks noChangeAspect="1"/>
          </p:cNvPicPr>
          <p:nvPr/>
        </p:nvPicPr>
        <p:blipFill>
          <a:blip r:embed="rId23"/>
          <a:stretch>
            <a:fillRect/>
          </a:stretch>
        </p:blipFill>
        <p:spPr>
          <a:xfrm>
            <a:off x="6944182" y="6309594"/>
            <a:ext cx="600075" cy="209550"/>
          </a:xfrm>
          <a:prstGeom prst="rect">
            <a:avLst/>
          </a:prstGeom>
        </p:spPr>
      </p:pic>
      <p:pic>
        <p:nvPicPr>
          <p:cNvPr id="28" name="Picture 28" descr="A picture containing chart&#10;&#10;Description automatically generated">
            <a:extLst>
              <a:ext uri="{FF2B5EF4-FFF2-40B4-BE49-F238E27FC236}">
                <a16:creationId xmlns:a16="http://schemas.microsoft.com/office/drawing/2014/main" id="{9BC73194-DE1B-E5AB-4F0B-15211056062C}"/>
              </a:ext>
            </a:extLst>
          </p:cNvPr>
          <p:cNvPicPr>
            <a:picLocks noChangeAspect="1"/>
          </p:cNvPicPr>
          <p:nvPr/>
        </p:nvPicPr>
        <p:blipFill>
          <a:blip r:embed="rId24"/>
          <a:stretch>
            <a:fillRect/>
          </a:stretch>
        </p:blipFill>
        <p:spPr>
          <a:xfrm>
            <a:off x="9118948" y="4789679"/>
            <a:ext cx="2743200" cy="1913271"/>
          </a:xfrm>
          <a:prstGeom prst="rect">
            <a:avLst/>
          </a:prstGeom>
        </p:spPr>
      </p:pic>
      <p:pic>
        <p:nvPicPr>
          <p:cNvPr id="29" name="Picture 29">
            <a:extLst>
              <a:ext uri="{FF2B5EF4-FFF2-40B4-BE49-F238E27FC236}">
                <a16:creationId xmlns:a16="http://schemas.microsoft.com/office/drawing/2014/main" id="{F20C6929-746D-EE9B-65B5-535D1984898B}"/>
              </a:ext>
            </a:extLst>
          </p:cNvPr>
          <p:cNvPicPr>
            <a:picLocks noChangeAspect="1"/>
          </p:cNvPicPr>
          <p:nvPr/>
        </p:nvPicPr>
        <p:blipFill>
          <a:blip r:embed="rId25"/>
          <a:stretch>
            <a:fillRect/>
          </a:stretch>
        </p:blipFill>
        <p:spPr>
          <a:xfrm>
            <a:off x="10302071" y="6324796"/>
            <a:ext cx="314325" cy="200025"/>
          </a:xfrm>
          <a:prstGeom prst="rect">
            <a:avLst/>
          </a:prstGeom>
        </p:spPr>
      </p:pic>
    </p:spTree>
    <p:extLst>
      <p:ext uri="{BB962C8B-B14F-4D97-AF65-F5344CB8AC3E}">
        <p14:creationId xmlns:p14="http://schemas.microsoft.com/office/powerpoint/2010/main" val="265012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72181118-42EF-6E18-262C-5039DA0F35BE}"/>
              </a:ext>
            </a:extLst>
          </p:cNvPr>
          <p:cNvPicPr>
            <a:picLocks noChangeAspect="1"/>
          </p:cNvPicPr>
          <p:nvPr/>
        </p:nvPicPr>
        <p:blipFill>
          <a:blip r:embed="rId2"/>
          <a:stretch>
            <a:fillRect/>
          </a:stretch>
        </p:blipFill>
        <p:spPr>
          <a:xfrm>
            <a:off x="152400" y="160871"/>
            <a:ext cx="2743200" cy="2068643"/>
          </a:xfrm>
          <a:prstGeom prst="rect">
            <a:avLst/>
          </a:prstGeom>
        </p:spPr>
      </p:pic>
      <p:pic>
        <p:nvPicPr>
          <p:cNvPr id="5" name="Picture 5">
            <a:extLst>
              <a:ext uri="{FF2B5EF4-FFF2-40B4-BE49-F238E27FC236}">
                <a16:creationId xmlns:a16="http://schemas.microsoft.com/office/drawing/2014/main" id="{817F49D6-77BB-1052-1D08-4B82AE2AB34A}"/>
              </a:ext>
            </a:extLst>
          </p:cNvPr>
          <p:cNvPicPr>
            <a:picLocks noChangeAspect="1"/>
          </p:cNvPicPr>
          <p:nvPr/>
        </p:nvPicPr>
        <p:blipFill>
          <a:blip r:embed="rId3"/>
          <a:stretch>
            <a:fillRect/>
          </a:stretch>
        </p:blipFill>
        <p:spPr>
          <a:xfrm>
            <a:off x="1092831" y="1654088"/>
            <a:ext cx="695325" cy="209550"/>
          </a:xfrm>
          <a:prstGeom prst="rect">
            <a:avLst/>
          </a:prstGeom>
        </p:spPr>
      </p:pic>
      <p:pic>
        <p:nvPicPr>
          <p:cNvPr id="6" name="Picture 6" descr="Chart, waterfall chart&#10;&#10;Description automatically generated">
            <a:extLst>
              <a:ext uri="{FF2B5EF4-FFF2-40B4-BE49-F238E27FC236}">
                <a16:creationId xmlns:a16="http://schemas.microsoft.com/office/drawing/2014/main" id="{DB409FBF-2C99-2D2D-297B-7387575CE053}"/>
              </a:ext>
            </a:extLst>
          </p:cNvPr>
          <p:cNvPicPr>
            <a:picLocks noChangeAspect="1"/>
          </p:cNvPicPr>
          <p:nvPr/>
        </p:nvPicPr>
        <p:blipFill>
          <a:blip r:embed="rId4"/>
          <a:stretch>
            <a:fillRect/>
          </a:stretch>
        </p:blipFill>
        <p:spPr>
          <a:xfrm>
            <a:off x="3137770" y="205985"/>
            <a:ext cx="2743200" cy="1915785"/>
          </a:xfrm>
          <a:prstGeom prst="rect">
            <a:avLst/>
          </a:prstGeom>
        </p:spPr>
      </p:pic>
      <p:pic>
        <p:nvPicPr>
          <p:cNvPr id="7" name="Picture 7">
            <a:extLst>
              <a:ext uri="{FF2B5EF4-FFF2-40B4-BE49-F238E27FC236}">
                <a16:creationId xmlns:a16="http://schemas.microsoft.com/office/drawing/2014/main" id="{145E7913-744E-C34B-FE76-B589648E0125}"/>
              </a:ext>
            </a:extLst>
          </p:cNvPr>
          <p:cNvPicPr>
            <a:picLocks noChangeAspect="1"/>
          </p:cNvPicPr>
          <p:nvPr/>
        </p:nvPicPr>
        <p:blipFill>
          <a:blip r:embed="rId5"/>
          <a:stretch>
            <a:fillRect/>
          </a:stretch>
        </p:blipFill>
        <p:spPr>
          <a:xfrm>
            <a:off x="3584531" y="1716718"/>
            <a:ext cx="1828800" cy="209550"/>
          </a:xfrm>
          <a:prstGeom prst="rect">
            <a:avLst/>
          </a:prstGeom>
        </p:spPr>
      </p:pic>
      <p:pic>
        <p:nvPicPr>
          <p:cNvPr id="8" name="Picture 8" descr="Chart, box and whisker chart&#10;&#10;Description automatically generated">
            <a:extLst>
              <a:ext uri="{FF2B5EF4-FFF2-40B4-BE49-F238E27FC236}">
                <a16:creationId xmlns:a16="http://schemas.microsoft.com/office/drawing/2014/main" id="{70A7CA60-2AE3-DA39-0666-CED2091B4510}"/>
              </a:ext>
            </a:extLst>
          </p:cNvPr>
          <p:cNvPicPr>
            <a:picLocks noChangeAspect="1"/>
          </p:cNvPicPr>
          <p:nvPr/>
        </p:nvPicPr>
        <p:blipFill>
          <a:blip r:embed="rId6"/>
          <a:stretch>
            <a:fillRect/>
          </a:stretch>
        </p:blipFill>
        <p:spPr>
          <a:xfrm>
            <a:off x="6112702" y="207766"/>
            <a:ext cx="2743200" cy="1953973"/>
          </a:xfrm>
          <a:prstGeom prst="rect">
            <a:avLst/>
          </a:prstGeom>
        </p:spPr>
      </p:pic>
      <p:pic>
        <p:nvPicPr>
          <p:cNvPr id="9" name="Picture 9">
            <a:extLst>
              <a:ext uri="{FF2B5EF4-FFF2-40B4-BE49-F238E27FC236}">
                <a16:creationId xmlns:a16="http://schemas.microsoft.com/office/drawing/2014/main" id="{0BD83C89-3656-B039-B1FF-EDAE49A7C613}"/>
              </a:ext>
            </a:extLst>
          </p:cNvPr>
          <p:cNvPicPr>
            <a:picLocks noChangeAspect="1"/>
          </p:cNvPicPr>
          <p:nvPr/>
        </p:nvPicPr>
        <p:blipFill>
          <a:blip r:embed="rId7"/>
          <a:stretch>
            <a:fillRect/>
          </a:stretch>
        </p:blipFill>
        <p:spPr>
          <a:xfrm>
            <a:off x="6708014" y="1716718"/>
            <a:ext cx="1552575" cy="209550"/>
          </a:xfrm>
          <a:prstGeom prst="rect">
            <a:avLst/>
          </a:prstGeom>
        </p:spPr>
      </p:pic>
      <p:pic>
        <p:nvPicPr>
          <p:cNvPr id="10" name="Picture 10" descr="Chart, waterfall chart&#10;&#10;Description automatically generated">
            <a:extLst>
              <a:ext uri="{FF2B5EF4-FFF2-40B4-BE49-F238E27FC236}">
                <a16:creationId xmlns:a16="http://schemas.microsoft.com/office/drawing/2014/main" id="{E013413C-7C85-A1F9-A0A2-B156C99E1540}"/>
              </a:ext>
            </a:extLst>
          </p:cNvPr>
          <p:cNvPicPr>
            <a:picLocks noChangeAspect="1"/>
          </p:cNvPicPr>
          <p:nvPr/>
        </p:nvPicPr>
        <p:blipFill>
          <a:blip r:embed="rId8"/>
          <a:stretch>
            <a:fillRect/>
          </a:stretch>
        </p:blipFill>
        <p:spPr>
          <a:xfrm>
            <a:off x="9087633" y="207766"/>
            <a:ext cx="2743200" cy="1953973"/>
          </a:xfrm>
          <a:prstGeom prst="rect">
            <a:avLst/>
          </a:prstGeom>
        </p:spPr>
      </p:pic>
      <p:pic>
        <p:nvPicPr>
          <p:cNvPr id="11" name="Picture 11">
            <a:extLst>
              <a:ext uri="{FF2B5EF4-FFF2-40B4-BE49-F238E27FC236}">
                <a16:creationId xmlns:a16="http://schemas.microsoft.com/office/drawing/2014/main" id="{326F7708-B7AC-0EFD-CABE-98C96FFC8272}"/>
              </a:ext>
            </a:extLst>
          </p:cNvPr>
          <p:cNvPicPr>
            <a:picLocks noChangeAspect="1"/>
          </p:cNvPicPr>
          <p:nvPr/>
        </p:nvPicPr>
        <p:blipFill>
          <a:blip r:embed="rId9"/>
          <a:stretch>
            <a:fillRect/>
          </a:stretch>
        </p:blipFill>
        <p:spPr>
          <a:xfrm>
            <a:off x="10171460" y="1711042"/>
            <a:ext cx="638175" cy="200025"/>
          </a:xfrm>
          <a:prstGeom prst="rect">
            <a:avLst/>
          </a:prstGeom>
        </p:spPr>
      </p:pic>
      <p:sp>
        <p:nvSpPr>
          <p:cNvPr id="13" name="TextBox 12">
            <a:extLst>
              <a:ext uri="{FF2B5EF4-FFF2-40B4-BE49-F238E27FC236}">
                <a16:creationId xmlns:a16="http://schemas.microsoft.com/office/drawing/2014/main" id="{C815994B-634C-6E5D-5D53-AC50C3EAD9A7}"/>
              </a:ext>
            </a:extLst>
          </p:cNvPr>
          <p:cNvSpPr txBox="1"/>
          <p:nvPr/>
        </p:nvSpPr>
        <p:spPr>
          <a:xfrm>
            <a:off x="4081396" y="2413869"/>
            <a:ext cx="390133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u="sng" dirty="0">
                <a:ea typeface="+mn-lt"/>
                <a:cs typeface="+mn-lt"/>
              </a:rPr>
              <a:t>Outlier Caping</a:t>
            </a:r>
            <a:endParaRPr lang="en-US" sz="4800" u="sng" dirty="0">
              <a:cs typeface="Calibri"/>
            </a:endParaRPr>
          </a:p>
          <a:p>
            <a:pPr algn="l"/>
            <a:endParaRPr lang="en-US" sz="4800" u="sng" dirty="0">
              <a:cs typeface="Calibri"/>
            </a:endParaRPr>
          </a:p>
        </p:txBody>
      </p:sp>
      <p:sp>
        <p:nvSpPr>
          <p:cNvPr id="15" name="TextBox 14">
            <a:extLst>
              <a:ext uri="{FF2B5EF4-FFF2-40B4-BE49-F238E27FC236}">
                <a16:creationId xmlns:a16="http://schemas.microsoft.com/office/drawing/2014/main" id="{A3AA15FC-2A0B-5C31-58E3-1ACAE4963E24}"/>
              </a:ext>
            </a:extLst>
          </p:cNvPr>
          <p:cNvSpPr txBox="1"/>
          <p:nvPr/>
        </p:nvSpPr>
        <p:spPr>
          <a:xfrm>
            <a:off x="550623" y="3204574"/>
            <a:ext cx="113673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ea typeface="+mn-lt"/>
                <a:cs typeface="+mn-lt"/>
              </a:rPr>
              <a:t>In this technique, the outlier is capped at a certain value. we have used IQR method to cap the outliers</a:t>
            </a:r>
            <a:endParaRPr lang="en-US" sz="2000" b="1" u="sng" dirty="0">
              <a:cs typeface="Calibri"/>
            </a:endParaRPr>
          </a:p>
          <a:p>
            <a:pPr algn="l"/>
            <a:endParaRPr lang="en-US" sz="2000" b="1" u="sng" dirty="0">
              <a:cs typeface="Calibri"/>
            </a:endParaRPr>
          </a:p>
        </p:txBody>
      </p:sp>
      <p:pic>
        <p:nvPicPr>
          <p:cNvPr id="16" name="Picture 16" descr="Chart, waterfall chart, box and whisker chart&#10;&#10;Description automatically generated">
            <a:extLst>
              <a:ext uri="{FF2B5EF4-FFF2-40B4-BE49-F238E27FC236}">
                <a16:creationId xmlns:a16="http://schemas.microsoft.com/office/drawing/2014/main" id="{5C5BA958-49D0-64B5-BB18-AA6DC41D569B}"/>
              </a:ext>
            </a:extLst>
          </p:cNvPr>
          <p:cNvPicPr>
            <a:picLocks noChangeAspect="1"/>
          </p:cNvPicPr>
          <p:nvPr/>
        </p:nvPicPr>
        <p:blipFill>
          <a:blip r:embed="rId10"/>
          <a:stretch>
            <a:fillRect/>
          </a:stretch>
        </p:blipFill>
        <p:spPr>
          <a:xfrm>
            <a:off x="110647" y="4279359"/>
            <a:ext cx="2743200" cy="1931831"/>
          </a:xfrm>
          <a:prstGeom prst="rect">
            <a:avLst/>
          </a:prstGeom>
        </p:spPr>
      </p:pic>
      <p:pic>
        <p:nvPicPr>
          <p:cNvPr id="18" name="Picture 5">
            <a:extLst>
              <a:ext uri="{FF2B5EF4-FFF2-40B4-BE49-F238E27FC236}">
                <a16:creationId xmlns:a16="http://schemas.microsoft.com/office/drawing/2014/main" id="{83858C67-AF73-C5D6-8140-861CBB8100CC}"/>
              </a:ext>
            </a:extLst>
          </p:cNvPr>
          <p:cNvPicPr>
            <a:picLocks noChangeAspect="1"/>
          </p:cNvPicPr>
          <p:nvPr/>
        </p:nvPicPr>
        <p:blipFill>
          <a:blip r:embed="rId11"/>
          <a:stretch>
            <a:fillRect/>
          </a:stretch>
        </p:blipFill>
        <p:spPr>
          <a:xfrm>
            <a:off x="1077044" y="5697387"/>
            <a:ext cx="789533" cy="327505"/>
          </a:xfrm>
          <a:prstGeom prst="rect">
            <a:avLst/>
          </a:prstGeom>
        </p:spPr>
      </p:pic>
      <p:pic>
        <p:nvPicPr>
          <p:cNvPr id="19" name="Picture 19" descr="Chart, waterfall chart&#10;&#10;Description automatically generated">
            <a:extLst>
              <a:ext uri="{FF2B5EF4-FFF2-40B4-BE49-F238E27FC236}">
                <a16:creationId xmlns:a16="http://schemas.microsoft.com/office/drawing/2014/main" id="{2C085225-FDC9-2F13-75F3-467CDD725EA9}"/>
              </a:ext>
            </a:extLst>
          </p:cNvPr>
          <p:cNvPicPr>
            <a:picLocks noChangeAspect="1"/>
          </p:cNvPicPr>
          <p:nvPr/>
        </p:nvPicPr>
        <p:blipFill>
          <a:blip r:embed="rId12"/>
          <a:stretch>
            <a:fillRect/>
          </a:stretch>
        </p:blipFill>
        <p:spPr>
          <a:xfrm>
            <a:off x="3189961" y="4278774"/>
            <a:ext cx="2743200" cy="1932999"/>
          </a:xfrm>
          <a:prstGeom prst="rect">
            <a:avLst/>
          </a:prstGeom>
        </p:spPr>
      </p:pic>
      <p:pic>
        <p:nvPicPr>
          <p:cNvPr id="21" name="Picture 7">
            <a:extLst>
              <a:ext uri="{FF2B5EF4-FFF2-40B4-BE49-F238E27FC236}">
                <a16:creationId xmlns:a16="http://schemas.microsoft.com/office/drawing/2014/main" id="{F62D0A2A-D9EF-5084-0694-0D772F6C1C1E}"/>
              </a:ext>
            </a:extLst>
          </p:cNvPr>
          <p:cNvPicPr>
            <a:picLocks noChangeAspect="1"/>
          </p:cNvPicPr>
          <p:nvPr/>
        </p:nvPicPr>
        <p:blipFill>
          <a:blip r:embed="rId13"/>
          <a:stretch>
            <a:fillRect/>
          </a:stretch>
        </p:blipFill>
        <p:spPr>
          <a:xfrm>
            <a:off x="3908773" y="5708736"/>
            <a:ext cx="971550" cy="304800"/>
          </a:xfrm>
          <a:prstGeom prst="rect">
            <a:avLst/>
          </a:prstGeom>
        </p:spPr>
      </p:pic>
      <p:pic>
        <p:nvPicPr>
          <p:cNvPr id="22" name="Picture 22" descr="Chart, box and whisker chart&#10;&#10;Description automatically generated">
            <a:extLst>
              <a:ext uri="{FF2B5EF4-FFF2-40B4-BE49-F238E27FC236}">
                <a16:creationId xmlns:a16="http://schemas.microsoft.com/office/drawing/2014/main" id="{BD662C47-1BA1-5A16-C02B-C3EEEF345FE9}"/>
              </a:ext>
            </a:extLst>
          </p:cNvPr>
          <p:cNvPicPr>
            <a:picLocks noChangeAspect="1"/>
          </p:cNvPicPr>
          <p:nvPr/>
        </p:nvPicPr>
        <p:blipFill>
          <a:blip r:embed="rId14"/>
          <a:stretch>
            <a:fillRect/>
          </a:stretch>
        </p:blipFill>
        <p:spPr>
          <a:xfrm>
            <a:off x="6175332" y="4275196"/>
            <a:ext cx="2743200" cy="1940156"/>
          </a:xfrm>
          <a:prstGeom prst="rect">
            <a:avLst/>
          </a:prstGeom>
        </p:spPr>
      </p:pic>
      <p:pic>
        <p:nvPicPr>
          <p:cNvPr id="24" name="Picture 9">
            <a:extLst>
              <a:ext uri="{FF2B5EF4-FFF2-40B4-BE49-F238E27FC236}">
                <a16:creationId xmlns:a16="http://schemas.microsoft.com/office/drawing/2014/main" id="{873CDBF0-06E0-5927-22B3-04799EB89462}"/>
              </a:ext>
            </a:extLst>
          </p:cNvPr>
          <p:cNvPicPr>
            <a:picLocks noChangeAspect="1"/>
          </p:cNvPicPr>
          <p:nvPr/>
        </p:nvPicPr>
        <p:blipFill>
          <a:blip r:embed="rId15"/>
          <a:stretch>
            <a:fillRect/>
          </a:stretch>
        </p:blipFill>
        <p:spPr>
          <a:xfrm>
            <a:off x="7108782" y="5793352"/>
            <a:ext cx="876300" cy="219075"/>
          </a:xfrm>
          <a:prstGeom prst="rect">
            <a:avLst/>
          </a:prstGeom>
        </p:spPr>
      </p:pic>
      <p:pic>
        <p:nvPicPr>
          <p:cNvPr id="25" name="Picture 25" descr="Chart, waterfall chart, box and whisker chart&#10;&#10;Description automatically generated">
            <a:extLst>
              <a:ext uri="{FF2B5EF4-FFF2-40B4-BE49-F238E27FC236}">
                <a16:creationId xmlns:a16="http://schemas.microsoft.com/office/drawing/2014/main" id="{26A27BA1-BECB-529B-EA19-C03CDFC194E7}"/>
              </a:ext>
            </a:extLst>
          </p:cNvPr>
          <p:cNvPicPr>
            <a:picLocks noChangeAspect="1"/>
          </p:cNvPicPr>
          <p:nvPr/>
        </p:nvPicPr>
        <p:blipFill>
          <a:blip r:embed="rId16"/>
          <a:stretch>
            <a:fillRect/>
          </a:stretch>
        </p:blipFill>
        <p:spPr>
          <a:xfrm>
            <a:off x="9223331" y="4279491"/>
            <a:ext cx="2743200" cy="1931565"/>
          </a:xfrm>
          <a:prstGeom prst="rect">
            <a:avLst/>
          </a:prstGeom>
        </p:spPr>
      </p:pic>
      <p:pic>
        <p:nvPicPr>
          <p:cNvPr id="27" name="Picture 11">
            <a:extLst>
              <a:ext uri="{FF2B5EF4-FFF2-40B4-BE49-F238E27FC236}">
                <a16:creationId xmlns:a16="http://schemas.microsoft.com/office/drawing/2014/main" id="{785884D7-2FB6-F9FE-6993-67C0C2C205B2}"/>
              </a:ext>
            </a:extLst>
          </p:cNvPr>
          <p:cNvPicPr>
            <a:picLocks noChangeAspect="1"/>
          </p:cNvPicPr>
          <p:nvPr/>
        </p:nvPicPr>
        <p:blipFill>
          <a:blip r:embed="rId17"/>
          <a:stretch>
            <a:fillRect/>
          </a:stretch>
        </p:blipFill>
        <p:spPr>
          <a:xfrm>
            <a:off x="10219086" y="5821928"/>
            <a:ext cx="542925" cy="161925"/>
          </a:xfrm>
          <a:prstGeom prst="rect">
            <a:avLst/>
          </a:prstGeom>
        </p:spPr>
      </p:pic>
    </p:spTree>
    <p:extLst>
      <p:ext uri="{BB962C8B-B14F-4D97-AF65-F5344CB8AC3E}">
        <p14:creationId xmlns:p14="http://schemas.microsoft.com/office/powerpoint/2010/main" val="192659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0" descr="Chart&#10;&#10;Description automatically generated">
            <a:extLst>
              <a:ext uri="{FF2B5EF4-FFF2-40B4-BE49-F238E27FC236}">
                <a16:creationId xmlns:a16="http://schemas.microsoft.com/office/drawing/2014/main" id="{662C0786-8FA7-5891-71F6-647019989BCC}"/>
              </a:ext>
            </a:extLst>
          </p:cNvPr>
          <p:cNvPicPr>
            <a:picLocks noChangeAspect="1"/>
          </p:cNvPicPr>
          <p:nvPr/>
        </p:nvPicPr>
        <p:blipFill>
          <a:blip r:embed="rId2"/>
          <a:stretch>
            <a:fillRect/>
          </a:stretch>
        </p:blipFill>
        <p:spPr>
          <a:xfrm>
            <a:off x="277661" y="598510"/>
            <a:ext cx="2743200" cy="1924050"/>
          </a:xfrm>
          <a:prstGeom prst="rect">
            <a:avLst/>
          </a:prstGeom>
        </p:spPr>
      </p:pic>
      <p:pic>
        <p:nvPicPr>
          <p:cNvPr id="22" name="Picture 15">
            <a:extLst>
              <a:ext uri="{FF2B5EF4-FFF2-40B4-BE49-F238E27FC236}">
                <a16:creationId xmlns:a16="http://schemas.microsoft.com/office/drawing/2014/main" id="{8AA0B7EA-194B-FC21-8AE4-6D93221183D8}"/>
              </a:ext>
            </a:extLst>
          </p:cNvPr>
          <p:cNvPicPr>
            <a:picLocks noChangeAspect="1"/>
          </p:cNvPicPr>
          <p:nvPr/>
        </p:nvPicPr>
        <p:blipFill>
          <a:blip r:embed="rId3"/>
          <a:stretch>
            <a:fillRect/>
          </a:stretch>
        </p:blipFill>
        <p:spPr>
          <a:xfrm>
            <a:off x="719334" y="2087737"/>
            <a:ext cx="1504950" cy="219075"/>
          </a:xfrm>
          <a:prstGeom prst="rect">
            <a:avLst/>
          </a:prstGeom>
        </p:spPr>
      </p:pic>
      <p:pic>
        <p:nvPicPr>
          <p:cNvPr id="23" name="Picture 23" descr="Chart, waterfall chart&#10;&#10;Description automatically generated">
            <a:extLst>
              <a:ext uri="{FF2B5EF4-FFF2-40B4-BE49-F238E27FC236}">
                <a16:creationId xmlns:a16="http://schemas.microsoft.com/office/drawing/2014/main" id="{6363B146-C962-1564-0360-2FA395380349}"/>
              </a:ext>
            </a:extLst>
          </p:cNvPr>
          <p:cNvPicPr>
            <a:picLocks noChangeAspect="1"/>
          </p:cNvPicPr>
          <p:nvPr/>
        </p:nvPicPr>
        <p:blipFill>
          <a:blip r:embed="rId4"/>
          <a:stretch>
            <a:fillRect/>
          </a:stretch>
        </p:blipFill>
        <p:spPr>
          <a:xfrm>
            <a:off x="3304784" y="651324"/>
            <a:ext cx="2743200" cy="1922804"/>
          </a:xfrm>
          <a:prstGeom prst="rect">
            <a:avLst/>
          </a:prstGeom>
        </p:spPr>
      </p:pic>
      <p:pic>
        <p:nvPicPr>
          <p:cNvPr id="25" name="Picture 14">
            <a:extLst>
              <a:ext uri="{FF2B5EF4-FFF2-40B4-BE49-F238E27FC236}">
                <a16:creationId xmlns:a16="http://schemas.microsoft.com/office/drawing/2014/main" id="{7324B3FE-E8F7-9038-E2C9-9FBE822DFE9E}"/>
              </a:ext>
            </a:extLst>
          </p:cNvPr>
          <p:cNvPicPr>
            <a:picLocks noChangeAspect="1"/>
          </p:cNvPicPr>
          <p:nvPr/>
        </p:nvPicPr>
        <p:blipFill>
          <a:blip r:embed="rId5"/>
          <a:stretch>
            <a:fillRect/>
          </a:stretch>
        </p:blipFill>
        <p:spPr>
          <a:xfrm>
            <a:off x="4227991" y="2196883"/>
            <a:ext cx="667142" cy="209550"/>
          </a:xfrm>
          <a:prstGeom prst="rect">
            <a:avLst/>
          </a:prstGeom>
        </p:spPr>
      </p:pic>
      <p:pic>
        <p:nvPicPr>
          <p:cNvPr id="26" name="Picture 26" descr="Chart&#10;&#10;Description automatically generated">
            <a:extLst>
              <a:ext uri="{FF2B5EF4-FFF2-40B4-BE49-F238E27FC236}">
                <a16:creationId xmlns:a16="http://schemas.microsoft.com/office/drawing/2014/main" id="{93698633-7CFE-3A25-F39D-ABEA421999BB}"/>
              </a:ext>
            </a:extLst>
          </p:cNvPr>
          <p:cNvPicPr>
            <a:picLocks noChangeAspect="1"/>
          </p:cNvPicPr>
          <p:nvPr/>
        </p:nvPicPr>
        <p:blipFill>
          <a:blip r:embed="rId6"/>
          <a:stretch>
            <a:fillRect/>
          </a:stretch>
        </p:blipFill>
        <p:spPr>
          <a:xfrm>
            <a:off x="6279715" y="628401"/>
            <a:ext cx="2743200" cy="1968649"/>
          </a:xfrm>
          <a:prstGeom prst="rect">
            <a:avLst/>
          </a:prstGeom>
        </p:spPr>
      </p:pic>
      <p:pic>
        <p:nvPicPr>
          <p:cNvPr id="28" name="Picture 17">
            <a:extLst>
              <a:ext uri="{FF2B5EF4-FFF2-40B4-BE49-F238E27FC236}">
                <a16:creationId xmlns:a16="http://schemas.microsoft.com/office/drawing/2014/main" id="{D2C41717-DE57-7EA4-84B9-1885DA2F5232}"/>
              </a:ext>
            </a:extLst>
          </p:cNvPr>
          <p:cNvPicPr>
            <a:picLocks noChangeAspect="1"/>
          </p:cNvPicPr>
          <p:nvPr/>
        </p:nvPicPr>
        <p:blipFill>
          <a:blip r:embed="rId7"/>
          <a:stretch>
            <a:fillRect/>
          </a:stretch>
        </p:blipFill>
        <p:spPr>
          <a:xfrm>
            <a:off x="7248916" y="2196883"/>
            <a:ext cx="533400" cy="209550"/>
          </a:xfrm>
          <a:prstGeom prst="rect">
            <a:avLst/>
          </a:prstGeom>
        </p:spPr>
      </p:pic>
      <p:pic>
        <p:nvPicPr>
          <p:cNvPr id="29" name="Picture 29" descr="Chart, box and whisker chart&#10;&#10;Description automatically generated">
            <a:extLst>
              <a:ext uri="{FF2B5EF4-FFF2-40B4-BE49-F238E27FC236}">
                <a16:creationId xmlns:a16="http://schemas.microsoft.com/office/drawing/2014/main" id="{8A752161-078D-BEC0-39CF-29DD483AF25F}"/>
              </a:ext>
            </a:extLst>
          </p:cNvPr>
          <p:cNvPicPr>
            <a:picLocks noChangeAspect="1"/>
          </p:cNvPicPr>
          <p:nvPr/>
        </p:nvPicPr>
        <p:blipFill>
          <a:blip r:embed="rId8"/>
          <a:stretch>
            <a:fillRect/>
          </a:stretch>
        </p:blipFill>
        <p:spPr>
          <a:xfrm>
            <a:off x="9244208" y="625349"/>
            <a:ext cx="2743200" cy="1932999"/>
          </a:xfrm>
          <a:prstGeom prst="rect">
            <a:avLst/>
          </a:prstGeom>
        </p:spPr>
      </p:pic>
      <p:pic>
        <p:nvPicPr>
          <p:cNvPr id="31" name="Picture 19">
            <a:extLst>
              <a:ext uri="{FF2B5EF4-FFF2-40B4-BE49-F238E27FC236}">
                <a16:creationId xmlns:a16="http://schemas.microsoft.com/office/drawing/2014/main" id="{92A978A4-BCFF-F6D5-B38C-823913B2F509}"/>
              </a:ext>
            </a:extLst>
          </p:cNvPr>
          <p:cNvPicPr>
            <a:picLocks noChangeAspect="1"/>
          </p:cNvPicPr>
          <p:nvPr/>
        </p:nvPicPr>
        <p:blipFill>
          <a:blip r:embed="rId9"/>
          <a:stretch>
            <a:fillRect/>
          </a:stretch>
        </p:blipFill>
        <p:spPr>
          <a:xfrm>
            <a:off x="10030608" y="2197469"/>
            <a:ext cx="1162050" cy="200025"/>
          </a:xfrm>
          <a:prstGeom prst="rect">
            <a:avLst/>
          </a:prstGeom>
        </p:spPr>
      </p:pic>
      <p:pic>
        <p:nvPicPr>
          <p:cNvPr id="32" name="Picture 32" descr="Chart, waterfall chart, box and whisker chart&#10;&#10;Description automatically generated">
            <a:extLst>
              <a:ext uri="{FF2B5EF4-FFF2-40B4-BE49-F238E27FC236}">
                <a16:creationId xmlns:a16="http://schemas.microsoft.com/office/drawing/2014/main" id="{0295EA4A-713B-FFD1-3FD8-4B6FEB3E528D}"/>
              </a:ext>
            </a:extLst>
          </p:cNvPr>
          <p:cNvPicPr>
            <a:picLocks noChangeAspect="1"/>
          </p:cNvPicPr>
          <p:nvPr/>
        </p:nvPicPr>
        <p:blipFill>
          <a:blip r:embed="rId10"/>
          <a:stretch>
            <a:fillRect/>
          </a:stretch>
        </p:blipFill>
        <p:spPr>
          <a:xfrm>
            <a:off x="277660" y="2754725"/>
            <a:ext cx="2743200" cy="1953973"/>
          </a:xfrm>
          <a:prstGeom prst="rect">
            <a:avLst/>
          </a:prstGeom>
        </p:spPr>
      </p:pic>
      <p:pic>
        <p:nvPicPr>
          <p:cNvPr id="34" name="Picture 21">
            <a:extLst>
              <a:ext uri="{FF2B5EF4-FFF2-40B4-BE49-F238E27FC236}">
                <a16:creationId xmlns:a16="http://schemas.microsoft.com/office/drawing/2014/main" id="{9D8D4E16-7409-DF0D-8020-41406293D0AD}"/>
              </a:ext>
            </a:extLst>
          </p:cNvPr>
          <p:cNvPicPr>
            <a:picLocks noChangeAspect="1"/>
          </p:cNvPicPr>
          <p:nvPr/>
        </p:nvPicPr>
        <p:blipFill>
          <a:blip r:embed="rId11"/>
          <a:stretch>
            <a:fillRect/>
          </a:stretch>
        </p:blipFill>
        <p:spPr>
          <a:xfrm>
            <a:off x="1301859" y="4235690"/>
            <a:ext cx="352425" cy="257175"/>
          </a:xfrm>
          <a:prstGeom prst="rect">
            <a:avLst/>
          </a:prstGeom>
        </p:spPr>
      </p:pic>
      <p:pic>
        <p:nvPicPr>
          <p:cNvPr id="35" name="Picture 35" descr="Chart, waterfall chart, box and whisker chart&#10;&#10;Description automatically generated">
            <a:extLst>
              <a:ext uri="{FF2B5EF4-FFF2-40B4-BE49-F238E27FC236}">
                <a16:creationId xmlns:a16="http://schemas.microsoft.com/office/drawing/2014/main" id="{78D8E30C-EB24-E37A-3F77-AD5E97E75DD4}"/>
              </a:ext>
            </a:extLst>
          </p:cNvPr>
          <p:cNvPicPr>
            <a:picLocks noChangeAspect="1"/>
          </p:cNvPicPr>
          <p:nvPr/>
        </p:nvPicPr>
        <p:blipFill>
          <a:blip r:embed="rId12"/>
          <a:stretch>
            <a:fillRect/>
          </a:stretch>
        </p:blipFill>
        <p:spPr>
          <a:xfrm>
            <a:off x="3304784" y="2751986"/>
            <a:ext cx="2743200" cy="1917700"/>
          </a:xfrm>
          <a:prstGeom prst="rect">
            <a:avLst/>
          </a:prstGeom>
        </p:spPr>
      </p:pic>
      <p:pic>
        <p:nvPicPr>
          <p:cNvPr id="38" name="Picture 25">
            <a:extLst>
              <a:ext uri="{FF2B5EF4-FFF2-40B4-BE49-F238E27FC236}">
                <a16:creationId xmlns:a16="http://schemas.microsoft.com/office/drawing/2014/main" id="{BD1D7A72-6D16-3880-EC01-EC54A4B966FB}"/>
              </a:ext>
            </a:extLst>
          </p:cNvPr>
          <p:cNvPicPr>
            <a:picLocks noChangeAspect="1"/>
          </p:cNvPicPr>
          <p:nvPr/>
        </p:nvPicPr>
        <p:blipFill>
          <a:blip r:embed="rId13"/>
          <a:stretch>
            <a:fillRect/>
          </a:stretch>
        </p:blipFill>
        <p:spPr>
          <a:xfrm>
            <a:off x="4277116" y="4259502"/>
            <a:ext cx="685800" cy="209550"/>
          </a:xfrm>
          <a:prstGeom prst="rect">
            <a:avLst/>
          </a:prstGeom>
        </p:spPr>
      </p:pic>
      <p:pic>
        <p:nvPicPr>
          <p:cNvPr id="39" name="Picture 39" descr="Chart, waterfall chart&#10;&#10;Description automatically generated">
            <a:extLst>
              <a:ext uri="{FF2B5EF4-FFF2-40B4-BE49-F238E27FC236}">
                <a16:creationId xmlns:a16="http://schemas.microsoft.com/office/drawing/2014/main" id="{667BC7EE-841F-A98E-23B3-F7F7FD4075F0}"/>
              </a:ext>
            </a:extLst>
          </p:cNvPr>
          <p:cNvPicPr>
            <a:picLocks noChangeAspect="1"/>
          </p:cNvPicPr>
          <p:nvPr/>
        </p:nvPicPr>
        <p:blipFill>
          <a:blip r:embed="rId14"/>
          <a:stretch>
            <a:fillRect/>
          </a:stretch>
        </p:blipFill>
        <p:spPr>
          <a:xfrm>
            <a:off x="6279715" y="2752453"/>
            <a:ext cx="2743200" cy="1958517"/>
          </a:xfrm>
          <a:prstGeom prst="rect">
            <a:avLst/>
          </a:prstGeom>
        </p:spPr>
      </p:pic>
      <p:pic>
        <p:nvPicPr>
          <p:cNvPr id="41" name="Picture 27">
            <a:extLst>
              <a:ext uri="{FF2B5EF4-FFF2-40B4-BE49-F238E27FC236}">
                <a16:creationId xmlns:a16="http://schemas.microsoft.com/office/drawing/2014/main" id="{20382615-081D-E0F8-01AE-624130F8209D}"/>
              </a:ext>
            </a:extLst>
          </p:cNvPr>
          <p:cNvPicPr>
            <a:picLocks noChangeAspect="1"/>
          </p:cNvPicPr>
          <p:nvPr/>
        </p:nvPicPr>
        <p:blipFill>
          <a:blip r:embed="rId15"/>
          <a:stretch>
            <a:fillRect/>
          </a:stretch>
        </p:blipFill>
        <p:spPr>
          <a:xfrm>
            <a:off x="7221842" y="4280378"/>
            <a:ext cx="600075" cy="209550"/>
          </a:xfrm>
          <a:prstGeom prst="rect">
            <a:avLst/>
          </a:prstGeom>
        </p:spPr>
      </p:pic>
      <p:pic>
        <p:nvPicPr>
          <p:cNvPr id="42" name="Picture 42" descr="Chart, waterfall chart&#10;&#10;Description automatically generated">
            <a:extLst>
              <a:ext uri="{FF2B5EF4-FFF2-40B4-BE49-F238E27FC236}">
                <a16:creationId xmlns:a16="http://schemas.microsoft.com/office/drawing/2014/main" id="{6F86218C-AE9C-2ED7-64D2-9A21ECCB67DA}"/>
              </a:ext>
            </a:extLst>
          </p:cNvPr>
          <p:cNvPicPr>
            <a:picLocks noChangeAspect="1"/>
          </p:cNvPicPr>
          <p:nvPr/>
        </p:nvPicPr>
        <p:blipFill>
          <a:blip r:embed="rId16"/>
          <a:stretch>
            <a:fillRect/>
          </a:stretch>
        </p:blipFill>
        <p:spPr>
          <a:xfrm>
            <a:off x="9202455" y="2775076"/>
            <a:ext cx="2743200" cy="1913271"/>
          </a:xfrm>
          <a:prstGeom prst="rect">
            <a:avLst/>
          </a:prstGeom>
        </p:spPr>
      </p:pic>
      <p:pic>
        <p:nvPicPr>
          <p:cNvPr id="44" name="Picture 29">
            <a:extLst>
              <a:ext uri="{FF2B5EF4-FFF2-40B4-BE49-F238E27FC236}">
                <a16:creationId xmlns:a16="http://schemas.microsoft.com/office/drawing/2014/main" id="{9FEEA2D6-FD73-6411-6B76-8D3784617457}"/>
              </a:ext>
            </a:extLst>
          </p:cNvPr>
          <p:cNvPicPr>
            <a:picLocks noChangeAspect="1"/>
          </p:cNvPicPr>
          <p:nvPr/>
        </p:nvPicPr>
        <p:blipFill>
          <a:blip r:embed="rId17"/>
          <a:stretch>
            <a:fillRect/>
          </a:stretch>
        </p:blipFill>
        <p:spPr>
          <a:xfrm>
            <a:off x="10370964" y="4285141"/>
            <a:ext cx="314325" cy="200025"/>
          </a:xfrm>
          <a:prstGeom prst="rect">
            <a:avLst/>
          </a:prstGeom>
        </p:spPr>
      </p:pic>
      <p:pic>
        <p:nvPicPr>
          <p:cNvPr id="45" name="Picture 45" descr="Chart, box and whisker chart&#10;&#10;Description automatically generated">
            <a:extLst>
              <a:ext uri="{FF2B5EF4-FFF2-40B4-BE49-F238E27FC236}">
                <a16:creationId xmlns:a16="http://schemas.microsoft.com/office/drawing/2014/main" id="{30A1683D-B06D-8DD4-4923-9CDC6DA7B7C7}"/>
              </a:ext>
            </a:extLst>
          </p:cNvPr>
          <p:cNvPicPr>
            <a:picLocks noChangeAspect="1"/>
          </p:cNvPicPr>
          <p:nvPr/>
        </p:nvPicPr>
        <p:blipFill>
          <a:blip r:embed="rId18"/>
          <a:stretch>
            <a:fillRect/>
          </a:stretch>
        </p:blipFill>
        <p:spPr>
          <a:xfrm>
            <a:off x="308975" y="4827583"/>
            <a:ext cx="2743200" cy="2025353"/>
          </a:xfrm>
          <a:prstGeom prst="rect">
            <a:avLst/>
          </a:prstGeom>
        </p:spPr>
      </p:pic>
      <p:pic>
        <p:nvPicPr>
          <p:cNvPr id="47" name="Picture 5">
            <a:extLst>
              <a:ext uri="{FF2B5EF4-FFF2-40B4-BE49-F238E27FC236}">
                <a16:creationId xmlns:a16="http://schemas.microsoft.com/office/drawing/2014/main" id="{B7FF86E8-8D53-FC8E-8BEB-65D4D402E856}"/>
              </a:ext>
            </a:extLst>
          </p:cNvPr>
          <p:cNvPicPr>
            <a:picLocks noChangeAspect="1"/>
          </p:cNvPicPr>
          <p:nvPr/>
        </p:nvPicPr>
        <p:blipFill>
          <a:blip r:embed="rId19"/>
          <a:stretch>
            <a:fillRect/>
          </a:stretch>
        </p:blipFill>
        <p:spPr>
          <a:xfrm>
            <a:off x="1134584" y="6351348"/>
            <a:ext cx="695325" cy="209550"/>
          </a:xfrm>
          <a:prstGeom prst="rect">
            <a:avLst/>
          </a:prstGeom>
        </p:spPr>
      </p:pic>
      <p:pic>
        <p:nvPicPr>
          <p:cNvPr id="48" name="Picture 48" descr="Chart, waterfall chart&#10;&#10;Description automatically generated">
            <a:extLst>
              <a:ext uri="{FF2B5EF4-FFF2-40B4-BE49-F238E27FC236}">
                <a16:creationId xmlns:a16="http://schemas.microsoft.com/office/drawing/2014/main" id="{1ACD8278-3565-E306-5748-F4DC3C7AFF41}"/>
              </a:ext>
            </a:extLst>
          </p:cNvPr>
          <p:cNvPicPr>
            <a:picLocks noChangeAspect="1"/>
          </p:cNvPicPr>
          <p:nvPr/>
        </p:nvPicPr>
        <p:blipFill>
          <a:blip r:embed="rId20"/>
          <a:stretch>
            <a:fillRect/>
          </a:stretch>
        </p:blipFill>
        <p:spPr>
          <a:xfrm>
            <a:off x="3252592" y="4876950"/>
            <a:ext cx="2743200" cy="1926620"/>
          </a:xfrm>
          <a:prstGeom prst="rect">
            <a:avLst/>
          </a:prstGeom>
        </p:spPr>
      </p:pic>
      <p:pic>
        <p:nvPicPr>
          <p:cNvPr id="50" name="Picture 7">
            <a:extLst>
              <a:ext uri="{FF2B5EF4-FFF2-40B4-BE49-F238E27FC236}">
                <a16:creationId xmlns:a16="http://schemas.microsoft.com/office/drawing/2014/main" id="{C9EF3EC8-208A-E628-A380-05F3017CD5FB}"/>
              </a:ext>
            </a:extLst>
          </p:cNvPr>
          <p:cNvPicPr>
            <a:picLocks noChangeAspect="1"/>
          </p:cNvPicPr>
          <p:nvPr/>
        </p:nvPicPr>
        <p:blipFill>
          <a:blip r:embed="rId21"/>
          <a:stretch>
            <a:fillRect/>
          </a:stretch>
        </p:blipFill>
        <p:spPr>
          <a:xfrm>
            <a:off x="3594969" y="6351348"/>
            <a:ext cx="1828800" cy="209550"/>
          </a:xfrm>
          <a:prstGeom prst="rect">
            <a:avLst/>
          </a:prstGeom>
        </p:spPr>
      </p:pic>
      <p:pic>
        <p:nvPicPr>
          <p:cNvPr id="51" name="Picture 51" descr="Chart, waterfall chart&#10;&#10;Description automatically generated">
            <a:extLst>
              <a:ext uri="{FF2B5EF4-FFF2-40B4-BE49-F238E27FC236}">
                <a16:creationId xmlns:a16="http://schemas.microsoft.com/office/drawing/2014/main" id="{272D3D14-F246-122E-6C51-75A65A84151A}"/>
              </a:ext>
            </a:extLst>
          </p:cNvPr>
          <p:cNvPicPr>
            <a:picLocks noChangeAspect="1"/>
          </p:cNvPicPr>
          <p:nvPr/>
        </p:nvPicPr>
        <p:blipFill>
          <a:blip r:embed="rId22"/>
          <a:stretch>
            <a:fillRect/>
          </a:stretch>
        </p:blipFill>
        <p:spPr>
          <a:xfrm>
            <a:off x="6279715" y="4865536"/>
            <a:ext cx="2743200" cy="1949450"/>
          </a:xfrm>
          <a:prstGeom prst="rect">
            <a:avLst/>
          </a:prstGeom>
        </p:spPr>
      </p:pic>
      <p:pic>
        <p:nvPicPr>
          <p:cNvPr id="53" name="Picture 9">
            <a:extLst>
              <a:ext uri="{FF2B5EF4-FFF2-40B4-BE49-F238E27FC236}">
                <a16:creationId xmlns:a16="http://schemas.microsoft.com/office/drawing/2014/main" id="{B67A25C0-F927-FD90-1DE1-368DD6D22FB8}"/>
              </a:ext>
            </a:extLst>
          </p:cNvPr>
          <p:cNvPicPr>
            <a:picLocks noChangeAspect="1"/>
          </p:cNvPicPr>
          <p:nvPr/>
        </p:nvPicPr>
        <p:blipFill>
          <a:blip r:embed="rId23"/>
          <a:stretch>
            <a:fillRect/>
          </a:stretch>
        </p:blipFill>
        <p:spPr>
          <a:xfrm>
            <a:off x="6812398" y="6351348"/>
            <a:ext cx="1552575" cy="209550"/>
          </a:xfrm>
          <a:prstGeom prst="rect">
            <a:avLst/>
          </a:prstGeom>
        </p:spPr>
      </p:pic>
      <p:pic>
        <p:nvPicPr>
          <p:cNvPr id="54" name="Picture 54" descr="Chart, waterfall chart, box and whisker chart&#10;&#10;Description automatically generated">
            <a:extLst>
              <a:ext uri="{FF2B5EF4-FFF2-40B4-BE49-F238E27FC236}">
                <a16:creationId xmlns:a16="http://schemas.microsoft.com/office/drawing/2014/main" id="{2D8FCB06-DCE7-4DDC-5AD2-9035A0735F8A}"/>
              </a:ext>
            </a:extLst>
          </p:cNvPr>
          <p:cNvPicPr>
            <a:picLocks noChangeAspect="1"/>
          </p:cNvPicPr>
          <p:nvPr/>
        </p:nvPicPr>
        <p:blipFill>
          <a:blip r:embed="rId24"/>
          <a:stretch>
            <a:fillRect/>
          </a:stretch>
        </p:blipFill>
        <p:spPr>
          <a:xfrm>
            <a:off x="9202455" y="4824759"/>
            <a:ext cx="2743200" cy="1926620"/>
          </a:xfrm>
          <a:prstGeom prst="rect">
            <a:avLst/>
          </a:prstGeom>
        </p:spPr>
      </p:pic>
      <p:pic>
        <p:nvPicPr>
          <p:cNvPr id="56" name="Picture 11">
            <a:extLst>
              <a:ext uri="{FF2B5EF4-FFF2-40B4-BE49-F238E27FC236}">
                <a16:creationId xmlns:a16="http://schemas.microsoft.com/office/drawing/2014/main" id="{865C1A19-4A48-D407-2EB9-43D5636752CA}"/>
              </a:ext>
            </a:extLst>
          </p:cNvPr>
          <p:cNvPicPr>
            <a:picLocks noChangeAspect="1"/>
          </p:cNvPicPr>
          <p:nvPr/>
        </p:nvPicPr>
        <p:blipFill>
          <a:blip r:embed="rId25"/>
          <a:stretch>
            <a:fillRect/>
          </a:stretch>
        </p:blipFill>
        <p:spPr>
          <a:xfrm>
            <a:off x="10202775" y="6356110"/>
            <a:ext cx="638175" cy="200025"/>
          </a:xfrm>
          <a:prstGeom prst="rect">
            <a:avLst/>
          </a:prstGeom>
        </p:spPr>
      </p:pic>
      <p:sp>
        <p:nvSpPr>
          <p:cNvPr id="57" name="TextBox 56">
            <a:extLst>
              <a:ext uri="{FF2B5EF4-FFF2-40B4-BE49-F238E27FC236}">
                <a16:creationId xmlns:a16="http://schemas.microsoft.com/office/drawing/2014/main" id="{30714241-42C4-7FF5-1CF6-741581D1E84A}"/>
              </a:ext>
            </a:extLst>
          </p:cNvPr>
          <p:cNvSpPr txBox="1"/>
          <p:nvPr/>
        </p:nvSpPr>
        <p:spPr>
          <a:xfrm>
            <a:off x="4724400" y="5845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dirty="0">
                <a:cs typeface="Segoe UI"/>
              </a:rPr>
              <a:t>Outlier Caping​</a:t>
            </a:r>
          </a:p>
          <a:p>
            <a:r>
              <a:rPr lang="en-US" sz="2800" b="1" u="sng" dirty="0">
                <a:cs typeface="Segoe UI"/>
              </a:rPr>
              <a:t>​</a:t>
            </a:r>
          </a:p>
        </p:txBody>
      </p:sp>
    </p:spTree>
    <p:extLst>
      <p:ext uri="{BB962C8B-B14F-4D97-AF65-F5344CB8AC3E}">
        <p14:creationId xmlns:p14="http://schemas.microsoft.com/office/powerpoint/2010/main" val="30095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781A-9A1D-6B24-3B1D-5EA326DBA999}"/>
              </a:ext>
            </a:extLst>
          </p:cNvPr>
          <p:cNvSpPr>
            <a:spLocks noGrp="1"/>
          </p:cNvSpPr>
          <p:nvPr>
            <p:ph type="title"/>
          </p:nvPr>
        </p:nvSpPr>
        <p:spPr>
          <a:xfrm>
            <a:off x="5044857" y="1513345"/>
            <a:ext cx="2091847" cy="594879"/>
          </a:xfrm>
        </p:spPr>
        <p:txBody>
          <a:bodyPr>
            <a:normAutofit fontScale="90000"/>
          </a:bodyPr>
          <a:lstStyle/>
          <a:p>
            <a:pPr algn="ctr"/>
            <a:r>
              <a:rPr lang="en-US" b="1" u="sng" dirty="0"/>
              <a:t>Country</a:t>
            </a:r>
            <a:endParaRPr lang="en-US" dirty="0">
              <a:cs typeface="Calibri Light" panose="020F0302020204030204"/>
            </a:endParaRPr>
          </a:p>
        </p:txBody>
      </p:sp>
      <p:sp>
        <p:nvSpPr>
          <p:cNvPr id="4" name="TextBox 3">
            <a:extLst>
              <a:ext uri="{FF2B5EF4-FFF2-40B4-BE49-F238E27FC236}">
                <a16:creationId xmlns:a16="http://schemas.microsoft.com/office/drawing/2014/main" id="{22F1C711-6628-FF9E-BB38-BAD8155472DF}"/>
              </a:ext>
            </a:extLst>
          </p:cNvPr>
          <p:cNvSpPr txBox="1"/>
          <p:nvPr/>
        </p:nvSpPr>
        <p:spPr>
          <a:xfrm>
            <a:off x="141962" y="-4176"/>
            <a:ext cx="4507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Top 10 Countries with Most </a:t>
            </a:r>
            <a:r>
              <a:rPr lang="en-US" b="1" u="sng" dirty="0" err="1"/>
              <a:t>Life_expectancy</a:t>
            </a:r>
            <a:endParaRPr lang="en-US" b="1" u="sng">
              <a:cs typeface="Calibri"/>
            </a:endParaRPr>
          </a:p>
        </p:txBody>
      </p:sp>
      <p:pic>
        <p:nvPicPr>
          <p:cNvPr id="5" name="Picture 5" descr="Table&#10;&#10;Description automatically generated">
            <a:extLst>
              <a:ext uri="{FF2B5EF4-FFF2-40B4-BE49-F238E27FC236}">
                <a16:creationId xmlns:a16="http://schemas.microsoft.com/office/drawing/2014/main" id="{72B09269-E2AC-9575-97BD-47EC82C56FAC}"/>
              </a:ext>
            </a:extLst>
          </p:cNvPr>
          <p:cNvPicPr>
            <a:picLocks noChangeAspect="1"/>
          </p:cNvPicPr>
          <p:nvPr/>
        </p:nvPicPr>
        <p:blipFill>
          <a:blip r:embed="rId2"/>
          <a:stretch>
            <a:fillRect/>
          </a:stretch>
        </p:blipFill>
        <p:spPr>
          <a:xfrm>
            <a:off x="925034" y="356600"/>
            <a:ext cx="2325276" cy="3023733"/>
          </a:xfrm>
          <a:prstGeom prst="rect">
            <a:avLst/>
          </a:prstGeom>
        </p:spPr>
      </p:pic>
      <p:sp>
        <p:nvSpPr>
          <p:cNvPr id="6" name="TextBox 5">
            <a:extLst>
              <a:ext uri="{FF2B5EF4-FFF2-40B4-BE49-F238E27FC236}">
                <a16:creationId xmlns:a16="http://schemas.microsoft.com/office/drawing/2014/main" id="{7E936E73-EB53-6D4D-AA7C-E7487B05D171}"/>
              </a:ext>
            </a:extLst>
          </p:cNvPr>
          <p:cNvSpPr txBox="1"/>
          <p:nvPr/>
        </p:nvSpPr>
        <p:spPr>
          <a:xfrm>
            <a:off x="7761962" y="-4175"/>
            <a:ext cx="44968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Top 10 Countries with Least </a:t>
            </a:r>
            <a:r>
              <a:rPr lang="en-US" b="1" u="sng" dirty="0" err="1"/>
              <a:t>Life_expectancy</a:t>
            </a:r>
            <a:endParaRPr lang="en-US" b="1" u="sng">
              <a:cs typeface="Calibri"/>
            </a:endParaRPr>
          </a:p>
        </p:txBody>
      </p:sp>
      <p:pic>
        <p:nvPicPr>
          <p:cNvPr id="7" name="Picture 7" descr="Table&#10;&#10;Description automatically generated">
            <a:extLst>
              <a:ext uri="{FF2B5EF4-FFF2-40B4-BE49-F238E27FC236}">
                <a16:creationId xmlns:a16="http://schemas.microsoft.com/office/drawing/2014/main" id="{FED48263-5734-4670-7321-A5FEE95E0C04}"/>
              </a:ext>
            </a:extLst>
          </p:cNvPr>
          <p:cNvPicPr>
            <a:picLocks noChangeAspect="1"/>
          </p:cNvPicPr>
          <p:nvPr/>
        </p:nvPicPr>
        <p:blipFill>
          <a:blip r:embed="rId3"/>
          <a:stretch>
            <a:fillRect/>
          </a:stretch>
        </p:blipFill>
        <p:spPr>
          <a:xfrm>
            <a:off x="8638780" y="426198"/>
            <a:ext cx="2910213" cy="2894973"/>
          </a:xfrm>
          <a:prstGeom prst="rect">
            <a:avLst/>
          </a:prstGeom>
        </p:spPr>
      </p:pic>
      <p:sp>
        <p:nvSpPr>
          <p:cNvPr id="9" name="TextBox 8">
            <a:extLst>
              <a:ext uri="{FF2B5EF4-FFF2-40B4-BE49-F238E27FC236}">
                <a16:creationId xmlns:a16="http://schemas.microsoft.com/office/drawing/2014/main" id="{1B4EBCD2-6F9B-69FE-DEE2-4602BC9E60DA}"/>
              </a:ext>
            </a:extLst>
          </p:cNvPr>
          <p:cNvSpPr txBox="1"/>
          <p:nvPr/>
        </p:nvSpPr>
        <p:spPr>
          <a:xfrm>
            <a:off x="4640893" y="475571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u="sng" dirty="0">
                <a:latin typeface="Calibri"/>
                <a:cs typeface="Calibri"/>
              </a:rPr>
              <a:t>Status</a:t>
            </a:r>
          </a:p>
        </p:txBody>
      </p:sp>
      <p:pic>
        <p:nvPicPr>
          <p:cNvPr id="10" name="Picture 10" descr="Chart, bar chart&#10;&#10;Description automatically generated">
            <a:extLst>
              <a:ext uri="{FF2B5EF4-FFF2-40B4-BE49-F238E27FC236}">
                <a16:creationId xmlns:a16="http://schemas.microsoft.com/office/drawing/2014/main" id="{2166B722-51F4-E450-3B5E-A57A82345D2D}"/>
              </a:ext>
            </a:extLst>
          </p:cNvPr>
          <p:cNvPicPr>
            <a:picLocks noChangeAspect="1"/>
          </p:cNvPicPr>
          <p:nvPr/>
        </p:nvPicPr>
        <p:blipFill>
          <a:blip r:embed="rId4"/>
          <a:stretch>
            <a:fillRect/>
          </a:stretch>
        </p:blipFill>
        <p:spPr>
          <a:xfrm>
            <a:off x="215030" y="3829057"/>
            <a:ext cx="4058432" cy="2842873"/>
          </a:xfrm>
          <a:prstGeom prst="rect">
            <a:avLst/>
          </a:prstGeom>
        </p:spPr>
      </p:pic>
      <p:pic>
        <p:nvPicPr>
          <p:cNvPr id="11" name="Picture 11" descr="Chart, pie chart&#10;&#10;Description automatically generated">
            <a:extLst>
              <a:ext uri="{FF2B5EF4-FFF2-40B4-BE49-F238E27FC236}">
                <a16:creationId xmlns:a16="http://schemas.microsoft.com/office/drawing/2014/main" id="{7E775B7D-0A46-E17D-D31B-74606A7798B1}"/>
              </a:ext>
            </a:extLst>
          </p:cNvPr>
          <p:cNvPicPr>
            <a:picLocks noChangeAspect="1"/>
          </p:cNvPicPr>
          <p:nvPr/>
        </p:nvPicPr>
        <p:blipFill>
          <a:blip r:embed="rId5"/>
          <a:stretch>
            <a:fillRect/>
          </a:stretch>
        </p:blipFill>
        <p:spPr>
          <a:xfrm>
            <a:off x="8643546" y="3863758"/>
            <a:ext cx="2535347" cy="2773471"/>
          </a:xfrm>
          <a:prstGeom prst="rect">
            <a:avLst/>
          </a:prstGeom>
        </p:spPr>
      </p:pic>
    </p:spTree>
    <p:extLst>
      <p:ext uri="{BB962C8B-B14F-4D97-AF65-F5344CB8AC3E}">
        <p14:creationId xmlns:p14="http://schemas.microsoft.com/office/powerpoint/2010/main" val="232033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treemap chart&#10;&#10;Description automatically generated">
            <a:extLst>
              <a:ext uri="{FF2B5EF4-FFF2-40B4-BE49-F238E27FC236}">
                <a16:creationId xmlns:a16="http://schemas.microsoft.com/office/drawing/2014/main" id="{861ABA21-D3AB-7E6F-5A37-E599AB30BFA0}"/>
              </a:ext>
            </a:extLst>
          </p:cNvPr>
          <p:cNvPicPr>
            <a:picLocks noChangeAspect="1"/>
          </p:cNvPicPr>
          <p:nvPr/>
        </p:nvPicPr>
        <p:blipFill>
          <a:blip r:embed="rId2"/>
          <a:stretch>
            <a:fillRect/>
          </a:stretch>
        </p:blipFill>
        <p:spPr>
          <a:xfrm>
            <a:off x="131523" y="1125982"/>
            <a:ext cx="6835035" cy="5127951"/>
          </a:xfrm>
          <a:prstGeom prst="rect">
            <a:avLst/>
          </a:prstGeom>
        </p:spPr>
      </p:pic>
      <p:sp>
        <p:nvSpPr>
          <p:cNvPr id="8" name="TextBox 7">
            <a:extLst>
              <a:ext uri="{FF2B5EF4-FFF2-40B4-BE49-F238E27FC236}">
                <a16:creationId xmlns:a16="http://schemas.microsoft.com/office/drawing/2014/main" id="{CF5B1D05-2A21-4BA2-4978-879DBE10F3F8}"/>
              </a:ext>
            </a:extLst>
          </p:cNvPr>
          <p:cNvSpPr txBox="1"/>
          <p:nvPr/>
        </p:nvSpPr>
        <p:spPr>
          <a:xfrm>
            <a:off x="3530773" y="2609"/>
            <a:ext cx="5258842"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u="sng" dirty="0">
                <a:ea typeface="+mn-lt"/>
                <a:cs typeface="+mn-lt"/>
              </a:rPr>
              <a:t>Feature</a:t>
            </a:r>
            <a:r>
              <a:rPr lang="en-US" sz="3600" b="1" u="sng" dirty="0">
                <a:ea typeface="+mn-lt"/>
                <a:cs typeface="+mn-lt"/>
              </a:rPr>
              <a:t> Selection:</a:t>
            </a:r>
            <a:r>
              <a:rPr lang="en-US" b="1" u="sng" dirty="0">
                <a:ea typeface="+mn-lt"/>
                <a:cs typeface="+mn-lt"/>
              </a:rPr>
              <a:t/>
            </a:r>
            <a:br>
              <a:rPr lang="en-US" b="1" u="sng" dirty="0">
                <a:ea typeface="+mn-lt"/>
                <a:cs typeface="+mn-lt"/>
              </a:rPr>
            </a:br>
            <a:r>
              <a:rPr lang="en-US" b="1" u="sng" dirty="0">
                <a:ea typeface="+mn-lt"/>
                <a:cs typeface="+mn-lt"/>
              </a:rPr>
              <a:t> </a:t>
            </a:r>
            <a:r>
              <a:rPr lang="en-US" b="1" i="1" dirty="0">
                <a:ea typeface="+mn-lt"/>
                <a:cs typeface="+mn-lt"/>
              </a:rPr>
              <a:t>Feature Selection using Correlation Analysis &amp; VIF </a:t>
            </a:r>
            <a:endParaRPr lang="en-US" b="1" dirty="0">
              <a:cs typeface="Calibri" panose="020F0502020204030204"/>
            </a:endParaRPr>
          </a:p>
        </p:txBody>
      </p:sp>
      <p:pic>
        <p:nvPicPr>
          <p:cNvPr id="11" name="Picture 11" descr="Table&#10;&#10;Description automatically generated">
            <a:extLst>
              <a:ext uri="{FF2B5EF4-FFF2-40B4-BE49-F238E27FC236}">
                <a16:creationId xmlns:a16="http://schemas.microsoft.com/office/drawing/2014/main" id="{0063ABDA-227C-8A8B-98A9-C859E804B30E}"/>
              </a:ext>
            </a:extLst>
          </p:cNvPr>
          <p:cNvPicPr>
            <a:picLocks noChangeAspect="1"/>
          </p:cNvPicPr>
          <p:nvPr/>
        </p:nvPicPr>
        <p:blipFill>
          <a:blip r:embed="rId3"/>
          <a:stretch>
            <a:fillRect/>
          </a:stretch>
        </p:blipFill>
        <p:spPr>
          <a:xfrm>
            <a:off x="7125222" y="1208349"/>
            <a:ext cx="4684733" cy="4368233"/>
          </a:xfrm>
          <a:prstGeom prst="rect">
            <a:avLst/>
          </a:prstGeom>
        </p:spPr>
      </p:pic>
    </p:spTree>
    <p:extLst>
      <p:ext uri="{BB962C8B-B14F-4D97-AF65-F5344CB8AC3E}">
        <p14:creationId xmlns:p14="http://schemas.microsoft.com/office/powerpoint/2010/main" val="336801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CEDB7B-A1F4-B168-4A8C-B04DC502BBF7}"/>
              </a:ext>
            </a:extLst>
          </p:cNvPr>
          <p:cNvSpPr txBox="1"/>
          <p:nvPr/>
        </p:nvSpPr>
        <p:spPr>
          <a:xfrm>
            <a:off x="4412815" y="-2610"/>
            <a:ext cx="31758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cs typeface="Calibri"/>
              </a:rPr>
              <a:t>Handled Data</a:t>
            </a:r>
            <a:endParaRPr lang="en-US" sz="4000" b="1" u="sng" dirty="0"/>
          </a:p>
        </p:txBody>
      </p:sp>
      <p:sp>
        <p:nvSpPr>
          <p:cNvPr id="5" name="TextBox 4">
            <a:extLst>
              <a:ext uri="{FF2B5EF4-FFF2-40B4-BE49-F238E27FC236}">
                <a16:creationId xmlns:a16="http://schemas.microsoft.com/office/drawing/2014/main" id="{357D2B9C-A09A-BD36-4494-DA639F6334E2}"/>
              </a:ext>
            </a:extLst>
          </p:cNvPr>
          <p:cNvSpPr txBox="1"/>
          <p:nvPr/>
        </p:nvSpPr>
        <p:spPr>
          <a:xfrm>
            <a:off x="872647" y="757825"/>
            <a:ext cx="102379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a:cs typeface="Times New Roman"/>
              </a:rPr>
              <a:t>● After doing feature selection using correlation analysis, VIF(variance inflation factor) method  we get a new updated dataset containing 11 columns and 2938 rows.</a:t>
            </a:r>
            <a:endParaRPr lang="en-US" b="1" dirty="0">
              <a:cs typeface="Calibri" panose="020F0502020204030204"/>
            </a:endParaRPr>
          </a:p>
        </p:txBody>
      </p:sp>
      <p:pic>
        <p:nvPicPr>
          <p:cNvPr id="7" name="Picture 7" descr="Text&#10;&#10;Description automatically generated">
            <a:extLst>
              <a:ext uri="{FF2B5EF4-FFF2-40B4-BE49-F238E27FC236}">
                <a16:creationId xmlns:a16="http://schemas.microsoft.com/office/drawing/2014/main" id="{0EE75E06-5B2F-6924-2AF8-79BABC367B8A}"/>
              </a:ext>
            </a:extLst>
          </p:cNvPr>
          <p:cNvPicPr>
            <a:picLocks noChangeAspect="1"/>
          </p:cNvPicPr>
          <p:nvPr/>
        </p:nvPicPr>
        <p:blipFill>
          <a:blip r:embed="rId2"/>
          <a:stretch>
            <a:fillRect/>
          </a:stretch>
        </p:blipFill>
        <p:spPr>
          <a:xfrm>
            <a:off x="2908125" y="2052581"/>
            <a:ext cx="6260925" cy="4339469"/>
          </a:xfrm>
          <a:prstGeom prst="rect">
            <a:avLst/>
          </a:prstGeom>
        </p:spPr>
      </p:pic>
    </p:spTree>
    <p:extLst>
      <p:ext uri="{BB962C8B-B14F-4D97-AF65-F5344CB8AC3E}">
        <p14:creationId xmlns:p14="http://schemas.microsoft.com/office/powerpoint/2010/main" val="375893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9D4A-2873-D5F6-3668-8D834D400634}"/>
              </a:ext>
            </a:extLst>
          </p:cNvPr>
          <p:cNvSpPr>
            <a:spLocks noGrp="1"/>
          </p:cNvSpPr>
          <p:nvPr>
            <p:ph type="title"/>
          </p:nvPr>
        </p:nvSpPr>
        <p:spPr>
          <a:xfrm>
            <a:off x="4209789" y="72851"/>
            <a:ext cx="3772422" cy="448742"/>
          </a:xfrm>
        </p:spPr>
        <p:txBody>
          <a:bodyPr>
            <a:normAutofit fontScale="90000"/>
          </a:bodyPr>
          <a:lstStyle/>
          <a:p>
            <a:pPr algn="ctr">
              <a:spcBef>
                <a:spcPts val="1000"/>
              </a:spcBef>
            </a:pPr>
            <a:r>
              <a:rPr lang="en-US" b="1" u="sng" dirty="0">
                <a:latin typeface="Calibri"/>
                <a:cs typeface="Calibri"/>
              </a:rPr>
              <a:t>Model Creation</a:t>
            </a:r>
            <a:endParaRPr lang="en-US" u="sng" dirty="0">
              <a:ea typeface="+mj-lt"/>
              <a:cs typeface="+mj-lt"/>
            </a:endParaRPr>
          </a:p>
        </p:txBody>
      </p:sp>
      <p:sp>
        <p:nvSpPr>
          <p:cNvPr id="3" name="Content Placeholder 2">
            <a:extLst>
              <a:ext uri="{FF2B5EF4-FFF2-40B4-BE49-F238E27FC236}">
                <a16:creationId xmlns:a16="http://schemas.microsoft.com/office/drawing/2014/main" id="{4EF5EB7B-1455-0667-C45B-0E315D8A8CC4}"/>
              </a:ext>
            </a:extLst>
          </p:cNvPr>
          <p:cNvSpPr>
            <a:spLocks noGrp="1"/>
          </p:cNvSpPr>
          <p:nvPr>
            <p:ph idx="1"/>
          </p:nvPr>
        </p:nvSpPr>
        <p:spPr>
          <a:xfrm>
            <a:off x="2727543" y="646091"/>
            <a:ext cx="7123135" cy="395202"/>
          </a:xfrm>
        </p:spPr>
        <p:txBody>
          <a:bodyPr vert="horz" lIns="91440" tIns="45720" rIns="91440" bIns="45720" rtlCol="0" anchor="t">
            <a:normAutofit fontScale="92500" lnSpcReduction="20000"/>
          </a:bodyPr>
          <a:lstStyle/>
          <a:p>
            <a:pPr marL="0" indent="0">
              <a:buNone/>
            </a:pPr>
            <a:r>
              <a:rPr lang="en-US" b="1" u="sng" dirty="0">
                <a:ea typeface="+mn-lt"/>
                <a:cs typeface="+mn-lt"/>
              </a:rPr>
              <a:t>Building multiple models to find best accuracy </a:t>
            </a:r>
            <a:endParaRPr lang="en-US" dirty="0">
              <a:cs typeface="Calibri" panose="020F0502020204030204"/>
            </a:endParaRPr>
          </a:p>
        </p:txBody>
      </p:sp>
      <p:pic>
        <p:nvPicPr>
          <p:cNvPr id="4" name="Picture 4" descr="Table&#10;&#10;Description automatically generated">
            <a:extLst>
              <a:ext uri="{FF2B5EF4-FFF2-40B4-BE49-F238E27FC236}">
                <a16:creationId xmlns:a16="http://schemas.microsoft.com/office/drawing/2014/main" id="{08F3E32A-A27C-8497-14E7-E100DBE1DF06}"/>
              </a:ext>
            </a:extLst>
          </p:cNvPr>
          <p:cNvPicPr>
            <a:picLocks noChangeAspect="1"/>
          </p:cNvPicPr>
          <p:nvPr/>
        </p:nvPicPr>
        <p:blipFill>
          <a:blip r:embed="rId2"/>
          <a:stretch>
            <a:fillRect/>
          </a:stretch>
        </p:blipFill>
        <p:spPr>
          <a:xfrm>
            <a:off x="2229631" y="1333167"/>
            <a:ext cx="7523965" cy="5308568"/>
          </a:xfrm>
          <a:prstGeom prst="rect">
            <a:avLst/>
          </a:prstGeom>
        </p:spPr>
      </p:pic>
      <p:sp>
        <p:nvSpPr>
          <p:cNvPr id="5" name="TextBox 4">
            <a:extLst>
              <a:ext uri="{FF2B5EF4-FFF2-40B4-BE49-F238E27FC236}">
                <a16:creationId xmlns:a16="http://schemas.microsoft.com/office/drawing/2014/main" id="{02D75ACC-ED05-2F30-BB98-5CFA038C1967}"/>
              </a:ext>
            </a:extLst>
          </p:cNvPr>
          <p:cNvSpPr txBox="1"/>
          <p:nvPr/>
        </p:nvSpPr>
        <p:spPr>
          <a:xfrm>
            <a:off x="5315733" y="968158"/>
            <a:ext cx="1490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Calibri"/>
              </a:rPr>
              <a:t>OLS Method</a:t>
            </a:r>
          </a:p>
        </p:txBody>
      </p:sp>
    </p:spTree>
    <p:extLst>
      <p:ext uri="{BB962C8B-B14F-4D97-AF65-F5344CB8AC3E}">
        <p14:creationId xmlns:p14="http://schemas.microsoft.com/office/powerpoint/2010/main" val="54097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9CF20-5921-1FB5-FACE-7D17A982F644}"/>
              </a:ext>
            </a:extLst>
          </p:cNvPr>
          <p:cNvSpPr>
            <a:spLocks noGrp="1"/>
          </p:cNvSpPr>
          <p:nvPr>
            <p:ph type="title"/>
          </p:nvPr>
        </p:nvSpPr>
        <p:spPr>
          <a:xfrm>
            <a:off x="838200" y="365125"/>
            <a:ext cx="5558489" cy="1325563"/>
          </a:xfrm>
        </p:spPr>
        <p:txBody>
          <a:bodyPr vert="horz" lIns="91440" tIns="45720" rIns="91440" bIns="45720" rtlCol="0">
            <a:normAutofit/>
          </a:bodyPr>
          <a:lstStyle/>
          <a:p>
            <a:r>
              <a:rPr lang="en-US" sz="6000" b="1" u="sng" dirty="0">
                <a:ea typeface="+mj-lt"/>
                <a:cs typeface="+mj-lt"/>
              </a:rPr>
              <a:t>Objective</a:t>
            </a:r>
            <a:endParaRPr lang="en-US" sz="6000" b="1" u="sng">
              <a:cs typeface="Calibri Light" panose="020F0302020204030204"/>
            </a:endParaRPr>
          </a:p>
          <a:p>
            <a:endParaRPr lang="en-US"/>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9FE41F-F66E-BF9B-8724-B925151A589E}"/>
              </a:ext>
            </a:extLst>
          </p:cNvPr>
          <p:cNvSpPr>
            <a:spLocks noGrp="1"/>
          </p:cNvSpPr>
          <p:nvPr>
            <p:ph idx="1"/>
          </p:nvPr>
        </p:nvSpPr>
        <p:spPr>
          <a:xfrm>
            <a:off x="838200" y="1825625"/>
            <a:ext cx="5558489" cy="4351338"/>
          </a:xfrm>
        </p:spPr>
        <p:txBody>
          <a:bodyPr vert="horz" lIns="91440" tIns="45720" rIns="91440" bIns="45720" rtlCol="0">
            <a:normAutofit/>
          </a:bodyPr>
          <a:lstStyle/>
          <a:p>
            <a:r>
              <a:rPr lang="en-US" b="1" dirty="0">
                <a:ea typeface="+mn-lt"/>
                <a:cs typeface="+mn-lt"/>
              </a:rPr>
              <a:t>In this project, we attempt to </a:t>
            </a:r>
            <a:r>
              <a:rPr lang="en-US" b="1" dirty="0" err="1">
                <a:ea typeface="+mn-lt"/>
                <a:cs typeface="+mn-lt"/>
              </a:rPr>
              <a:t>analyse</a:t>
            </a:r>
            <a:r>
              <a:rPr lang="en-US" b="1" dirty="0">
                <a:ea typeface="+mn-lt"/>
                <a:cs typeface="+mn-lt"/>
              </a:rPr>
              <a:t> and explore dataset for </a:t>
            </a:r>
            <a:r>
              <a:rPr lang="en-US" b="1" u="sng" dirty="0">
                <a:ea typeface="+mn-lt"/>
                <a:cs typeface="+mn-lt"/>
              </a:rPr>
              <a:t>Life Expectancy</a:t>
            </a:r>
            <a:r>
              <a:rPr lang="en-US" b="1" dirty="0">
                <a:ea typeface="+mn-lt"/>
                <a:cs typeface="+mn-lt"/>
              </a:rPr>
              <a:t> in order to derive valuable insights and build a predictive model using ML </a:t>
            </a:r>
            <a:endParaRPr lang="en-US" b="1" dirty="0"/>
          </a:p>
          <a:p>
            <a:endParaRPr lang="en-US" dirty="0"/>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5"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96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69216FA-293F-4DFA-AF49-122081674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814528" cy="6858000"/>
          </a:xfrm>
          <a:custGeom>
            <a:avLst/>
            <a:gdLst>
              <a:gd name="connsiteX0" fmla="*/ 7814528 w 7814528"/>
              <a:gd name="connsiteY0" fmla="*/ 0 h 6858000"/>
              <a:gd name="connsiteX1" fmla="*/ 4918634 w 7814528"/>
              <a:gd name="connsiteY1" fmla="*/ 0 h 6858000"/>
              <a:gd name="connsiteX2" fmla="*/ 3846377 w 7814528"/>
              <a:gd name="connsiteY2" fmla="*/ 0 h 6858000"/>
              <a:gd name="connsiteX3" fmla="*/ 1560224 w 7814528"/>
              <a:gd name="connsiteY3" fmla="*/ 0 h 6858000"/>
              <a:gd name="connsiteX4" fmla="*/ 1545811 w 7814528"/>
              <a:gd name="connsiteY4" fmla="*/ 52964 h 6858000"/>
              <a:gd name="connsiteX5" fmla="*/ 1507504 w 7814528"/>
              <a:gd name="connsiteY5" fmla="*/ 89121 h 6858000"/>
              <a:gd name="connsiteX6" fmla="*/ 1509331 w 7814528"/>
              <a:gd name="connsiteY6" fmla="*/ 143623 h 6858000"/>
              <a:gd name="connsiteX7" fmla="*/ 1476497 w 7814528"/>
              <a:gd name="connsiteY7" fmla="*/ 182099 h 6858000"/>
              <a:gd name="connsiteX8" fmla="*/ 1448939 w 7814528"/>
              <a:gd name="connsiteY8" fmla="*/ 236597 h 6858000"/>
              <a:gd name="connsiteX9" fmla="*/ 1420047 w 7814528"/>
              <a:gd name="connsiteY9" fmla="*/ 334926 h 6858000"/>
              <a:gd name="connsiteX10" fmla="*/ 1379508 w 7814528"/>
              <a:gd name="connsiteY10" fmla="*/ 455615 h 6858000"/>
              <a:gd name="connsiteX11" fmla="*/ 1387994 w 7814528"/>
              <a:gd name="connsiteY11" fmla="*/ 515581 h 6858000"/>
              <a:gd name="connsiteX12" fmla="*/ 1369494 w 7814528"/>
              <a:gd name="connsiteY12" fmla="*/ 600848 h 6858000"/>
              <a:gd name="connsiteX13" fmla="*/ 1385058 w 7814528"/>
              <a:gd name="connsiteY13" fmla="*/ 712462 h 6858000"/>
              <a:gd name="connsiteX14" fmla="*/ 1312535 w 7814528"/>
              <a:gd name="connsiteY14" fmla="*/ 779617 h 6858000"/>
              <a:gd name="connsiteX15" fmla="*/ 1327355 w 7814528"/>
              <a:gd name="connsiteY15" fmla="*/ 890133 h 6858000"/>
              <a:gd name="connsiteX16" fmla="*/ 1366472 w 7814528"/>
              <a:gd name="connsiteY16" fmla="*/ 950605 h 6858000"/>
              <a:gd name="connsiteX17" fmla="*/ 1386886 w 7814528"/>
              <a:gd name="connsiteY17" fmla="*/ 1051638 h 6858000"/>
              <a:gd name="connsiteX18" fmla="*/ 1370890 w 7814528"/>
              <a:gd name="connsiteY18" fmla="*/ 1102487 h 6858000"/>
              <a:gd name="connsiteX19" fmla="*/ 1341022 w 7814528"/>
              <a:gd name="connsiteY19" fmla="*/ 1164961 h 6858000"/>
              <a:gd name="connsiteX20" fmla="*/ 1342836 w 7814528"/>
              <a:gd name="connsiteY20" fmla="*/ 1249089 h 6858000"/>
              <a:gd name="connsiteX21" fmla="*/ 1306738 w 7814528"/>
              <a:gd name="connsiteY21" fmla="*/ 1345177 h 6858000"/>
              <a:gd name="connsiteX22" fmla="*/ 1300572 w 7814528"/>
              <a:gd name="connsiteY22" fmla="*/ 1349556 h 6858000"/>
              <a:gd name="connsiteX23" fmla="*/ 1299545 w 7814528"/>
              <a:gd name="connsiteY23" fmla="*/ 1357170 h 6858000"/>
              <a:gd name="connsiteX24" fmla="*/ 1303870 w 7814528"/>
              <a:gd name="connsiteY24" fmla="*/ 1361656 h 6858000"/>
              <a:gd name="connsiteX25" fmla="*/ 1291699 w 7814528"/>
              <a:gd name="connsiteY25" fmla="*/ 1421105 h 6858000"/>
              <a:gd name="connsiteX26" fmla="*/ 1268505 w 7814528"/>
              <a:gd name="connsiteY26" fmla="*/ 1489998 h 6858000"/>
              <a:gd name="connsiteX27" fmla="*/ 1273852 w 7814528"/>
              <a:gd name="connsiteY27" fmla="*/ 1558391 h 6858000"/>
              <a:gd name="connsiteX28" fmla="*/ 1269886 w 7814528"/>
              <a:gd name="connsiteY28" fmla="*/ 1634781 h 6858000"/>
              <a:gd name="connsiteX29" fmla="*/ 1267725 w 7814528"/>
              <a:gd name="connsiteY29" fmla="*/ 1680343 h 6858000"/>
              <a:gd name="connsiteX30" fmla="*/ 1245845 w 7814528"/>
              <a:gd name="connsiteY30" fmla="*/ 1810891 h 6858000"/>
              <a:gd name="connsiteX31" fmla="*/ 1197494 w 7814528"/>
              <a:gd name="connsiteY31" fmla="*/ 1985855 h 6858000"/>
              <a:gd name="connsiteX32" fmla="*/ 1180450 w 7814528"/>
              <a:gd name="connsiteY32" fmla="*/ 2025741 h 6858000"/>
              <a:gd name="connsiteX33" fmla="*/ 1180389 w 7814528"/>
              <a:gd name="connsiteY33" fmla="*/ 2031780 h 6858000"/>
              <a:gd name="connsiteX34" fmla="*/ 1173755 w 7814528"/>
              <a:gd name="connsiteY34" fmla="*/ 2064932 h 6858000"/>
              <a:gd name="connsiteX35" fmla="*/ 1178518 w 7814528"/>
              <a:gd name="connsiteY35" fmla="*/ 2118139 h 6858000"/>
              <a:gd name="connsiteX36" fmla="*/ 1185141 w 7814528"/>
              <a:gd name="connsiteY36" fmla="*/ 2154737 h 6858000"/>
              <a:gd name="connsiteX37" fmla="*/ 1185020 w 7814528"/>
              <a:gd name="connsiteY37" fmla="*/ 2259305 h 6858000"/>
              <a:gd name="connsiteX38" fmla="*/ 1178049 w 7814528"/>
              <a:gd name="connsiteY38" fmla="*/ 2517573 h 6858000"/>
              <a:gd name="connsiteX39" fmla="*/ 1179496 w 7814528"/>
              <a:gd name="connsiteY39" fmla="*/ 2636046 h 6858000"/>
              <a:gd name="connsiteX40" fmla="*/ 1192574 w 7814528"/>
              <a:gd name="connsiteY40" fmla="*/ 2780324 h 6858000"/>
              <a:gd name="connsiteX41" fmla="*/ 1158036 w 7814528"/>
              <a:gd name="connsiteY41" fmla="*/ 3022588 h 6858000"/>
              <a:gd name="connsiteX42" fmla="*/ 1150044 w 7814528"/>
              <a:gd name="connsiteY42" fmla="*/ 3399727 h 6858000"/>
              <a:gd name="connsiteX43" fmla="*/ 1150150 w 7814528"/>
              <a:gd name="connsiteY43" fmla="*/ 3673177 h 6858000"/>
              <a:gd name="connsiteX44" fmla="*/ 1151174 w 7814528"/>
              <a:gd name="connsiteY44" fmla="*/ 3675779 h 6858000"/>
              <a:gd name="connsiteX45" fmla="*/ 1149664 w 7814528"/>
              <a:gd name="connsiteY45" fmla="*/ 3703595 h 6858000"/>
              <a:gd name="connsiteX46" fmla="*/ 1132881 w 7814528"/>
              <a:gd name="connsiteY46" fmla="*/ 3833633 h 6858000"/>
              <a:gd name="connsiteX47" fmla="*/ 1134815 w 7814528"/>
              <a:gd name="connsiteY47" fmla="*/ 3841018 h 6858000"/>
              <a:gd name="connsiteX48" fmla="*/ 1120250 w 7814528"/>
              <a:gd name="connsiteY48" fmla="*/ 3887430 h 6858000"/>
              <a:gd name="connsiteX49" fmla="*/ 1102131 w 7814528"/>
              <a:gd name="connsiteY49" fmla="*/ 4004432 h 6858000"/>
              <a:gd name="connsiteX50" fmla="*/ 1023613 w 7814528"/>
              <a:gd name="connsiteY50" fmla="*/ 4326337 h 6858000"/>
              <a:gd name="connsiteX51" fmla="*/ 978637 w 7814528"/>
              <a:gd name="connsiteY51" fmla="*/ 4400454 h 6858000"/>
              <a:gd name="connsiteX52" fmla="*/ 965082 w 7814528"/>
              <a:gd name="connsiteY52" fmla="*/ 4458968 h 6858000"/>
              <a:gd name="connsiteX53" fmla="*/ 920188 w 7814528"/>
              <a:gd name="connsiteY53" fmla="*/ 4639226 h 6858000"/>
              <a:gd name="connsiteX54" fmla="*/ 742368 w 7814528"/>
              <a:gd name="connsiteY54" fmla="*/ 4844222 h 6858000"/>
              <a:gd name="connsiteX55" fmla="*/ 607456 w 7814528"/>
              <a:gd name="connsiteY55" fmla="*/ 4966224 h 6858000"/>
              <a:gd name="connsiteX56" fmla="*/ 508178 w 7814528"/>
              <a:gd name="connsiteY56" fmla="*/ 5187685 h 6858000"/>
              <a:gd name="connsiteX57" fmla="*/ 534294 w 7814528"/>
              <a:gd name="connsiteY57" fmla="*/ 5284615 h 6858000"/>
              <a:gd name="connsiteX58" fmla="*/ 447707 w 7814528"/>
              <a:gd name="connsiteY58" fmla="*/ 5395474 h 6858000"/>
              <a:gd name="connsiteX59" fmla="*/ 387935 w 7814528"/>
              <a:gd name="connsiteY59" fmla="*/ 5513206 h 6858000"/>
              <a:gd name="connsiteX60" fmla="*/ 292998 w 7814528"/>
              <a:gd name="connsiteY60" fmla="*/ 5606846 h 6858000"/>
              <a:gd name="connsiteX61" fmla="*/ 312720 w 7814528"/>
              <a:gd name="connsiteY61" fmla="*/ 5718432 h 6858000"/>
              <a:gd name="connsiteX62" fmla="*/ 303403 w 7814528"/>
              <a:gd name="connsiteY62" fmla="*/ 5763866 h 6858000"/>
              <a:gd name="connsiteX63" fmla="*/ 274115 w 7814528"/>
              <a:gd name="connsiteY63" fmla="*/ 5897456 h 6858000"/>
              <a:gd name="connsiteX64" fmla="*/ 267877 w 7814528"/>
              <a:gd name="connsiteY64" fmla="*/ 5939124 h 6858000"/>
              <a:gd name="connsiteX65" fmla="*/ 258663 w 7814528"/>
              <a:gd name="connsiteY65" fmla="*/ 6050242 h 6858000"/>
              <a:gd name="connsiteX66" fmla="*/ 283914 w 7814528"/>
              <a:gd name="connsiteY66" fmla="*/ 6117636 h 6858000"/>
              <a:gd name="connsiteX67" fmla="*/ 322438 w 7814528"/>
              <a:gd name="connsiteY67" fmla="*/ 6227890 h 6858000"/>
              <a:gd name="connsiteX68" fmla="*/ 311534 w 7814528"/>
              <a:gd name="connsiteY68" fmla="*/ 6270812 h 6858000"/>
              <a:gd name="connsiteX69" fmla="*/ 280671 w 7814528"/>
              <a:gd name="connsiteY69" fmla="*/ 6223342 h 6858000"/>
              <a:gd name="connsiteX70" fmla="*/ 280789 w 7814528"/>
              <a:gd name="connsiteY70" fmla="*/ 6292076 h 6858000"/>
              <a:gd name="connsiteX71" fmla="*/ 278411 w 7814528"/>
              <a:gd name="connsiteY71" fmla="*/ 6346762 h 6858000"/>
              <a:gd name="connsiteX72" fmla="*/ 196833 w 7814528"/>
              <a:gd name="connsiteY72" fmla="*/ 6404216 h 6858000"/>
              <a:gd name="connsiteX73" fmla="*/ 186183 w 7814528"/>
              <a:gd name="connsiteY73" fmla="*/ 6460270 h 6858000"/>
              <a:gd name="connsiteX74" fmla="*/ 134005 w 7814528"/>
              <a:gd name="connsiteY74" fmla="*/ 6493382 h 6858000"/>
              <a:gd name="connsiteX75" fmla="*/ 131368 w 7814528"/>
              <a:gd name="connsiteY75" fmla="*/ 6500603 h 6858000"/>
              <a:gd name="connsiteX76" fmla="*/ 134632 w 7814528"/>
              <a:gd name="connsiteY76" fmla="*/ 6505906 h 6858000"/>
              <a:gd name="connsiteX77" fmla="*/ 109997 w 7814528"/>
              <a:gd name="connsiteY77" fmla="*/ 6561395 h 6858000"/>
              <a:gd name="connsiteX78" fmla="*/ 97687 w 7814528"/>
              <a:gd name="connsiteY78" fmla="*/ 6623770 h 6858000"/>
              <a:gd name="connsiteX79" fmla="*/ 53082 w 7814528"/>
              <a:gd name="connsiteY79" fmla="*/ 6696748 h 6858000"/>
              <a:gd name="connsiteX80" fmla="*/ 42878 w 7814528"/>
              <a:gd name="connsiteY80" fmla="*/ 6765511 h 6858000"/>
              <a:gd name="connsiteX81" fmla="*/ 30999 w 7814528"/>
              <a:gd name="connsiteY81" fmla="*/ 6809563 h 6858000"/>
              <a:gd name="connsiteX82" fmla="*/ 154 w 7814528"/>
              <a:gd name="connsiteY82" fmla="*/ 6857440 h 6858000"/>
              <a:gd name="connsiteX83" fmla="*/ 0 w 7814528"/>
              <a:gd name="connsiteY83" fmla="*/ 6858000 h 6858000"/>
              <a:gd name="connsiteX84" fmla="*/ 3846377 w 7814528"/>
              <a:gd name="connsiteY84" fmla="*/ 6858000 h 6858000"/>
              <a:gd name="connsiteX85" fmla="*/ 4918634 w 7814528"/>
              <a:gd name="connsiteY85" fmla="*/ 6858000 h 6858000"/>
              <a:gd name="connsiteX86" fmla="*/ 7814528 w 7814528"/>
              <a:gd name="connsiteY8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7814528" h="6858000">
                <a:moveTo>
                  <a:pt x="7814528" y="0"/>
                </a:moveTo>
                <a:lnTo>
                  <a:pt x="4918634" y="0"/>
                </a:lnTo>
                <a:lnTo>
                  <a:pt x="3846377" y="0"/>
                </a:lnTo>
                <a:lnTo>
                  <a:pt x="1560224" y="0"/>
                </a:lnTo>
                <a:lnTo>
                  <a:pt x="1545811" y="52964"/>
                </a:lnTo>
                <a:cubicBezTo>
                  <a:pt x="1528410" y="78177"/>
                  <a:pt x="1517810" y="67775"/>
                  <a:pt x="1507504" y="89121"/>
                </a:cubicBezTo>
                <a:cubicBezTo>
                  <a:pt x="1508113" y="107288"/>
                  <a:pt x="1508722" y="125456"/>
                  <a:pt x="1509331" y="143623"/>
                </a:cubicBezTo>
                <a:cubicBezTo>
                  <a:pt x="1506516" y="157505"/>
                  <a:pt x="1450948" y="154163"/>
                  <a:pt x="1476497" y="182099"/>
                </a:cubicBezTo>
                <a:cubicBezTo>
                  <a:pt x="1477289" y="203409"/>
                  <a:pt x="1453597" y="215198"/>
                  <a:pt x="1448939" y="236597"/>
                </a:cubicBezTo>
                <a:cubicBezTo>
                  <a:pt x="1404813" y="323811"/>
                  <a:pt x="1432514" y="275061"/>
                  <a:pt x="1420047" y="334926"/>
                </a:cubicBezTo>
                <a:cubicBezTo>
                  <a:pt x="1410313" y="400073"/>
                  <a:pt x="1422800" y="355936"/>
                  <a:pt x="1379508" y="455615"/>
                </a:cubicBezTo>
                <a:cubicBezTo>
                  <a:pt x="1385931" y="489229"/>
                  <a:pt x="1380690" y="490382"/>
                  <a:pt x="1387994" y="515581"/>
                </a:cubicBezTo>
                <a:cubicBezTo>
                  <a:pt x="1405790" y="523813"/>
                  <a:pt x="1354208" y="591261"/>
                  <a:pt x="1369494" y="600848"/>
                </a:cubicBezTo>
                <a:cubicBezTo>
                  <a:pt x="1369503" y="646426"/>
                  <a:pt x="1385049" y="666884"/>
                  <a:pt x="1385058" y="712462"/>
                </a:cubicBezTo>
                <a:cubicBezTo>
                  <a:pt x="1371578" y="737413"/>
                  <a:pt x="1301411" y="773001"/>
                  <a:pt x="1312535" y="779617"/>
                </a:cubicBezTo>
                <a:cubicBezTo>
                  <a:pt x="1306880" y="822322"/>
                  <a:pt x="1322795" y="848662"/>
                  <a:pt x="1327355" y="890133"/>
                </a:cubicBezTo>
                <a:cubicBezTo>
                  <a:pt x="1310340" y="948105"/>
                  <a:pt x="1361739" y="906205"/>
                  <a:pt x="1366472" y="950605"/>
                </a:cubicBezTo>
                <a:lnTo>
                  <a:pt x="1386886" y="1051638"/>
                </a:lnTo>
                <a:lnTo>
                  <a:pt x="1370890" y="1102487"/>
                </a:lnTo>
                <a:lnTo>
                  <a:pt x="1341022" y="1164961"/>
                </a:lnTo>
                <a:cubicBezTo>
                  <a:pt x="1325635" y="1231008"/>
                  <a:pt x="1335585" y="1221954"/>
                  <a:pt x="1342836" y="1249089"/>
                </a:cubicBezTo>
                <a:cubicBezTo>
                  <a:pt x="1331059" y="1279763"/>
                  <a:pt x="1300805" y="1310433"/>
                  <a:pt x="1306738" y="1345177"/>
                </a:cubicBezTo>
                <a:cubicBezTo>
                  <a:pt x="1303557" y="1343687"/>
                  <a:pt x="1301735" y="1345624"/>
                  <a:pt x="1300572" y="1349556"/>
                </a:cubicBezTo>
                <a:lnTo>
                  <a:pt x="1299545" y="1357170"/>
                </a:lnTo>
                <a:lnTo>
                  <a:pt x="1303870" y="1361656"/>
                </a:lnTo>
                <a:cubicBezTo>
                  <a:pt x="1318344" y="1380369"/>
                  <a:pt x="1296755" y="1386887"/>
                  <a:pt x="1291699" y="1421105"/>
                </a:cubicBezTo>
                <a:cubicBezTo>
                  <a:pt x="1288206" y="1437353"/>
                  <a:pt x="1272286" y="1493313"/>
                  <a:pt x="1268505" y="1489998"/>
                </a:cubicBezTo>
                <a:lnTo>
                  <a:pt x="1273852" y="1558391"/>
                </a:lnTo>
                <a:cubicBezTo>
                  <a:pt x="1249752" y="1600697"/>
                  <a:pt x="1278105" y="1594593"/>
                  <a:pt x="1269886" y="1634781"/>
                </a:cubicBezTo>
                <a:cubicBezTo>
                  <a:pt x="1260574" y="1657385"/>
                  <a:pt x="1258711" y="1670409"/>
                  <a:pt x="1267725" y="1680343"/>
                </a:cubicBezTo>
                <a:cubicBezTo>
                  <a:pt x="1222526" y="1786031"/>
                  <a:pt x="1264454" y="1728006"/>
                  <a:pt x="1245845" y="1810891"/>
                </a:cubicBezTo>
                <a:cubicBezTo>
                  <a:pt x="1231459" y="1866045"/>
                  <a:pt x="1220375" y="1923519"/>
                  <a:pt x="1197494" y="1985855"/>
                </a:cubicBezTo>
                <a:lnTo>
                  <a:pt x="1180450" y="2025741"/>
                </a:lnTo>
                <a:lnTo>
                  <a:pt x="1180389" y="2031780"/>
                </a:lnTo>
                <a:cubicBezTo>
                  <a:pt x="1179373" y="2043912"/>
                  <a:pt x="1177313" y="2055306"/>
                  <a:pt x="1173755" y="2064932"/>
                </a:cubicBezTo>
                <a:cubicBezTo>
                  <a:pt x="1187987" y="2054984"/>
                  <a:pt x="1167308" y="2109329"/>
                  <a:pt x="1178518" y="2118139"/>
                </a:cubicBezTo>
                <a:cubicBezTo>
                  <a:pt x="1187958" y="2122956"/>
                  <a:pt x="1183883" y="2140566"/>
                  <a:pt x="1185141" y="2154737"/>
                </a:cubicBezTo>
                <a:cubicBezTo>
                  <a:pt x="1193612" y="2166165"/>
                  <a:pt x="1190732" y="2235860"/>
                  <a:pt x="1185020" y="2259305"/>
                </a:cubicBezTo>
                <a:lnTo>
                  <a:pt x="1178049" y="2517573"/>
                </a:lnTo>
                <a:cubicBezTo>
                  <a:pt x="1177128" y="2580363"/>
                  <a:pt x="1171628" y="2600315"/>
                  <a:pt x="1179496" y="2636046"/>
                </a:cubicBezTo>
                <a:cubicBezTo>
                  <a:pt x="1184616" y="2688494"/>
                  <a:pt x="1163332" y="2741828"/>
                  <a:pt x="1192574" y="2780324"/>
                </a:cubicBezTo>
                <a:cubicBezTo>
                  <a:pt x="1179558" y="2884035"/>
                  <a:pt x="1185698" y="2922794"/>
                  <a:pt x="1158036" y="3022588"/>
                </a:cubicBezTo>
                <a:cubicBezTo>
                  <a:pt x="1152947" y="3137700"/>
                  <a:pt x="1151991" y="3299532"/>
                  <a:pt x="1150044" y="3399727"/>
                </a:cubicBezTo>
                <a:cubicBezTo>
                  <a:pt x="1150079" y="3490877"/>
                  <a:pt x="1150115" y="3582027"/>
                  <a:pt x="1150150" y="3673177"/>
                </a:cubicBezTo>
                <a:lnTo>
                  <a:pt x="1151174" y="3675779"/>
                </a:lnTo>
                <a:cubicBezTo>
                  <a:pt x="1153016" y="3688315"/>
                  <a:pt x="1151974" y="3696849"/>
                  <a:pt x="1149664" y="3703595"/>
                </a:cubicBezTo>
                <a:lnTo>
                  <a:pt x="1132881" y="3833633"/>
                </a:lnTo>
                <a:lnTo>
                  <a:pt x="1134815" y="3841018"/>
                </a:lnTo>
                <a:lnTo>
                  <a:pt x="1120250" y="3887430"/>
                </a:lnTo>
                <a:cubicBezTo>
                  <a:pt x="1105791" y="3928762"/>
                  <a:pt x="1111561" y="3966554"/>
                  <a:pt x="1102131" y="4004432"/>
                </a:cubicBezTo>
                <a:cubicBezTo>
                  <a:pt x="1064064" y="4136055"/>
                  <a:pt x="1040701" y="4260393"/>
                  <a:pt x="1023613" y="4326337"/>
                </a:cubicBezTo>
                <a:cubicBezTo>
                  <a:pt x="1011608" y="4366877"/>
                  <a:pt x="986978" y="4380936"/>
                  <a:pt x="978637" y="4400454"/>
                </a:cubicBezTo>
                <a:cubicBezTo>
                  <a:pt x="973638" y="4417006"/>
                  <a:pt x="948720" y="4442947"/>
                  <a:pt x="965082" y="4458968"/>
                </a:cubicBezTo>
                <a:cubicBezTo>
                  <a:pt x="925918" y="4546524"/>
                  <a:pt x="944438" y="4565414"/>
                  <a:pt x="920188" y="4639226"/>
                </a:cubicBezTo>
                <a:lnTo>
                  <a:pt x="742368" y="4844222"/>
                </a:lnTo>
                <a:lnTo>
                  <a:pt x="607456" y="4966224"/>
                </a:lnTo>
                <a:cubicBezTo>
                  <a:pt x="552467" y="5030691"/>
                  <a:pt x="542133" y="5141843"/>
                  <a:pt x="508178" y="5187685"/>
                </a:cubicBezTo>
                <a:lnTo>
                  <a:pt x="534294" y="5284615"/>
                </a:lnTo>
                <a:lnTo>
                  <a:pt x="447707" y="5395474"/>
                </a:lnTo>
                <a:cubicBezTo>
                  <a:pt x="437363" y="5431641"/>
                  <a:pt x="402113" y="5463532"/>
                  <a:pt x="387935" y="5513206"/>
                </a:cubicBezTo>
                <a:cubicBezTo>
                  <a:pt x="364458" y="5574781"/>
                  <a:pt x="356661" y="5518667"/>
                  <a:pt x="292998" y="5606846"/>
                </a:cubicBezTo>
                <a:cubicBezTo>
                  <a:pt x="292067" y="5641050"/>
                  <a:pt x="310984" y="5692261"/>
                  <a:pt x="312720" y="5718432"/>
                </a:cubicBezTo>
                <a:cubicBezTo>
                  <a:pt x="328340" y="5730258"/>
                  <a:pt x="290524" y="5751252"/>
                  <a:pt x="303403" y="5763866"/>
                </a:cubicBezTo>
                <a:lnTo>
                  <a:pt x="274115" y="5897456"/>
                </a:lnTo>
                <a:cubicBezTo>
                  <a:pt x="255595" y="5918965"/>
                  <a:pt x="258427" y="5930296"/>
                  <a:pt x="267877" y="5939124"/>
                </a:cubicBezTo>
                <a:cubicBezTo>
                  <a:pt x="253196" y="5979642"/>
                  <a:pt x="263098" y="6008758"/>
                  <a:pt x="258663" y="6050242"/>
                </a:cubicBezTo>
                <a:cubicBezTo>
                  <a:pt x="229611" y="6103262"/>
                  <a:pt x="288809" y="6073252"/>
                  <a:pt x="283914" y="6117636"/>
                </a:cubicBezTo>
                <a:lnTo>
                  <a:pt x="322438" y="6227890"/>
                </a:lnTo>
                <a:lnTo>
                  <a:pt x="311534" y="6270812"/>
                </a:lnTo>
                <a:lnTo>
                  <a:pt x="280671" y="6223342"/>
                </a:lnTo>
                <a:lnTo>
                  <a:pt x="280789" y="6292076"/>
                </a:lnTo>
                <a:lnTo>
                  <a:pt x="278411" y="6346762"/>
                </a:lnTo>
                <a:cubicBezTo>
                  <a:pt x="249219" y="6408016"/>
                  <a:pt x="195566" y="6376164"/>
                  <a:pt x="196833" y="6404216"/>
                </a:cubicBezTo>
                <a:cubicBezTo>
                  <a:pt x="178751" y="6431680"/>
                  <a:pt x="187838" y="6425066"/>
                  <a:pt x="186183" y="6460270"/>
                </a:cubicBezTo>
                <a:cubicBezTo>
                  <a:pt x="183397" y="6458140"/>
                  <a:pt x="135985" y="6489789"/>
                  <a:pt x="134005" y="6493382"/>
                </a:cubicBezTo>
                <a:lnTo>
                  <a:pt x="131368" y="6500603"/>
                </a:lnTo>
                <a:lnTo>
                  <a:pt x="134632" y="6505906"/>
                </a:lnTo>
                <a:cubicBezTo>
                  <a:pt x="144760" y="6527264"/>
                  <a:pt x="122272" y="6529041"/>
                  <a:pt x="109997" y="6561395"/>
                </a:cubicBezTo>
                <a:cubicBezTo>
                  <a:pt x="103101" y="6576527"/>
                  <a:pt x="100671" y="6627814"/>
                  <a:pt x="97687" y="6623770"/>
                </a:cubicBezTo>
                <a:lnTo>
                  <a:pt x="53082" y="6696748"/>
                </a:lnTo>
                <a:cubicBezTo>
                  <a:pt x="20465" y="6732956"/>
                  <a:pt x="59523" y="6727996"/>
                  <a:pt x="42878" y="6765511"/>
                </a:cubicBezTo>
                <a:cubicBezTo>
                  <a:pt x="28934" y="6785613"/>
                  <a:pt x="24323" y="6797941"/>
                  <a:pt x="30999" y="6809563"/>
                </a:cubicBezTo>
                <a:cubicBezTo>
                  <a:pt x="14295" y="6832974"/>
                  <a:pt x="5105" y="6847546"/>
                  <a:pt x="154" y="6857440"/>
                </a:cubicBezTo>
                <a:lnTo>
                  <a:pt x="0" y="6858000"/>
                </a:lnTo>
                <a:lnTo>
                  <a:pt x="3846377" y="6858000"/>
                </a:lnTo>
                <a:lnTo>
                  <a:pt x="4918634" y="6858000"/>
                </a:lnTo>
                <a:lnTo>
                  <a:pt x="7814528"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B74D1E-D3E4-7348-BEE5-1685FAF90935}"/>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u="sng" kern="1200">
                <a:solidFill>
                  <a:schemeClr val="tx1"/>
                </a:solidFill>
                <a:latin typeface="+mj-lt"/>
                <a:ea typeface="+mj-ea"/>
                <a:cs typeface="+mj-cs"/>
              </a:rPr>
              <a:t> Model Creation</a:t>
            </a:r>
            <a:endParaRPr lang="en-US" kern="1200">
              <a:solidFill>
                <a:schemeClr val="tx1"/>
              </a:solidFill>
              <a:latin typeface="+mj-lt"/>
              <a:ea typeface="+mj-ea"/>
              <a:cs typeface="+mj-cs"/>
            </a:endParaRPr>
          </a:p>
        </p:txBody>
      </p:sp>
      <p:sp>
        <p:nvSpPr>
          <p:cNvPr id="13" name="Freeform: Shape 12">
            <a:extLst>
              <a:ext uri="{FF2B5EF4-FFF2-40B4-BE49-F238E27FC236}">
                <a16:creationId xmlns:a16="http://schemas.microsoft.com/office/drawing/2014/main" id="{885504CF-B07B-45CD-B2B9-77F91DFDF7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522" y="578738"/>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6">
            <a:extLst>
              <a:ext uri="{FF2B5EF4-FFF2-40B4-BE49-F238E27FC236}">
                <a16:creationId xmlns:a16="http://schemas.microsoft.com/office/drawing/2014/main" id="{C6F0F1BD-D7E0-40DE-8DBF-8152D3191E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5159" y="25547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ext&#10;&#10;Description automatically generated">
            <a:extLst>
              <a:ext uri="{FF2B5EF4-FFF2-40B4-BE49-F238E27FC236}">
                <a16:creationId xmlns:a16="http://schemas.microsoft.com/office/drawing/2014/main" id="{B431AEFB-F3B4-BF9E-A0BA-94036F910867}"/>
              </a:ext>
            </a:extLst>
          </p:cNvPr>
          <p:cNvPicPr>
            <a:picLocks noChangeAspect="1"/>
          </p:cNvPicPr>
          <p:nvPr/>
        </p:nvPicPr>
        <p:blipFill>
          <a:blip r:embed="rId2"/>
          <a:stretch>
            <a:fillRect/>
          </a:stretch>
        </p:blipFill>
        <p:spPr>
          <a:xfrm>
            <a:off x="5328763" y="743394"/>
            <a:ext cx="6327830" cy="5121471"/>
          </a:xfrm>
          <a:prstGeom prst="rect">
            <a:avLst/>
          </a:prstGeom>
        </p:spPr>
      </p:pic>
    </p:spTree>
    <p:extLst>
      <p:ext uri="{BB962C8B-B14F-4D97-AF65-F5344CB8AC3E}">
        <p14:creationId xmlns:p14="http://schemas.microsoft.com/office/powerpoint/2010/main" val="47414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C249-DB55-7335-A1A5-682D31D028C6}"/>
              </a:ext>
            </a:extLst>
          </p:cNvPr>
          <p:cNvSpPr>
            <a:spLocks noGrp="1"/>
          </p:cNvSpPr>
          <p:nvPr>
            <p:ph type="title"/>
          </p:nvPr>
        </p:nvSpPr>
        <p:spPr>
          <a:xfrm>
            <a:off x="3646118" y="-217"/>
            <a:ext cx="4899765" cy="761892"/>
          </a:xfrm>
        </p:spPr>
        <p:txBody>
          <a:bodyPr/>
          <a:lstStyle/>
          <a:p>
            <a:pPr algn="ctr"/>
            <a:r>
              <a:rPr lang="en-US" b="1" u="sng" dirty="0">
                <a:ea typeface="+mj-lt"/>
                <a:cs typeface="+mj-lt"/>
              </a:rPr>
              <a:t>Models Comparision</a:t>
            </a:r>
            <a:endParaRPr lang="en-US" dirty="0">
              <a:cs typeface="Calibri Light" panose="020F0302020204030204"/>
            </a:endParaRPr>
          </a:p>
        </p:txBody>
      </p:sp>
      <p:pic>
        <p:nvPicPr>
          <p:cNvPr id="5" name="Picture 5" descr="Table&#10;&#10;Description automatically generated">
            <a:extLst>
              <a:ext uri="{FF2B5EF4-FFF2-40B4-BE49-F238E27FC236}">
                <a16:creationId xmlns:a16="http://schemas.microsoft.com/office/drawing/2014/main" id="{D66B43DE-2CE7-B3DF-1FD6-DEC7505C360D}"/>
              </a:ext>
            </a:extLst>
          </p:cNvPr>
          <p:cNvPicPr>
            <a:picLocks noChangeAspect="1"/>
          </p:cNvPicPr>
          <p:nvPr/>
        </p:nvPicPr>
        <p:blipFill>
          <a:blip r:embed="rId2"/>
          <a:stretch>
            <a:fillRect/>
          </a:stretch>
        </p:blipFill>
        <p:spPr>
          <a:xfrm>
            <a:off x="935277" y="877912"/>
            <a:ext cx="10008295" cy="2095927"/>
          </a:xfrm>
          <a:prstGeom prst="rect">
            <a:avLst/>
          </a:prstGeom>
        </p:spPr>
      </p:pic>
      <p:pic>
        <p:nvPicPr>
          <p:cNvPr id="6" name="Picture 6" descr="Table&#10;&#10;Description automatically generated">
            <a:extLst>
              <a:ext uri="{FF2B5EF4-FFF2-40B4-BE49-F238E27FC236}">
                <a16:creationId xmlns:a16="http://schemas.microsoft.com/office/drawing/2014/main" id="{AD7958D7-DE10-D331-0331-B641BC2F8080}"/>
              </a:ext>
            </a:extLst>
          </p:cNvPr>
          <p:cNvPicPr>
            <a:picLocks noChangeAspect="1"/>
          </p:cNvPicPr>
          <p:nvPr/>
        </p:nvPicPr>
        <p:blipFill>
          <a:blip r:embed="rId3"/>
          <a:stretch>
            <a:fillRect/>
          </a:stretch>
        </p:blipFill>
        <p:spPr>
          <a:xfrm>
            <a:off x="1999990" y="3081802"/>
            <a:ext cx="8035445" cy="3397927"/>
          </a:xfrm>
          <a:prstGeom prst="rect">
            <a:avLst/>
          </a:prstGeom>
        </p:spPr>
      </p:pic>
    </p:spTree>
    <p:extLst>
      <p:ext uri="{BB962C8B-B14F-4D97-AF65-F5344CB8AC3E}">
        <p14:creationId xmlns:p14="http://schemas.microsoft.com/office/powerpoint/2010/main" val="37554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2344-770E-6CA7-9371-463A9799C1F1}"/>
              </a:ext>
            </a:extLst>
          </p:cNvPr>
          <p:cNvSpPr>
            <a:spLocks noGrp="1"/>
          </p:cNvSpPr>
          <p:nvPr>
            <p:ph type="title"/>
          </p:nvPr>
        </p:nvSpPr>
        <p:spPr>
          <a:xfrm>
            <a:off x="4257675" y="79375"/>
            <a:ext cx="3143250" cy="601663"/>
          </a:xfrm>
        </p:spPr>
        <p:txBody>
          <a:bodyPr>
            <a:noAutofit/>
          </a:bodyPr>
          <a:lstStyle/>
          <a:p>
            <a:pPr algn="ctr"/>
            <a:r>
              <a:rPr lang="en-US" b="1" u="sng" dirty="0">
                <a:ea typeface="+mj-lt"/>
                <a:cs typeface="+mj-lt"/>
              </a:rPr>
              <a:t>Conclusion</a:t>
            </a:r>
            <a:endParaRPr lang="en-US" dirty="0">
              <a:cs typeface="Calibri Light" panose="020F0302020204030204"/>
            </a:endParaRPr>
          </a:p>
        </p:txBody>
      </p:sp>
      <p:graphicFrame>
        <p:nvGraphicFramePr>
          <p:cNvPr id="5" name="Content Placeholder 2">
            <a:extLst>
              <a:ext uri="{FF2B5EF4-FFF2-40B4-BE49-F238E27FC236}">
                <a16:creationId xmlns:a16="http://schemas.microsoft.com/office/drawing/2014/main" id="{8B27C9E1-01C0-2261-23EA-DC1543BEDD72}"/>
              </a:ext>
            </a:extLst>
          </p:cNvPr>
          <p:cNvGraphicFramePr>
            <a:graphicFrameLocks noGrp="1"/>
          </p:cNvGraphicFramePr>
          <p:nvPr>
            <p:ph idx="1"/>
            <p:extLst>
              <p:ext uri="{D42A27DB-BD31-4B8C-83A1-F6EECF244321}">
                <p14:modId xmlns:p14="http://schemas.microsoft.com/office/powerpoint/2010/main" val="2613686887"/>
              </p:ext>
            </p:extLst>
          </p:nvPr>
        </p:nvGraphicFramePr>
        <p:xfrm>
          <a:off x="647700" y="1016000"/>
          <a:ext cx="10944225" cy="5351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678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8">
            <a:extLst>
              <a:ext uri="{FF2B5EF4-FFF2-40B4-BE49-F238E27FC236}">
                <a16:creationId xmlns:a16="http://schemas.microsoft.com/office/drawing/2014/main" id="{7D9D36D6-2AC5-46A1-A849-4C82D5264A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F02CF1-0B8D-2497-8416-EB18D813BAB9}"/>
              </a:ext>
            </a:extLst>
          </p:cNvPr>
          <p:cNvSpPr>
            <a:spLocks noGrp="1"/>
          </p:cNvSpPr>
          <p:nvPr>
            <p:ph type="title"/>
          </p:nvPr>
        </p:nvSpPr>
        <p:spPr>
          <a:xfrm>
            <a:off x="6367475" y="3516674"/>
            <a:ext cx="3681525" cy="837931"/>
          </a:xfrm>
          <a:noFill/>
        </p:spPr>
        <p:txBody>
          <a:bodyPr vert="horz" lIns="91440" tIns="45720" rIns="91440" bIns="45720" rtlCol="0" anchor="b">
            <a:noAutofit/>
          </a:bodyPr>
          <a:lstStyle/>
          <a:p>
            <a:r>
              <a:rPr lang="en-US" sz="6600" b="1" u="sng"/>
              <a:t>Thank you</a:t>
            </a:r>
          </a:p>
        </p:txBody>
      </p:sp>
      <p:pic>
        <p:nvPicPr>
          <p:cNvPr id="3" name="Picture 3" descr="A picture containing toy, doll&#10;&#10;Description automatically generated">
            <a:extLst>
              <a:ext uri="{FF2B5EF4-FFF2-40B4-BE49-F238E27FC236}">
                <a16:creationId xmlns:a16="http://schemas.microsoft.com/office/drawing/2014/main" id="{9D5570EF-97D7-83D0-09CA-3ECC98BF8682}"/>
              </a:ext>
            </a:extLst>
          </p:cNvPr>
          <p:cNvPicPr>
            <a:picLocks noChangeAspect="1"/>
          </p:cNvPicPr>
          <p:nvPr/>
        </p:nvPicPr>
        <p:blipFill>
          <a:blip r:embed="rId2"/>
          <a:stretch>
            <a:fillRect/>
          </a:stretch>
        </p:blipFill>
        <p:spPr>
          <a:xfrm>
            <a:off x="775310" y="81419"/>
            <a:ext cx="4002327" cy="6693074"/>
          </a:xfrm>
          <a:prstGeom prst="rect">
            <a:avLst/>
          </a:prstGeom>
        </p:spPr>
      </p:pic>
    </p:spTree>
    <p:extLst>
      <p:ext uri="{BB962C8B-B14F-4D97-AF65-F5344CB8AC3E}">
        <p14:creationId xmlns:p14="http://schemas.microsoft.com/office/powerpoint/2010/main" val="6320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454FC-2CF0-8CB8-016A-A8CAA09E67E6}"/>
              </a:ext>
            </a:extLst>
          </p:cNvPr>
          <p:cNvSpPr>
            <a:spLocks noGrp="1"/>
          </p:cNvSpPr>
          <p:nvPr>
            <p:ph type="title"/>
          </p:nvPr>
        </p:nvSpPr>
        <p:spPr>
          <a:xfrm>
            <a:off x="838200" y="556995"/>
            <a:ext cx="10515600" cy="1133693"/>
          </a:xfrm>
        </p:spPr>
        <p:txBody>
          <a:bodyPr>
            <a:normAutofit/>
          </a:bodyPr>
          <a:lstStyle/>
          <a:p>
            <a:r>
              <a:rPr lang="en-US" sz="5200" b="1" u="sng" dirty="0">
                <a:cs typeface="Calibri Light"/>
              </a:rPr>
              <a:t>About the Dataset</a:t>
            </a:r>
          </a:p>
        </p:txBody>
      </p:sp>
      <p:sp>
        <p:nvSpPr>
          <p:cNvPr id="3" name="Content Placeholder 2">
            <a:extLst>
              <a:ext uri="{FF2B5EF4-FFF2-40B4-BE49-F238E27FC236}">
                <a16:creationId xmlns:a16="http://schemas.microsoft.com/office/drawing/2014/main" id="{99673D48-1C52-18D8-9FC0-37467444EFE6}"/>
              </a:ext>
            </a:extLst>
          </p:cNvPr>
          <p:cNvSpPr>
            <a:spLocks noGrp="1"/>
          </p:cNvSpPr>
          <p:nvPr>
            <p:ph idx="1"/>
          </p:nvPr>
        </p:nvSpPr>
        <p:spPr>
          <a:xfrm>
            <a:off x="838200" y="1825625"/>
            <a:ext cx="10515600" cy="4351338"/>
          </a:xfrm>
        </p:spPr>
        <p:txBody>
          <a:bodyPr vert="horz" lIns="91440" tIns="45720" rIns="91440" bIns="45720" rtlCol="0" anchor="t">
            <a:normAutofit lnSpcReduction="10000"/>
          </a:bodyPr>
          <a:lstStyle/>
          <a:p>
            <a:r>
              <a:rPr lang="en-US" sz="2600" b="1" kern="1200" dirty="0">
                <a:solidFill>
                  <a:schemeClr val="tx1"/>
                </a:solidFill>
                <a:latin typeface="+mn-lt"/>
                <a:ea typeface="+mn-lt"/>
                <a:cs typeface="+mn-lt"/>
              </a:rPr>
              <a:t>The project relies on accuracy of data. The Global Health Observatory (GHO) data repository under World Health Organization (WHO) keeps track of the health status as well as many other related factors for all countries </a:t>
            </a:r>
            <a:r>
              <a:rPr lang="en-US" sz="2600" b="1" kern="1200">
                <a:solidFill>
                  <a:schemeClr val="tx1"/>
                </a:solidFill>
                <a:latin typeface="+mn-lt"/>
                <a:ea typeface="+mn-lt"/>
                <a:cs typeface="+mn-lt"/>
              </a:rPr>
              <a:t/>
            </a:r>
            <a:br>
              <a:rPr lang="en-US" sz="2600" b="1" kern="1200">
                <a:solidFill>
                  <a:schemeClr val="tx1"/>
                </a:solidFill>
                <a:latin typeface="+mn-lt"/>
                <a:ea typeface="+mn-lt"/>
                <a:cs typeface="+mn-lt"/>
              </a:rPr>
            </a:br>
            <a:r>
              <a:rPr lang="en-US" sz="2600" b="1" kern="1200">
                <a:solidFill>
                  <a:schemeClr val="tx1"/>
                </a:solidFill>
                <a:latin typeface="+mn-lt"/>
                <a:ea typeface="+mn-lt"/>
                <a:cs typeface="+mn-lt"/>
              </a:rPr>
              <a:t/>
            </a:r>
            <a:br>
              <a:rPr lang="en-US" sz="2600" b="1" kern="1200">
                <a:solidFill>
                  <a:schemeClr val="tx1"/>
                </a:solidFill>
                <a:latin typeface="+mn-lt"/>
                <a:ea typeface="+mn-lt"/>
                <a:cs typeface="+mn-lt"/>
              </a:rPr>
            </a:br>
            <a:r>
              <a:rPr lang="en-US" sz="2600" b="1" kern="1200" dirty="0">
                <a:solidFill>
                  <a:schemeClr val="tx1"/>
                </a:solidFill>
                <a:latin typeface="+mn-lt"/>
                <a:ea typeface="+mn-lt"/>
                <a:cs typeface="+mn-lt"/>
              </a:rPr>
              <a:t> The data-set related to life expectancy ,Among all categories of health-related </a:t>
            </a:r>
            <a:r>
              <a:rPr lang="en-US" sz="2600" b="1" kern="1200" dirty="0" err="1">
                <a:solidFill>
                  <a:schemeClr val="tx1"/>
                </a:solidFill>
                <a:latin typeface="+mn-lt"/>
                <a:ea typeface="+mn-lt"/>
                <a:cs typeface="+mn-lt"/>
              </a:rPr>
              <a:t>facs</a:t>
            </a:r>
            <a:r>
              <a:rPr lang="en-US" sz="2600" b="1" kern="1200" dirty="0">
                <a:solidFill>
                  <a:schemeClr val="tx1"/>
                </a:solidFill>
                <a:latin typeface="+mn-lt"/>
                <a:ea typeface="+mn-lt"/>
                <a:cs typeface="+mn-lt"/>
              </a:rPr>
              <a:t>.</a:t>
            </a:r>
            <a:r>
              <a:rPr lang="en-US" sz="2600" b="1" kern="1200">
                <a:solidFill>
                  <a:schemeClr val="tx1"/>
                </a:solidFill>
                <a:latin typeface="+mn-lt"/>
                <a:ea typeface="+mn-lt"/>
                <a:cs typeface="+mn-lt"/>
              </a:rPr>
              <a:t/>
            </a:r>
            <a:br>
              <a:rPr lang="en-US" sz="2600" b="1" kern="1200">
                <a:solidFill>
                  <a:schemeClr val="tx1"/>
                </a:solidFill>
                <a:latin typeface="+mn-lt"/>
                <a:ea typeface="+mn-lt"/>
                <a:cs typeface="+mn-lt"/>
              </a:rPr>
            </a:br>
            <a:endParaRPr lang="en-US" sz="2600" b="1" kern="1200">
              <a:solidFill>
                <a:schemeClr val="tx1"/>
              </a:solidFill>
              <a:latin typeface="+mn-lt"/>
              <a:ea typeface="+mn-lt"/>
              <a:cs typeface="+mn-lt"/>
            </a:endParaRPr>
          </a:p>
          <a:p>
            <a:r>
              <a:rPr lang="en-US" sz="2600" b="1" kern="1200" dirty="0">
                <a:solidFill>
                  <a:schemeClr val="tx1"/>
                </a:solidFill>
                <a:latin typeface="+mn-lt"/>
                <a:ea typeface="+mn-lt"/>
                <a:cs typeface="+mn-lt"/>
              </a:rPr>
              <a:t> In this project we have considered data from year 2000-2015 for 193 countries for further analysis. </a:t>
            </a:r>
            <a:r>
              <a:rPr lang="en-US" sz="2600" b="1" kern="1200">
                <a:solidFill>
                  <a:schemeClr val="tx1"/>
                </a:solidFill>
                <a:latin typeface="+mn-lt"/>
                <a:ea typeface="+mn-lt"/>
                <a:cs typeface="+mn-lt"/>
              </a:rPr>
              <a:t/>
            </a:r>
            <a:br>
              <a:rPr lang="en-US" sz="2600" b="1" kern="1200">
                <a:solidFill>
                  <a:schemeClr val="tx1"/>
                </a:solidFill>
                <a:latin typeface="+mn-lt"/>
                <a:ea typeface="+mn-lt"/>
                <a:cs typeface="+mn-lt"/>
              </a:rPr>
            </a:br>
            <a:r>
              <a:rPr lang="en-US" sz="2600" b="1" kern="1200">
                <a:solidFill>
                  <a:schemeClr val="tx1"/>
                </a:solidFill>
                <a:latin typeface="+mn-lt"/>
                <a:ea typeface="+mn-lt"/>
                <a:cs typeface="+mn-lt"/>
              </a:rPr>
              <a:t/>
            </a:r>
            <a:br>
              <a:rPr lang="en-US" sz="2600" b="1" kern="1200">
                <a:solidFill>
                  <a:schemeClr val="tx1"/>
                </a:solidFill>
                <a:latin typeface="+mn-lt"/>
                <a:ea typeface="+mn-lt"/>
                <a:cs typeface="+mn-lt"/>
              </a:rPr>
            </a:br>
            <a:r>
              <a:rPr lang="en-US" sz="2600" b="1" kern="1200" dirty="0">
                <a:solidFill>
                  <a:schemeClr val="tx1"/>
                </a:solidFill>
                <a:latin typeface="+mn-lt"/>
                <a:ea typeface="+mn-lt"/>
                <a:cs typeface="+mn-lt"/>
              </a:rPr>
              <a:t>The dataset consists of 22 Columns and 2938 rows. </a:t>
            </a:r>
            <a:endParaRPr lang="en-US" sz="2600" b="1" dirty="0">
              <a:cs typeface="Calibri"/>
            </a:endParaRPr>
          </a:p>
        </p:txBody>
      </p:sp>
      <p:sp>
        <p:nvSpPr>
          <p:cNvPr id="6" name="Flowchart: Connector 5">
            <a:extLst>
              <a:ext uri="{FF2B5EF4-FFF2-40B4-BE49-F238E27FC236}">
                <a16:creationId xmlns:a16="http://schemas.microsoft.com/office/drawing/2014/main" id="{15F2E8B2-D94A-68E8-A31A-15333AB2DA29}"/>
              </a:ext>
            </a:extLst>
          </p:cNvPr>
          <p:cNvSpPr/>
          <p:nvPr/>
        </p:nvSpPr>
        <p:spPr>
          <a:xfrm>
            <a:off x="990598" y="3735915"/>
            <a:ext cx="84666" cy="84666"/>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F553488-125E-FE59-0BEF-7690FFC802E9}"/>
              </a:ext>
            </a:extLst>
          </p:cNvPr>
          <p:cNvSpPr/>
          <p:nvPr/>
        </p:nvSpPr>
        <p:spPr>
          <a:xfrm>
            <a:off x="948264" y="5971114"/>
            <a:ext cx="84666" cy="84666"/>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62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4">
            <a:extLst>
              <a:ext uri="{FF2B5EF4-FFF2-40B4-BE49-F238E27FC236}">
                <a16:creationId xmlns:a16="http://schemas.microsoft.com/office/drawing/2014/main"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B5B423A-57CC-4C58-AA26-8E2E862B03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615184-2066-09B8-1340-C09F91F89BEB}"/>
              </a:ext>
            </a:extLst>
          </p:cNvPr>
          <p:cNvSpPr>
            <a:spLocks noGrp="1"/>
          </p:cNvSpPr>
          <p:nvPr>
            <p:ph type="title"/>
          </p:nvPr>
        </p:nvSpPr>
        <p:spPr>
          <a:xfrm>
            <a:off x="838200" y="673770"/>
            <a:ext cx="3220329" cy="2027227"/>
          </a:xfrm>
        </p:spPr>
        <p:txBody>
          <a:bodyPr anchor="t">
            <a:normAutofit/>
          </a:bodyPr>
          <a:lstStyle/>
          <a:p>
            <a:r>
              <a:rPr lang="en-US" sz="5400" b="1" u="sng" dirty="0">
                <a:solidFill>
                  <a:srgbClr val="FFFFFF"/>
                </a:solidFill>
                <a:ea typeface="+mj-lt"/>
                <a:cs typeface="+mj-lt"/>
              </a:rPr>
              <a:t>Steps</a:t>
            </a:r>
            <a:endParaRPr lang="en-US" sz="5400" b="1" u="sng" dirty="0">
              <a:solidFill>
                <a:srgbClr val="FFFFFF"/>
              </a:solidFill>
            </a:endParaRPr>
          </a:p>
          <a:p>
            <a:endParaRPr lang="en-US" sz="5400" b="1" u="sng">
              <a:solidFill>
                <a:srgbClr val="FFFFFF"/>
              </a:solidFill>
              <a:cs typeface="Calibri Light"/>
            </a:endParaRPr>
          </a:p>
        </p:txBody>
      </p:sp>
      <p:graphicFrame>
        <p:nvGraphicFramePr>
          <p:cNvPr id="20" name="Content Placeholder 2">
            <a:extLst>
              <a:ext uri="{FF2B5EF4-FFF2-40B4-BE49-F238E27FC236}">
                <a16:creationId xmlns:a16="http://schemas.microsoft.com/office/drawing/2014/main" id="{39F9A074-92F4-1416-CE75-B912841121CD}"/>
              </a:ext>
            </a:extLst>
          </p:cNvPr>
          <p:cNvGraphicFramePr>
            <a:graphicFrameLocks noGrp="1"/>
          </p:cNvGraphicFramePr>
          <p:nvPr>
            <p:ph idx="1"/>
            <p:extLst>
              <p:ext uri="{D42A27DB-BD31-4B8C-83A1-F6EECF244321}">
                <p14:modId xmlns:p14="http://schemas.microsoft.com/office/powerpoint/2010/main" val="680208121"/>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99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714B2F3-0BCB-E98E-9945-BBADE9C20DDB}"/>
              </a:ext>
            </a:extLst>
          </p:cNvPr>
          <p:cNvSpPr>
            <a:spLocks noGrp="1"/>
          </p:cNvSpPr>
          <p:nvPr>
            <p:ph idx="1"/>
          </p:nvPr>
        </p:nvSpPr>
        <p:spPr>
          <a:xfrm>
            <a:off x="3887881" y="39285"/>
            <a:ext cx="3908538" cy="905281"/>
          </a:xfrm>
        </p:spPr>
        <p:txBody>
          <a:bodyPr vert="horz" lIns="91440" tIns="45720" rIns="91440" bIns="45720" rtlCol="0" anchor="t">
            <a:normAutofit/>
          </a:bodyPr>
          <a:lstStyle/>
          <a:p>
            <a:pPr marL="0" indent="0" algn="ctr">
              <a:buNone/>
            </a:pPr>
            <a:r>
              <a:rPr lang="en-US" sz="5400" b="1" u="sng" dirty="0">
                <a:ea typeface="+mn-lt"/>
                <a:cs typeface="+mn-lt"/>
              </a:rPr>
              <a:t>Introduction</a:t>
            </a:r>
            <a:endParaRPr lang="en-US" sz="5400" b="1" u="sng" dirty="0"/>
          </a:p>
        </p:txBody>
      </p:sp>
      <p:sp>
        <p:nvSpPr>
          <p:cNvPr id="7" name="TextBox 6">
            <a:extLst>
              <a:ext uri="{FF2B5EF4-FFF2-40B4-BE49-F238E27FC236}">
                <a16:creationId xmlns:a16="http://schemas.microsoft.com/office/drawing/2014/main" id="{9C19A8D2-820C-CD74-B031-24855E7B2E91}"/>
              </a:ext>
            </a:extLst>
          </p:cNvPr>
          <p:cNvSpPr txBox="1"/>
          <p:nvPr/>
        </p:nvSpPr>
        <p:spPr>
          <a:xfrm>
            <a:off x="106993" y="1140391"/>
            <a:ext cx="4929513"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ea typeface="+mn-lt"/>
                <a:cs typeface="+mn-lt"/>
              </a:rPr>
              <a:t>• </a:t>
            </a:r>
            <a:r>
              <a:rPr lang="en-US" sz="2000" b="1" dirty="0">
                <a:ea typeface="+mn-lt"/>
                <a:cs typeface="+mn-lt"/>
              </a:rPr>
              <a:t>The Life Expectancy Dataset originated</a:t>
            </a:r>
            <a:endParaRPr lang="en-US" sz="2000" b="1"/>
          </a:p>
          <a:p>
            <a:r>
              <a:rPr lang="en-US" sz="2000" b="1" dirty="0">
                <a:ea typeface="+mn-lt"/>
                <a:cs typeface="+mn-lt"/>
              </a:rPr>
              <a:t>  from the Global Health Observatory,</a:t>
            </a:r>
            <a:endParaRPr lang="en-US" sz="2000" b="1"/>
          </a:p>
          <a:p>
            <a:r>
              <a:rPr lang="en-US" sz="2000" b="1" dirty="0">
                <a:ea typeface="+mn-lt"/>
                <a:cs typeface="+mn-lt"/>
              </a:rPr>
              <a:t>  which monitors the health status of</a:t>
            </a:r>
            <a:endParaRPr lang="en-US" sz="2000" b="1"/>
          </a:p>
          <a:p>
            <a:r>
              <a:rPr lang="en-US" sz="2000" b="1" dirty="0">
                <a:ea typeface="+mn-lt"/>
                <a:cs typeface="+mn-lt"/>
              </a:rPr>
              <a:t>  Countries. The United Nations website</a:t>
            </a:r>
            <a:endParaRPr lang="en-US" sz="2000" b="1"/>
          </a:p>
          <a:p>
            <a:r>
              <a:rPr lang="en-US" sz="2000" b="1" dirty="0">
                <a:ea typeface="+mn-lt"/>
                <a:cs typeface="+mn-lt"/>
              </a:rPr>
              <a:t>  was used to complete the economic Data</a:t>
            </a:r>
            <a:endParaRPr lang="en-US" sz="2000" b="1"/>
          </a:p>
          <a:p>
            <a:r>
              <a:rPr lang="en-US" sz="2000" b="1" dirty="0">
                <a:ea typeface="+mn-lt"/>
                <a:cs typeface="+mn-lt"/>
              </a:rPr>
              <a:t>  </a:t>
            </a:r>
            <a:endParaRPr lang="en-US" sz="2000" b="1"/>
          </a:p>
        </p:txBody>
      </p:sp>
      <p:sp>
        <p:nvSpPr>
          <p:cNvPr id="10" name="TextBox 9">
            <a:extLst>
              <a:ext uri="{FF2B5EF4-FFF2-40B4-BE49-F238E27FC236}">
                <a16:creationId xmlns:a16="http://schemas.microsoft.com/office/drawing/2014/main" id="{8EC30992-770A-7A81-652F-AFBBF0E7203D}"/>
              </a:ext>
            </a:extLst>
          </p:cNvPr>
          <p:cNvSpPr txBox="1"/>
          <p:nvPr/>
        </p:nvSpPr>
        <p:spPr>
          <a:xfrm>
            <a:off x="143527" y="3424563"/>
            <a:ext cx="4788987"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  Initial observations show that 'Developed'</a:t>
            </a:r>
            <a:endParaRPr lang="en-US" sz="2000" dirty="0">
              <a:ea typeface="+mn-lt"/>
              <a:cs typeface="+mn-lt"/>
            </a:endParaRPr>
          </a:p>
          <a:p>
            <a:r>
              <a:rPr lang="en-US" sz="2000" b="1" dirty="0">
                <a:ea typeface="+mn-lt"/>
                <a:cs typeface="+mn-lt"/>
              </a:rPr>
              <a:t>  countries have better outcomes across</a:t>
            </a:r>
            <a:endParaRPr lang="en-US" sz="2000" dirty="0">
              <a:ea typeface="+mn-lt"/>
              <a:cs typeface="+mn-lt"/>
            </a:endParaRPr>
          </a:p>
          <a:p>
            <a:r>
              <a:rPr lang="en-US" sz="2000" b="1" dirty="0">
                <a:ea typeface="+mn-lt"/>
                <a:cs typeface="+mn-lt"/>
              </a:rPr>
              <a:t>  most attributes in the dataset, and have a</a:t>
            </a:r>
            <a:endParaRPr lang="en-US" sz="2000" dirty="0">
              <a:ea typeface="+mn-lt"/>
              <a:cs typeface="+mn-lt"/>
            </a:endParaRPr>
          </a:p>
          <a:p>
            <a:r>
              <a:rPr lang="en-US" sz="2000" b="1" dirty="0">
                <a:ea typeface="+mn-lt"/>
                <a:cs typeface="+mn-lt"/>
              </a:rPr>
              <a:t>  reduced healthcare expenditure (this may</a:t>
            </a:r>
            <a:endParaRPr lang="en-US" sz="2000" dirty="0">
              <a:ea typeface="+mn-lt"/>
              <a:cs typeface="+mn-lt"/>
            </a:endParaRPr>
          </a:p>
          <a:p>
            <a:r>
              <a:rPr lang="en-US" sz="2000" b="1" dirty="0">
                <a:ea typeface="+mn-lt"/>
                <a:cs typeface="+mn-lt"/>
              </a:rPr>
              <a:t>  be a result of a larger GDP)</a:t>
            </a:r>
            <a:endParaRPr lang="en-US" sz="2000" dirty="0">
              <a:ea typeface="+mn-lt"/>
              <a:cs typeface="+mn-lt"/>
            </a:endParaRPr>
          </a:p>
          <a:p>
            <a:endParaRPr lang="en-US" dirty="0">
              <a:ea typeface="+mn-lt"/>
              <a:cs typeface="+mn-lt"/>
            </a:endParaRPr>
          </a:p>
          <a:p>
            <a:pPr algn="l"/>
            <a:endParaRPr lang="en-US" dirty="0"/>
          </a:p>
        </p:txBody>
      </p:sp>
      <p:sp>
        <p:nvSpPr>
          <p:cNvPr id="2" name="TextBox 1">
            <a:extLst>
              <a:ext uri="{FF2B5EF4-FFF2-40B4-BE49-F238E27FC236}">
                <a16:creationId xmlns:a16="http://schemas.microsoft.com/office/drawing/2014/main" id="{11D3FAFD-371B-1A64-670B-89C98F99533A}"/>
              </a:ext>
            </a:extLst>
          </p:cNvPr>
          <p:cNvSpPr txBox="1"/>
          <p:nvPr/>
        </p:nvSpPr>
        <p:spPr>
          <a:xfrm>
            <a:off x="6098381" y="1143559"/>
            <a:ext cx="5595937"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a:t>
            </a:r>
            <a:r>
              <a:rPr lang="en-US" sz="2000" b="1" dirty="0">
                <a:ea typeface="+mn-lt"/>
                <a:cs typeface="+mn-lt"/>
              </a:rPr>
              <a:t> There are various attributes to analyze</a:t>
            </a:r>
            <a:endParaRPr lang="en-US" sz="2000" b="1" dirty="0"/>
          </a:p>
          <a:p>
            <a:r>
              <a:rPr lang="en-US" sz="2000" b="1" dirty="0">
                <a:ea typeface="+mn-lt"/>
                <a:cs typeface="+mn-lt"/>
              </a:rPr>
              <a:t>within the dataset. The following are some</a:t>
            </a:r>
            <a:endParaRPr lang="en-US" sz="2000" b="1" dirty="0"/>
          </a:p>
          <a:p>
            <a:r>
              <a:rPr lang="en-US" sz="2000" b="1" dirty="0">
                <a:ea typeface="+mn-lt"/>
                <a:cs typeface="+mn-lt"/>
              </a:rPr>
              <a:t>of the primary ones which will be used</a:t>
            </a:r>
            <a:endParaRPr lang="en-US" sz="2000" b="1" dirty="0"/>
          </a:p>
          <a:p>
            <a:r>
              <a:rPr lang="en-US" sz="2000" b="1" dirty="0">
                <a:ea typeface="+mn-lt"/>
                <a:cs typeface="+mn-lt"/>
              </a:rPr>
              <a:t>throughout the analysis:</a:t>
            </a:r>
            <a:endParaRPr lang="en-US" sz="2000" b="1" dirty="0"/>
          </a:p>
          <a:p>
            <a:r>
              <a:rPr lang="en-US" sz="2800" b="1" dirty="0">
                <a:ea typeface="+mn-lt"/>
                <a:cs typeface="+mn-lt"/>
              </a:rPr>
              <a:t>•</a:t>
            </a:r>
            <a:r>
              <a:rPr lang="en-US" sz="2000" b="1" dirty="0">
                <a:ea typeface="+mn-lt"/>
                <a:cs typeface="+mn-lt"/>
              </a:rPr>
              <a:t> Status</a:t>
            </a:r>
            <a:endParaRPr lang="en-US" sz="2000" b="1" dirty="0"/>
          </a:p>
          <a:p>
            <a:r>
              <a:rPr lang="en-US" sz="2800" b="1" dirty="0">
                <a:ea typeface="+mn-lt"/>
                <a:cs typeface="+mn-lt"/>
              </a:rPr>
              <a:t>•</a:t>
            </a:r>
            <a:r>
              <a:rPr lang="en-US" sz="2000" b="1" dirty="0">
                <a:ea typeface="+mn-lt"/>
                <a:cs typeface="+mn-lt"/>
              </a:rPr>
              <a:t> Life Expectancy</a:t>
            </a:r>
            <a:endParaRPr lang="en-US" sz="2000" b="1" dirty="0"/>
          </a:p>
          <a:p>
            <a:r>
              <a:rPr lang="en-US" sz="2800" b="1" dirty="0">
                <a:ea typeface="+mn-lt"/>
                <a:cs typeface="+mn-lt"/>
              </a:rPr>
              <a:t>•</a:t>
            </a:r>
            <a:r>
              <a:rPr lang="en-US" sz="2000" b="1" dirty="0">
                <a:ea typeface="+mn-lt"/>
                <a:cs typeface="+mn-lt"/>
              </a:rPr>
              <a:t> Infant Deaths and Under-five Deaths</a:t>
            </a:r>
            <a:endParaRPr lang="en-US" sz="2000" b="1" dirty="0"/>
          </a:p>
          <a:p>
            <a:r>
              <a:rPr lang="en-US" sz="2800" b="1" dirty="0">
                <a:ea typeface="+mn-lt"/>
                <a:cs typeface="+mn-lt"/>
              </a:rPr>
              <a:t>•</a:t>
            </a:r>
            <a:r>
              <a:rPr lang="en-US" sz="2000" b="1" dirty="0">
                <a:ea typeface="+mn-lt"/>
                <a:cs typeface="+mn-lt"/>
              </a:rPr>
              <a:t> Body Mass Index (BMI)</a:t>
            </a:r>
            <a:endParaRPr lang="en-US" sz="2000" b="1" dirty="0"/>
          </a:p>
          <a:p>
            <a:r>
              <a:rPr lang="en-US" sz="2800" b="1" dirty="0">
                <a:ea typeface="+mn-lt"/>
                <a:cs typeface="+mn-lt"/>
              </a:rPr>
              <a:t>•</a:t>
            </a:r>
            <a:r>
              <a:rPr lang="en-US" sz="2000" b="1" dirty="0">
                <a:ea typeface="+mn-lt"/>
                <a:cs typeface="+mn-lt"/>
              </a:rPr>
              <a:t> Hepatitis B, </a:t>
            </a:r>
            <a:br>
              <a:rPr lang="en-US" sz="2000" b="1" dirty="0">
                <a:ea typeface="+mn-lt"/>
                <a:cs typeface="+mn-lt"/>
              </a:rPr>
            </a:br>
            <a:r>
              <a:rPr lang="en-US" sz="2800" b="1" dirty="0">
                <a:ea typeface="+mn-lt"/>
                <a:cs typeface="+mn-lt"/>
              </a:rPr>
              <a:t>•</a:t>
            </a:r>
            <a:r>
              <a:rPr lang="en-US" sz="2000" b="1" dirty="0">
                <a:ea typeface="+mn-lt"/>
                <a:cs typeface="+mn-lt"/>
              </a:rPr>
              <a:t> Diphtheria and HIV/AIDS </a:t>
            </a:r>
            <a:br>
              <a:rPr lang="en-US" sz="2000" b="1" dirty="0">
                <a:ea typeface="+mn-lt"/>
                <a:cs typeface="+mn-lt"/>
              </a:rPr>
            </a:br>
            <a:r>
              <a:rPr lang="en-US" sz="2800" b="1" dirty="0">
                <a:ea typeface="+mn-lt"/>
                <a:cs typeface="+mn-lt"/>
              </a:rPr>
              <a:t>• </a:t>
            </a:r>
            <a:r>
              <a:rPr lang="en-US" sz="2000" b="1" dirty="0">
                <a:ea typeface="+mn-lt"/>
                <a:cs typeface="+mn-lt"/>
              </a:rPr>
              <a:t>Thinness</a:t>
            </a:r>
            <a:endParaRPr lang="en-US" sz="2000" b="1" dirty="0"/>
          </a:p>
          <a:p>
            <a:pPr algn="l"/>
            <a:endParaRPr lang="en-US" sz="2000" b="1" dirty="0"/>
          </a:p>
        </p:txBody>
      </p:sp>
    </p:spTree>
    <p:extLst>
      <p:ext uri="{BB962C8B-B14F-4D97-AF65-F5344CB8AC3E}">
        <p14:creationId xmlns:p14="http://schemas.microsoft.com/office/powerpoint/2010/main" val="6653564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A3BB-E500-3A5B-49B8-D3B29BCE6F4C}"/>
              </a:ext>
            </a:extLst>
          </p:cNvPr>
          <p:cNvSpPr>
            <a:spLocks noGrp="1"/>
          </p:cNvSpPr>
          <p:nvPr>
            <p:ph type="title"/>
          </p:nvPr>
        </p:nvSpPr>
        <p:spPr>
          <a:xfrm>
            <a:off x="3423212" y="-136445"/>
            <a:ext cx="5162310" cy="737184"/>
          </a:xfrm>
        </p:spPr>
        <p:txBody>
          <a:bodyPr>
            <a:normAutofit/>
          </a:bodyPr>
          <a:lstStyle/>
          <a:p>
            <a:pPr algn="ctr"/>
            <a:r>
              <a:rPr lang="en-US" sz="3200" b="1" u="sng" dirty="0">
                <a:cs typeface="Calibri Light"/>
              </a:rPr>
              <a:t>Feature Description</a:t>
            </a:r>
          </a:p>
        </p:txBody>
      </p:sp>
      <p:sp>
        <p:nvSpPr>
          <p:cNvPr id="3" name="Content Placeholder 2">
            <a:extLst>
              <a:ext uri="{FF2B5EF4-FFF2-40B4-BE49-F238E27FC236}">
                <a16:creationId xmlns:a16="http://schemas.microsoft.com/office/drawing/2014/main" id="{C63AEF27-0EFD-04BA-BC6D-567612D056BA}"/>
              </a:ext>
            </a:extLst>
          </p:cNvPr>
          <p:cNvSpPr>
            <a:spLocks noGrp="1"/>
          </p:cNvSpPr>
          <p:nvPr>
            <p:ph idx="1"/>
          </p:nvPr>
        </p:nvSpPr>
        <p:spPr>
          <a:xfrm>
            <a:off x="288404" y="513830"/>
            <a:ext cx="11663420" cy="6212930"/>
          </a:xfrm>
        </p:spPr>
        <p:txBody>
          <a:bodyPr vert="horz" lIns="91440" tIns="45720" rIns="91440" bIns="45720" rtlCol="0" anchor="t">
            <a:normAutofit fontScale="55000" lnSpcReduction="20000"/>
          </a:bodyPr>
          <a:lstStyle/>
          <a:p>
            <a:r>
              <a:rPr lang="en-US" b="1" dirty="0">
                <a:ea typeface="+mn-lt"/>
                <a:cs typeface="+mn-lt"/>
              </a:rPr>
              <a:t>Country: Country</a:t>
            </a:r>
            <a:endParaRPr lang="en-US" b="1">
              <a:cs typeface="Calibri" panose="020F0502020204030204"/>
            </a:endParaRPr>
          </a:p>
          <a:p>
            <a:r>
              <a:rPr lang="en-US" b="1" dirty="0">
                <a:ea typeface="+mn-lt"/>
                <a:cs typeface="+mn-lt"/>
              </a:rPr>
              <a:t>Year: Year</a:t>
            </a:r>
            <a:endParaRPr lang="en-US" b="1">
              <a:cs typeface="Calibri"/>
            </a:endParaRPr>
          </a:p>
          <a:p>
            <a:r>
              <a:rPr lang="en-US" b="1" dirty="0">
                <a:ea typeface="+mn-lt"/>
                <a:cs typeface="+mn-lt"/>
              </a:rPr>
              <a:t>Status: Country Developed or Developing status</a:t>
            </a:r>
            <a:endParaRPr lang="en-US" b="1">
              <a:cs typeface="Calibri"/>
            </a:endParaRPr>
          </a:p>
          <a:p>
            <a:r>
              <a:rPr lang="en-US" b="1" dirty="0">
                <a:ea typeface="+mn-lt"/>
                <a:cs typeface="+mn-lt"/>
              </a:rPr>
              <a:t>Life expectancy: Life expectancy in age</a:t>
            </a:r>
            <a:endParaRPr lang="en-US" b="1">
              <a:cs typeface="Calibri"/>
            </a:endParaRPr>
          </a:p>
          <a:p>
            <a:r>
              <a:rPr lang="en-US" b="1" dirty="0">
                <a:ea typeface="+mn-lt"/>
                <a:cs typeface="+mn-lt"/>
              </a:rPr>
              <a:t>Adult Mortality: Adult Mortality Rates of both sexes (probability of dying between 15 and 60 years per 1000 population)</a:t>
            </a:r>
            <a:endParaRPr lang="en-US" b="1">
              <a:cs typeface="Calibri"/>
            </a:endParaRPr>
          </a:p>
          <a:p>
            <a:r>
              <a:rPr lang="en-US" b="1" dirty="0">
                <a:ea typeface="+mn-lt"/>
                <a:cs typeface="+mn-lt"/>
              </a:rPr>
              <a:t>infant deaths: Number of Infant Deaths per 1000 population</a:t>
            </a:r>
            <a:endParaRPr lang="en-US" b="1">
              <a:cs typeface="Calibri"/>
            </a:endParaRPr>
          </a:p>
          <a:p>
            <a:r>
              <a:rPr lang="en-US" b="1" dirty="0">
                <a:ea typeface="+mn-lt"/>
                <a:cs typeface="+mn-lt"/>
              </a:rPr>
              <a:t>Alcohol: Alcohol, recorded per capita (15+) consumption (in </a:t>
            </a:r>
            <a:r>
              <a:rPr lang="en-US" b="1" dirty="0" err="1">
                <a:ea typeface="+mn-lt"/>
                <a:cs typeface="+mn-lt"/>
              </a:rPr>
              <a:t>litres</a:t>
            </a:r>
            <a:r>
              <a:rPr lang="en-US" b="1" dirty="0">
                <a:ea typeface="+mn-lt"/>
                <a:cs typeface="+mn-lt"/>
              </a:rPr>
              <a:t> of pure alcohol) -percentage expenditure: Expenditure on health as a percentage of Gross Domestic Product per capita(%)</a:t>
            </a:r>
            <a:endParaRPr lang="en-US" b="1">
              <a:cs typeface="Calibri"/>
            </a:endParaRPr>
          </a:p>
          <a:p>
            <a:r>
              <a:rPr lang="en-US" b="1" dirty="0">
                <a:ea typeface="+mn-lt"/>
                <a:cs typeface="+mn-lt"/>
              </a:rPr>
              <a:t>Hepatitis B: Hepatitis B (</a:t>
            </a:r>
            <a:r>
              <a:rPr lang="en-US" b="1" dirty="0" err="1">
                <a:ea typeface="+mn-lt"/>
                <a:cs typeface="+mn-lt"/>
              </a:rPr>
              <a:t>HepB</a:t>
            </a:r>
            <a:r>
              <a:rPr lang="en-US" b="1" dirty="0">
                <a:ea typeface="+mn-lt"/>
                <a:cs typeface="+mn-lt"/>
              </a:rPr>
              <a:t>) immunization coverage among 1-year-olds (%)</a:t>
            </a:r>
            <a:endParaRPr lang="en-US" b="1">
              <a:cs typeface="Calibri"/>
            </a:endParaRPr>
          </a:p>
          <a:p>
            <a:r>
              <a:rPr lang="en-US" b="1" dirty="0">
                <a:ea typeface="+mn-lt"/>
                <a:cs typeface="+mn-lt"/>
              </a:rPr>
              <a:t>Measles: Measles - number of reported cases per 1000 population</a:t>
            </a:r>
            <a:endParaRPr lang="en-US" b="1">
              <a:cs typeface="Calibri"/>
            </a:endParaRPr>
          </a:p>
          <a:p>
            <a:r>
              <a:rPr lang="en-US" b="1" dirty="0">
                <a:ea typeface="+mn-lt"/>
                <a:cs typeface="+mn-lt"/>
              </a:rPr>
              <a:t>BMI: Average Body Mass Index of entire population</a:t>
            </a:r>
            <a:endParaRPr lang="en-US" b="1">
              <a:cs typeface="Calibri"/>
            </a:endParaRPr>
          </a:p>
          <a:p>
            <a:r>
              <a:rPr lang="en-US" b="1" dirty="0">
                <a:ea typeface="+mn-lt"/>
                <a:cs typeface="+mn-lt"/>
              </a:rPr>
              <a:t>under-five deaths: Number of under-five deaths per 1000 population</a:t>
            </a:r>
            <a:endParaRPr lang="en-US" b="1">
              <a:cs typeface="Calibri"/>
            </a:endParaRPr>
          </a:p>
          <a:p>
            <a:r>
              <a:rPr lang="en-US" b="1" dirty="0">
                <a:ea typeface="+mn-lt"/>
                <a:cs typeface="+mn-lt"/>
              </a:rPr>
              <a:t>Polio: Polio (Pol3) immunization coverage among 1-year-olds (%)</a:t>
            </a:r>
            <a:endParaRPr lang="en-US" b="1">
              <a:cs typeface="Calibri"/>
            </a:endParaRPr>
          </a:p>
          <a:p>
            <a:r>
              <a:rPr lang="en-US" b="1" dirty="0">
                <a:ea typeface="+mn-lt"/>
                <a:cs typeface="+mn-lt"/>
              </a:rPr>
              <a:t>Total expenditure: General government expenditure on health as a percentage of total government expenditure (%)</a:t>
            </a:r>
            <a:endParaRPr lang="en-US" b="1">
              <a:cs typeface="Calibri"/>
            </a:endParaRPr>
          </a:p>
          <a:p>
            <a:r>
              <a:rPr lang="en-US" b="1" dirty="0">
                <a:ea typeface="+mn-lt"/>
                <a:cs typeface="+mn-lt"/>
              </a:rPr>
              <a:t>Diphtheria: Diphtheria tetanus toxoid and pertussis (DTP3) immunization coverage among 1-year-olds (%)</a:t>
            </a:r>
            <a:endParaRPr lang="en-US" b="1">
              <a:cs typeface="Calibri"/>
            </a:endParaRPr>
          </a:p>
          <a:p>
            <a:r>
              <a:rPr lang="en-US" b="1" dirty="0">
                <a:ea typeface="+mn-lt"/>
                <a:cs typeface="+mn-lt"/>
              </a:rPr>
              <a:t>HIV/AIDS: Deaths per 1 000 live births HIV/AIDS (0-4 years)</a:t>
            </a:r>
            <a:endParaRPr lang="en-US" b="1">
              <a:cs typeface="Calibri"/>
            </a:endParaRPr>
          </a:p>
          <a:p>
            <a:r>
              <a:rPr lang="en-US" b="1" dirty="0">
                <a:ea typeface="+mn-lt"/>
                <a:cs typeface="+mn-lt"/>
              </a:rPr>
              <a:t>GDP: Gross Domestic Product per capita (in USD)</a:t>
            </a:r>
            <a:endParaRPr lang="en-US" b="1">
              <a:cs typeface="Calibri"/>
            </a:endParaRPr>
          </a:p>
          <a:p>
            <a:r>
              <a:rPr lang="en-US" b="1" dirty="0">
                <a:ea typeface="+mn-lt"/>
                <a:cs typeface="+mn-lt"/>
              </a:rPr>
              <a:t>Population: Population of the country</a:t>
            </a:r>
            <a:endParaRPr lang="en-US" b="1">
              <a:cs typeface="Calibri"/>
            </a:endParaRPr>
          </a:p>
          <a:p>
            <a:r>
              <a:rPr lang="en-US" b="1" dirty="0">
                <a:ea typeface="+mn-lt"/>
                <a:cs typeface="+mn-lt"/>
              </a:rPr>
              <a:t>thinness 1-19 years: Prevalence of thinness among children and adolescents for Age 10 to 19 (%)</a:t>
            </a:r>
            <a:endParaRPr lang="en-US" b="1">
              <a:cs typeface="Calibri"/>
            </a:endParaRPr>
          </a:p>
          <a:p>
            <a:r>
              <a:rPr lang="en-US" b="1" dirty="0">
                <a:ea typeface="+mn-lt"/>
                <a:cs typeface="+mn-lt"/>
              </a:rPr>
              <a:t>thinness 5-9 years: Prevalence of thinness among children for Age 5 to 9(%)</a:t>
            </a:r>
            <a:endParaRPr lang="en-US" b="1">
              <a:cs typeface="Calibri"/>
            </a:endParaRPr>
          </a:p>
          <a:p>
            <a:r>
              <a:rPr lang="en-US" b="1" dirty="0">
                <a:ea typeface="+mn-lt"/>
                <a:cs typeface="+mn-lt"/>
              </a:rPr>
              <a:t>Income composition of resources: Human Development Index in terms of income composition of resources (index ranging from 0 to 1)</a:t>
            </a:r>
            <a:endParaRPr lang="en-US" b="1">
              <a:cs typeface="Calibri"/>
            </a:endParaRPr>
          </a:p>
          <a:p>
            <a:r>
              <a:rPr lang="en-US" b="1" dirty="0">
                <a:ea typeface="+mn-lt"/>
                <a:cs typeface="+mn-lt"/>
              </a:rPr>
              <a:t>Schooling: Number of years of Schooling(years)</a:t>
            </a:r>
            <a:endParaRPr lang="en-US" b="1">
              <a:cs typeface="Calibri"/>
            </a:endParaRPr>
          </a:p>
          <a:p>
            <a:endParaRPr lang="en-US" b="1" dirty="0">
              <a:cs typeface="Calibri"/>
            </a:endParaRPr>
          </a:p>
        </p:txBody>
      </p:sp>
    </p:spTree>
    <p:extLst>
      <p:ext uri="{BB962C8B-B14F-4D97-AF65-F5344CB8AC3E}">
        <p14:creationId xmlns:p14="http://schemas.microsoft.com/office/powerpoint/2010/main" val="265007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ED5833-B85B-4103-8A3B-CAB0308E6C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F9CB-C4CD-B322-DE30-F7D724C5B20D}"/>
              </a:ext>
            </a:extLst>
          </p:cNvPr>
          <p:cNvSpPr>
            <a:spLocks noGrp="1"/>
          </p:cNvSpPr>
          <p:nvPr>
            <p:ph type="title"/>
          </p:nvPr>
        </p:nvSpPr>
        <p:spPr>
          <a:xfrm>
            <a:off x="194283" y="1422008"/>
            <a:ext cx="6014712" cy="997800"/>
          </a:xfrm>
        </p:spPr>
        <p:txBody>
          <a:bodyPr vert="horz" lIns="91440" tIns="45720" rIns="91440" bIns="45720" rtlCol="0" anchor="ctr">
            <a:normAutofit/>
          </a:bodyPr>
          <a:lstStyle/>
          <a:p>
            <a:pPr algn="ctr"/>
            <a:r>
              <a:rPr lang="en-US" sz="5200" b="1" u="sng" kern="1200" dirty="0">
                <a:latin typeface="+mj-lt"/>
                <a:ea typeface="+mj-ea"/>
                <a:cs typeface="+mj-cs"/>
              </a:rPr>
              <a:t>Statistical description</a:t>
            </a:r>
            <a:endParaRPr lang="en-US" dirty="0">
              <a:ea typeface="+mj-ea"/>
              <a:cs typeface="+mj-cs"/>
            </a:endParaRPr>
          </a:p>
        </p:txBody>
      </p:sp>
      <p:pic>
        <p:nvPicPr>
          <p:cNvPr id="4" name="Picture 4" descr="Table&#10;&#10;Description automatically generated">
            <a:extLst>
              <a:ext uri="{FF2B5EF4-FFF2-40B4-BE49-F238E27FC236}">
                <a16:creationId xmlns:a16="http://schemas.microsoft.com/office/drawing/2014/main" id="{1E308BD4-24AD-2919-9762-264622641ACE}"/>
              </a:ext>
            </a:extLst>
          </p:cNvPr>
          <p:cNvPicPr>
            <a:picLocks noChangeAspect="1"/>
          </p:cNvPicPr>
          <p:nvPr/>
        </p:nvPicPr>
        <p:blipFill>
          <a:blip r:embed="rId2"/>
          <a:stretch>
            <a:fillRect/>
          </a:stretch>
        </p:blipFill>
        <p:spPr>
          <a:xfrm>
            <a:off x="6729033" y="93899"/>
            <a:ext cx="5074579" cy="3929622"/>
          </a:xfrm>
          <a:prstGeom prst="rect">
            <a:avLst/>
          </a:prstGeom>
        </p:spPr>
      </p:pic>
      <p:pic>
        <p:nvPicPr>
          <p:cNvPr id="3" name="Picture 3" descr="Table&#10;&#10;Description automatically generated">
            <a:extLst>
              <a:ext uri="{FF2B5EF4-FFF2-40B4-BE49-F238E27FC236}">
                <a16:creationId xmlns:a16="http://schemas.microsoft.com/office/drawing/2014/main" id="{F7567256-9BC4-6745-A73B-C2E6C66A5C7D}"/>
              </a:ext>
            </a:extLst>
          </p:cNvPr>
          <p:cNvPicPr>
            <a:picLocks noChangeAspect="1"/>
          </p:cNvPicPr>
          <p:nvPr/>
        </p:nvPicPr>
        <p:blipFill>
          <a:blip r:embed="rId3"/>
          <a:stretch>
            <a:fillRect/>
          </a:stretch>
        </p:blipFill>
        <p:spPr>
          <a:xfrm>
            <a:off x="96943" y="4058348"/>
            <a:ext cx="11694617" cy="2671614"/>
          </a:xfrm>
          <a:prstGeom prst="rect">
            <a:avLst/>
          </a:prstGeom>
        </p:spPr>
      </p:pic>
    </p:spTree>
    <p:extLst>
      <p:ext uri="{BB962C8B-B14F-4D97-AF65-F5344CB8AC3E}">
        <p14:creationId xmlns:p14="http://schemas.microsoft.com/office/powerpoint/2010/main" val="288158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DCE0-12F7-FB6B-04CF-7C8FE68BD8ED}"/>
              </a:ext>
            </a:extLst>
          </p:cNvPr>
          <p:cNvSpPr>
            <a:spLocks noGrp="1"/>
          </p:cNvSpPr>
          <p:nvPr>
            <p:ph type="title"/>
          </p:nvPr>
        </p:nvSpPr>
        <p:spPr>
          <a:xfrm>
            <a:off x="4410075" y="3175"/>
            <a:ext cx="3371850" cy="554038"/>
          </a:xfrm>
        </p:spPr>
        <p:txBody>
          <a:bodyPr>
            <a:normAutofit fontScale="90000"/>
          </a:bodyPr>
          <a:lstStyle/>
          <a:p>
            <a:pPr algn="ctr"/>
            <a:r>
              <a:rPr lang="en-US" b="1" u="sng" dirty="0">
                <a:cs typeface="Calibri Light"/>
              </a:rPr>
              <a:t>Data Cleaning</a:t>
            </a:r>
            <a:endParaRPr lang="en-US"/>
          </a:p>
        </p:txBody>
      </p:sp>
      <p:pic>
        <p:nvPicPr>
          <p:cNvPr id="4" name="Picture 4" descr="Chart, bar chart&#10;&#10;Description automatically generated">
            <a:extLst>
              <a:ext uri="{FF2B5EF4-FFF2-40B4-BE49-F238E27FC236}">
                <a16:creationId xmlns:a16="http://schemas.microsoft.com/office/drawing/2014/main" id="{D9EECB33-207E-FF54-0999-7C82AD02E7D7}"/>
              </a:ext>
            </a:extLst>
          </p:cNvPr>
          <p:cNvPicPr>
            <a:picLocks noChangeAspect="1"/>
          </p:cNvPicPr>
          <p:nvPr/>
        </p:nvPicPr>
        <p:blipFill>
          <a:blip r:embed="rId2"/>
          <a:stretch>
            <a:fillRect/>
          </a:stretch>
        </p:blipFill>
        <p:spPr>
          <a:xfrm>
            <a:off x="3440483" y="731792"/>
            <a:ext cx="8567802" cy="4287951"/>
          </a:xfrm>
          <a:prstGeom prst="rect">
            <a:avLst/>
          </a:prstGeom>
        </p:spPr>
      </p:pic>
      <p:pic>
        <p:nvPicPr>
          <p:cNvPr id="5" name="Picture 5">
            <a:extLst>
              <a:ext uri="{FF2B5EF4-FFF2-40B4-BE49-F238E27FC236}">
                <a16:creationId xmlns:a16="http://schemas.microsoft.com/office/drawing/2014/main" id="{E3B07047-2686-3DE4-B708-EA87D92B6270}"/>
              </a:ext>
            </a:extLst>
          </p:cNvPr>
          <p:cNvPicPr>
            <a:picLocks noChangeAspect="1"/>
          </p:cNvPicPr>
          <p:nvPr/>
        </p:nvPicPr>
        <p:blipFill>
          <a:blip r:embed="rId3"/>
          <a:stretch>
            <a:fillRect/>
          </a:stretch>
        </p:blipFill>
        <p:spPr>
          <a:xfrm>
            <a:off x="298537" y="282200"/>
            <a:ext cx="2722324" cy="4727846"/>
          </a:xfrm>
          <a:prstGeom prst="rect">
            <a:avLst/>
          </a:prstGeom>
        </p:spPr>
      </p:pic>
      <p:sp>
        <p:nvSpPr>
          <p:cNvPr id="6" name="TextBox 5">
            <a:extLst>
              <a:ext uri="{FF2B5EF4-FFF2-40B4-BE49-F238E27FC236}">
                <a16:creationId xmlns:a16="http://schemas.microsoft.com/office/drawing/2014/main" id="{4D8B4A22-7BFD-F221-9E3C-5542AFE881A5}"/>
              </a:ext>
            </a:extLst>
          </p:cNvPr>
          <p:cNvSpPr txBox="1"/>
          <p:nvPr/>
        </p:nvSpPr>
        <p:spPr>
          <a:xfrm>
            <a:off x="451459" y="5276589"/>
            <a:ext cx="1130473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we can see that many attributes have missing values, like Hepatitis B has 2385 values, whereas the expected number of values for every attribute is 2938. Now we have to find a way to fill in all these missing values as these may cause problems for our algorithm. We'll use the impute method of </a:t>
            </a:r>
            <a:r>
              <a:rPr lang="en-US" b="1" dirty="0" err="1">
                <a:ea typeface="+mn-lt"/>
                <a:cs typeface="+mn-lt"/>
              </a:rPr>
              <a:t>pd.DataFrame.fillna</a:t>
            </a:r>
            <a:r>
              <a:rPr lang="en-US" b="1" dirty="0">
                <a:ea typeface="+mn-lt"/>
                <a:cs typeface="+mn-lt"/>
              </a:rPr>
              <a:t> and impute the median values in all these missing fields.</a:t>
            </a:r>
          </a:p>
        </p:txBody>
      </p:sp>
    </p:spTree>
    <p:extLst>
      <p:ext uri="{BB962C8B-B14F-4D97-AF65-F5344CB8AC3E}">
        <p14:creationId xmlns:p14="http://schemas.microsoft.com/office/powerpoint/2010/main" val="47278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5782-F10E-EF7A-C28D-77CD9BBDC04F}"/>
              </a:ext>
            </a:extLst>
          </p:cNvPr>
          <p:cNvSpPr>
            <a:spLocks noGrp="1"/>
          </p:cNvSpPr>
          <p:nvPr>
            <p:ph type="title"/>
          </p:nvPr>
        </p:nvSpPr>
        <p:spPr>
          <a:xfrm>
            <a:off x="2915433" y="-217"/>
            <a:ext cx="5703518" cy="897590"/>
          </a:xfrm>
        </p:spPr>
        <p:txBody>
          <a:bodyPr>
            <a:normAutofit/>
          </a:bodyPr>
          <a:lstStyle/>
          <a:p>
            <a:r>
              <a:rPr lang="en-US" sz="3600" b="1" u="sng" dirty="0">
                <a:cs typeface="Calibri Light"/>
              </a:rPr>
              <a:t>After Handling the Null Values</a:t>
            </a:r>
          </a:p>
        </p:txBody>
      </p:sp>
      <p:pic>
        <p:nvPicPr>
          <p:cNvPr id="4" name="Picture 4">
            <a:extLst>
              <a:ext uri="{FF2B5EF4-FFF2-40B4-BE49-F238E27FC236}">
                <a16:creationId xmlns:a16="http://schemas.microsoft.com/office/drawing/2014/main" id="{9967A79C-A429-55F0-9A15-4E486AAAE905}"/>
              </a:ext>
            </a:extLst>
          </p:cNvPr>
          <p:cNvPicPr>
            <a:picLocks noChangeAspect="1"/>
          </p:cNvPicPr>
          <p:nvPr/>
        </p:nvPicPr>
        <p:blipFill>
          <a:blip r:embed="rId2"/>
          <a:stretch>
            <a:fillRect/>
          </a:stretch>
        </p:blipFill>
        <p:spPr>
          <a:xfrm>
            <a:off x="705632" y="895403"/>
            <a:ext cx="3515639" cy="4722729"/>
          </a:xfrm>
          <a:prstGeom prst="rect">
            <a:avLst/>
          </a:prstGeom>
        </p:spPr>
      </p:pic>
      <p:pic>
        <p:nvPicPr>
          <p:cNvPr id="5" name="Picture 5" descr="Table&#10;&#10;Description automatically generated">
            <a:extLst>
              <a:ext uri="{FF2B5EF4-FFF2-40B4-BE49-F238E27FC236}">
                <a16:creationId xmlns:a16="http://schemas.microsoft.com/office/drawing/2014/main" id="{5BE6C8C9-5D98-3315-7AC8-26957FAA8F5F}"/>
              </a:ext>
            </a:extLst>
          </p:cNvPr>
          <p:cNvPicPr>
            <a:picLocks noChangeAspect="1"/>
          </p:cNvPicPr>
          <p:nvPr/>
        </p:nvPicPr>
        <p:blipFill>
          <a:blip r:embed="rId3"/>
          <a:stretch>
            <a:fillRect/>
          </a:stretch>
        </p:blipFill>
        <p:spPr>
          <a:xfrm>
            <a:off x="5423769" y="967311"/>
            <a:ext cx="5718131" cy="4651983"/>
          </a:xfrm>
          <a:prstGeom prst="rect">
            <a:avLst/>
          </a:prstGeom>
        </p:spPr>
      </p:pic>
      <p:sp>
        <p:nvSpPr>
          <p:cNvPr id="6" name="TextBox 5">
            <a:extLst>
              <a:ext uri="{FF2B5EF4-FFF2-40B4-BE49-F238E27FC236}">
                <a16:creationId xmlns:a16="http://schemas.microsoft.com/office/drawing/2014/main" id="{D4E73AF2-C3A6-2853-E9E0-ACC90A46FAB0}"/>
              </a:ext>
            </a:extLst>
          </p:cNvPr>
          <p:cNvSpPr txBox="1"/>
          <p:nvPr/>
        </p:nvSpPr>
        <p:spPr>
          <a:xfrm>
            <a:off x="561061" y="5832431"/>
            <a:ext cx="111820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Data cleaning and preprocessing is very essential to get an overall feel of the data. Preprocessing is important to feed the data further in the algorithms so that they can work effectively!</a:t>
            </a:r>
            <a:endParaRPr lang="en-US" b="1" dirty="0">
              <a:cs typeface="Calibri"/>
            </a:endParaRPr>
          </a:p>
        </p:txBody>
      </p:sp>
    </p:spTree>
    <p:extLst>
      <p:ext uri="{BB962C8B-B14F-4D97-AF65-F5344CB8AC3E}">
        <p14:creationId xmlns:p14="http://schemas.microsoft.com/office/powerpoint/2010/main" val="3135508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702</Words>
  <Application>Microsoft Office PowerPoint</Application>
  <PresentationFormat>Widescreen</PresentationFormat>
  <Paragraphs>92</Paragraphs>
  <Slides>23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Segoe UI</vt:lpstr>
      <vt:lpstr>Times New Roman</vt:lpstr>
      <vt:lpstr>Office Theme</vt:lpstr>
      <vt:lpstr>LIFE EXPECTANCY Data Analysis Dhanush M</vt:lpstr>
      <vt:lpstr>Objective </vt:lpstr>
      <vt:lpstr>About the Dataset</vt:lpstr>
      <vt:lpstr>Steps </vt:lpstr>
      <vt:lpstr>PowerPoint Presentation</vt:lpstr>
      <vt:lpstr>Feature Description</vt:lpstr>
      <vt:lpstr>Statistical description</vt:lpstr>
      <vt:lpstr>Data Cleaning</vt:lpstr>
      <vt:lpstr>After Handling the Null Values</vt:lpstr>
      <vt:lpstr> Target variable Visualisation</vt:lpstr>
      <vt:lpstr>Visualizing data</vt:lpstr>
      <vt:lpstr>PowerPoint Presentation</vt:lpstr>
      <vt:lpstr>Outlier Detection</vt:lpstr>
      <vt:lpstr>PowerPoint Presentation</vt:lpstr>
      <vt:lpstr>PowerPoint Presentation</vt:lpstr>
      <vt:lpstr>Country</vt:lpstr>
      <vt:lpstr>PowerPoint Presentation</vt:lpstr>
      <vt:lpstr>PowerPoint Presentation</vt:lpstr>
      <vt:lpstr>Model Creation</vt:lpstr>
      <vt:lpstr> Model Creation</vt:lpstr>
      <vt:lpstr>Models Comparision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1524</cp:revision>
  <dcterms:created xsi:type="dcterms:W3CDTF">2023-03-29T10:43:59Z</dcterms:created>
  <dcterms:modified xsi:type="dcterms:W3CDTF">2023-04-05T10:54:28Z</dcterms:modified>
</cp:coreProperties>
</file>