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83" r:id="rId2"/>
    <p:sldId id="257" r:id="rId3"/>
    <p:sldId id="287" r:id="rId4"/>
    <p:sldId id="302" r:id="rId5"/>
    <p:sldId id="285" r:id="rId6"/>
    <p:sldId id="286" r:id="rId7"/>
    <p:sldId id="288" r:id="rId8"/>
    <p:sldId id="290" r:id="rId9"/>
    <p:sldId id="303" r:id="rId10"/>
    <p:sldId id="304" r:id="rId11"/>
    <p:sldId id="306" r:id="rId12"/>
    <p:sldId id="305" r:id="rId13"/>
    <p:sldId id="291" r:id="rId14"/>
    <p:sldId id="293" r:id="rId15"/>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1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3238" autoAdjust="0"/>
  </p:normalViewPr>
  <p:slideViewPr>
    <p:cSldViewPr>
      <p:cViewPr varScale="1">
        <p:scale>
          <a:sx n="77" d="100"/>
          <a:sy n="77" d="100"/>
        </p:scale>
        <p:origin x="1454" y="58"/>
      </p:cViewPr>
      <p:guideLst>
        <p:guide orient="horz" pos="2880"/>
        <p:guide pos="2160"/>
        <p:guide pos="175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4FD0BE2-165E-45B7-8741-691925E33557}" type="datetimeFigureOut">
              <a:rPr lang="en-US" smtClean="0"/>
              <a:pPr/>
              <a:t>1/23/2025</a:t>
            </a:fld>
            <a:endParaRPr lang="en-IN" dirty="0"/>
          </a:p>
        </p:txBody>
      </p:sp>
      <p:sp>
        <p:nvSpPr>
          <p:cNvPr id="4" name="Slide Image Placeholder 3"/>
          <p:cNvSpPr>
            <a:spLocks noGrp="1" noRot="1" noChangeAspect="1"/>
          </p:cNvSpPr>
          <p:nvPr>
            <p:ph type="sldImg" idx="2"/>
          </p:nvPr>
        </p:nvSpPr>
        <p:spPr>
          <a:xfrm>
            <a:off x="4238625" y="514350"/>
            <a:ext cx="371475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7C8688E-8FAC-478B-B928-BF3DA08AC832}" type="slidenum">
              <a:rPr lang="en-IN" smtClean="0"/>
              <a:pPr/>
              <a:t>‹#›</a:t>
            </a:fld>
            <a:endParaRPr lang="en-IN" dirty="0"/>
          </a:p>
        </p:txBody>
      </p:sp>
    </p:spTree>
    <p:extLst>
      <p:ext uri="{BB962C8B-B14F-4D97-AF65-F5344CB8AC3E}">
        <p14:creationId xmlns:p14="http://schemas.microsoft.com/office/powerpoint/2010/main" val="103771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C8688E-8FAC-478B-B928-BF3DA08AC832}" type="slidenum">
              <a:rPr lang="en-IN" smtClean="0"/>
              <a:pPr/>
              <a:t>4</a:t>
            </a:fld>
            <a:endParaRPr lang="en-IN" dirty="0"/>
          </a:p>
        </p:txBody>
      </p:sp>
    </p:spTree>
    <p:extLst>
      <p:ext uri="{BB962C8B-B14F-4D97-AF65-F5344CB8AC3E}">
        <p14:creationId xmlns:p14="http://schemas.microsoft.com/office/powerpoint/2010/main" val="310203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41"/>
            <a:ext cx="84201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6791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0966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74654"/>
            <a:ext cx="29718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60400" y="274654"/>
            <a:ext cx="87503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6975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0539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16"/>
            <a:ext cx="84201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2090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6040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68655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2002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32119" y="1535113"/>
            <a:ext cx="43785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9" y="2174875"/>
            <a:ext cx="43785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9840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110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5408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872971" y="273066"/>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995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006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95300" y="6356366"/>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dirty="0"/>
          </a:p>
        </p:txBody>
      </p:sp>
      <p:sp>
        <p:nvSpPr>
          <p:cNvPr id="5" name="Footer Placeholder 4"/>
          <p:cNvSpPr>
            <a:spLocks noGrp="1"/>
          </p:cNvSpPr>
          <p:nvPr>
            <p:ph type="ftr" sz="quarter" idx="3"/>
          </p:nvPr>
        </p:nvSpPr>
        <p:spPr>
          <a:xfrm>
            <a:off x="3384550" y="6356366"/>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66"/>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136731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7936" y="4384548"/>
            <a:ext cx="5592688" cy="1631216"/>
          </a:xfrm>
          <a:prstGeom prst="rect">
            <a:avLst/>
          </a:prstGeom>
          <a:noFill/>
        </p:spPr>
        <p:txBody>
          <a:bodyPr wrap="square" rtlCol="0">
            <a:spAutoFit/>
          </a:bodyPr>
          <a:lstStyle/>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PRESENTED </a:t>
            </a:r>
          </a:p>
          <a:p>
            <a:pPr algn="ctr"/>
            <a:r>
              <a:rPr lang="en-US" sz="2000" b="1" dirty="0">
                <a:latin typeface="Times New Roman" pitchFamily="18" charset="0"/>
                <a:cs typeface="Times New Roman" pitchFamily="18" charset="0"/>
              </a:rPr>
              <a:t>         BY:   </a:t>
            </a:r>
            <a:r>
              <a:rPr lang="en-US" sz="2000" dirty="0">
                <a:latin typeface="Times New Roman" pitchFamily="18" charset="0"/>
                <a:cs typeface="Times New Roman" pitchFamily="18" charset="0"/>
              </a:rPr>
              <a:t>Dhanush F G [1GA22EC040]</a:t>
            </a:r>
          </a:p>
          <a:p>
            <a:r>
              <a:rPr lang="en-US" sz="2000" dirty="0">
                <a:latin typeface="Times New Roman" pitchFamily="18" charset="0"/>
                <a:cs typeface="Times New Roman" pitchFamily="18" charset="0"/>
              </a:rPr>
              <a:t>                            Manoj S Gowda[1GA22EC084]</a:t>
            </a:r>
          </a:p>
          <a:p>
            <a:pPr algn="ctr"/>
            <a:r>
              <a:rPr lang="en-US" sz="2000" dirty="0">
                <a:latin typeface="Times New Roman" pitchFamily="18" charset="0"/>
                <a:cs typeface="Times New Roman" pitchFamily="18" charset="0"/>
              </a:rPr>
              <a:t>                  Shashank M [1GA22EC133]</a:t>
            </a:r>
          </a:p>
        </p:txBody>
      </p:sp>
      <p:sp>
        <p:nvSpPr>
          <p:cNvPr id="6" name="TextBox 5"/>
          <p:cNvSpPr txBox="1"/>
          <p:nvPr/>
        </p:nvSpPr>
        <p:spPr>
          <a:xfrm>
            <a:off x="6178922" y="4725144"/>
            <a:ext cx="4375150" cy="1107996"/>
          </a:xfrm>
          <a:prstGeom prst="rect">
            <a:avLst/>
          </a:prstGeom>
          <a:noFill/>
        </p:spPr>
        <p:txBody>
          <a:bodyPr wrap="square" rtlCol="0">
            <a:spAutoFit/>
          </a:bodyPr>
          <a:lstStyle/>
          <a:p>
            <a:r>
              <a:rPr lang="en-US" sz="2400" b="1" dirty="0">
                <a:latin typeface="Times New Roman" pitchFamily="18" charset="0"/>
                <a:cs typeface="Times New Roman" pitchFamily="18" charset="0"/>
              </a:rPr>
              <a:t>Under The Guidance of:</a:t>
            </a:r>
          </a:p>
          <a:p>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Dr.</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Shantala</a:t>
            </a:r>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7" name="Title 6"/>
          <p:cNvSpPr>
            <a:spLocks noGrp="1"/>
          </p:cNvSpPr>
          <p:nvPr>
            <p:ph type="ctrTitle"/>
          </p:nvPr>
        </p:nvSpPr>
        <p:spPr>
          <a:xfrm>
            <a:off x="2210172" y="-229707"/>
            <a:ext cx="6355701" cy="1600200"/>
          </a:xfrm>
        </p:spPr>
        <p:txBody>
          <a:bodyPr>
            <a:noAutofit/>
          </a:bodyPr>
          <a:lstStyle/>
          <a:p>
            <a:pPr algn="ctr"/>
            <a:r>
              <a:rPr lang="en-US" sz="2800" b="1" dirty="0">
                <a:latin typeface="Times New Roman" pitchFamily="18" charset="0"/>
                <a:cs typeface="Times New Roman" pitchFamily="18" charset="0"/>
              </a:rPr>
              <a:t>Global Academy of Technology</a:t>
            </a:r>
            <a:br>
              <a:rPr lang="en-US" sz="4000" b="1" dirty="0"/>
            </a:br>
            <a:r>
              <a:rPr lang="en-US" sz="2800" dirty="0">
                <a:latin typeface="Times New Roman" pitchFamily="18" charset="0"/>
                <a:cs typeface="Times New Roman" pitchFamily="18" charset="0"/>
              </a:rPr>
              <a:t>Rajarajeshwari Nagar,Bengaluru-560098</a:t>
            </a:r>
          </a:p>
        </p:txBody>
      </p:sp>
      <p:pic>
        <p:nvPicPr>
          <p:cNvPr id="9" name="Picture 8" descr="logo.png"/>
          <p:cNvPicPr>
            <a:picLocks noChangeAspect="1"/>
          </p:cNvPicPr>
          <p:nvPr/>
        </p:nvPicPr>
        <p:blipFill>
          <a:blip r:embed="rId2" cstate="print"/>
          <a:stretch>
            <a:fillRect/>
          </a:stretch>
        </p:blipFill>
        <p:spPr>
          <a:xfrm>
            <a:off x="200472" y="152400"/>
            <a:ext cx="1094928" cy="901705"/>
          </a:xfrm>
          <a:prstGeom prst="rect">
            <a:avLst/>
          </a:prstGeom>
        </p:spPr>
      </p:pic>
      <p:sp>
        <p:nvSpPr>
          <p:cNvPr id="10" name="Title 6"/>
          <p:cNvSpPr txBox="1">
            <a:spLocks/>
          </p:cNvSpPr>
          <p:nvPr/>
        </p:nvSpPr>
        <p:spPr>
          <a:xfrm>
            <a:off x="533400" y="363748"/>
            <a:ext cx="8915400" cy="393954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400" b="1" kern="0" dirty="0">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i="0" u="none" strike="noStrike" kern="0" cap="none" spc="0" normalizeH="0" baseline="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3200" b="1" kern="0" dirty="0">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a:latin typeface="Times New Roman"/>
                <a:ea typeface="+mj-ea"/>
                <a:cs typeface="Times New Roman"/>
              </a:rPr>
              <a:t>Department of Electronics and Communication Engineering</a:t>
            </a:r>
            <a:endParaRPr kumimoji="0" lang="en-US" sz="3200" b="1" i="0" u="none" strike="noStrike" kern="0" cap="none" spc="0" normalizeH="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noProof="0" dirty="0">
                <a:ln>
                  <a:noFill/>
                </a:ln>
                <a:effectLst/>
                <a:uLnTx/>
                <a:uFillTx/>
                <a:latin typeface="Times New Roman"/>
                <a:ea typeface="+mj-ea"/>
                <a:cs typeface="Times New Roman"/>
              </a:rPr>
              <a:t> Mini-Project</a:t>
            </a:r>
            <a:r>
              <a:rPr lang="en-US" sz="2800" b="1" kern="0" dirty="0">
                <a:latin typeface="Times New Roman"/>
                <a:ea typeface="+mj-ea"/>
                <a:cs typeface="Times New Roman"/>
              </a:rPr>
              <a:t> Presentation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latin typeface="Times New Roman"/>
                <a:ea typeface="+mj-ea"/>
                <a:cs typeface="Times New Roman"/>
              </a:rPr>
              <a:t>(</a:t>
            </a: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22ECE56</a:t>
            </a:r>
            <a:r>
              <a:rPr lang="en-US" sz="2800" b="1" kern="0" dirty="0">
                <a:latin typeface="Times New Roman"/>
                <a:ea typeface="+mj-ea"/>
                <a:cs typeface="Times New Roman"/>
              </a:rPr>
              <a:t>)</a:t>
            </a:r>
            <a:endParaRPr kumimoji="0" lang="en-US" sz="2800" b="1" i="0" u="none" strike="noStrike" kern="0" cap="none" spc="0" normalizeH="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latin typeface="Times New Roman"/>
                <a:ea typeface="+mj-ea"/>
                <a:cs typeface="Times New Roman"/>
              </a:rPr>
              <a:t>on</a:t>
            </a:r>
          </a:p>
          <a:p>
            <a:pPr algn="ctr"/>
            <a:r>
              <a:rPr lang="en-US" sz="2800" b="1" kern="0" dirty="0">
                <a:latin typeface="Times New Roman" pitchFamily="18" charset="0"/>
                <a:ea typeface="+mj-ea"/>
                <a:cs typeface="Times New Roman" pitchFamily="18" charset="0"/>
              </a:rPr>
              <a:t>“</a:t>
            </a:r>
            <a:r>
              <a:rPr lang="en-IN" sz="2800" b="1" kern="0" dirty="0" err="1">
                <a:latin typeface="Times New Roman" pitchFamily="18" charset="0"/>
                <a:ea typeface="+mj-ea"/>
                <a:cs typeface="Times New Roman" pitchFamily="18" charset="0"/>
              </a:rPr>
              <a:t>IntelliPark</a:t>
            </a:r>
            <a:r>
              <a:rPr lang="en-IN" sz="2800" b="1" kern="0" dirty="0">
                <a:latin typeface="Times New Roman" pitchFamily="18" charset="0"/>
                <a:ea typeface="+mj-ea"/>
                <a:cs typeface="Times New Roman" pitchFamily="18" charset="0"/>
              </a:rPr>
              <a:t> System</a:t>
            </a:r>
            <a:r>
              <a:rPr lang="en-US" sz="2800" b="1" kern="0" dirty="0">
                <a:latin typeface="Times New Roman" pitchFamily="18" charset="0"/>
                <a:ea typeface="+mj-ea"/>
                <a:cs typeface="Times New Roman" pitchFamily="18" charset="0"/>
              </a:rPr>
              <a:t>”</a:t>
            </a:r>
          </a:p>
        </p:txBody>
      </p:sp>
      <p:pic>
        <p:nvPicPr>
          <p:cNvPr id="8" name="Picture 7" descr="E:\8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3101" y="152400"/>
            <a:ext cx="976064" cy="901705"/>
          </a:xfrm>
          <a:prstGeom prst="rect">
            <a:avLst/>
          </a:prstGeom>
          <a:noFill/>
          <a:ln>
            <a:noFill/>
          </a:ln>
        </p:spPr>
      </p:pic>
      <p:pic>
        <p:nvPicPr>
          <p:cNvPr id="1026" name="Picture 2"/>
          <p:cNvPicPr>
            <a:picLocks noChangeAspect="1" noChangeArrowheads="1"/>
          </p:cNvPicPr>
          <p:nvPr/>
        </p:nvPicPr>
        <p:blipFill>
          <a:blip r:embed="rId4" cstate="print"/>
          <a:srcRect/>
          <a:stretch>
            <a:fillRect/>
          </a:stretch>
        </p:blipFill>
        <p:spPr bwMode="auto">
          <a:xfrm>
            <a:off x="1346753" y="227493"/>
            <a:ext cx="990600" cy="685800"/>
          </a:xfrm>
          <a:prstGeom prst="rect">
            <a:avLst/>
          </a:prstGeom>
          <a:noFill/>
          <a:ln w="9525">
            <a:noFill/>
            <a:miter lim="800000"/>
            <a:headEnd/>
            <a:tailEnd/>
          </a:ln>
          <a:effectLst/>
        </p:spPr>
      </p:pic>
      <p:sp>
        <p:nvSpPr>
          <p:cNvPr id="11" name="Rectangle 10"/>
          <p:cNvSpPr/>
          <p:nvPr/>
        </p:nvSpPr>
        <p:spPr>
          <a:xfrm>
            <a:off x="5601072" y="5092434"/>
            <a:ext cx="4953000" cy="923330"/>
          </a:xfrm>
          <a:prstGeom prst="rect">
            <a:avLst/>
          </a:prstGeom>
        </p:spPr>
        <p:txBody>
          <a:bodyPr>
            <a:spAutoFit/>
          </a:bodyPr>
          <a:lstStyle/>
          <a:p>
            <a:endParaRPr lang="en-US" b="1" dirty="0">
              <a:latin typeface="Times New Roman" pitchFamily="18" charset="0"/>
              <a:cs typeface="Times New Roman" pitchFamily="18" charset="0"/>
            </a:endParaRPr>
          </a:p>
          <a:p>
            <a:br>
              <a:rPr lang="en-US" dirty="0"/>
            </a:br>
            <a:endParaRPr lang="en-US" dirty="0"/>
          </a:p>
        </p:txBody>
      </p:sp>
    </p:spTree>
  </p:cSld>
  <p:clrMapOvr>
    <a:masterClrMapping/>
  </p:clrMapOvr>
  <p:transition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F8864DF-FFF3-861B-53C6-DAEFF2573EDE}"/>
              </a:ext>
            </a:extLst>
          </p:cNvPr>
          <p:cNvSpPr>
            <a:spLocks noGrp="1" noChangeArrowheads="1"/>
          </p:cNvSpPr>
          <p:nvPr>
            <p:ph idx="1"/>
          </p:nvPr>
        </p:nvSpPr>
        <p:spPr bwMode="auto">
          <a:xfrm>
            <a:off x="495300" y="1690062"/>
            <a:ext cx="91382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Smart Cities</a:t>
            </a:r>
            <a:r>
              <a:rPr kumimoji="0" lang="en-US" altLang="en-US" sz="2200" b="0" i="0" u="none" strike="noStrike" cap="none" normalizeH="0" baseline="0" dirty="0">
                <a:ln>
                  <a:noFill/>
                </a:ln>
                <a:solidFill>
                  <a:schemeClr val="tx1"/>
                </a:solidFill>
                <a:effectLst/>
                <a:latin typeface="Arial" panose="020B0604020202020204" pitchFamily="34" charset="0"/>
              </a:rPr>
              <a:t>: Enhances parking management in urban areas, reducing congestion and improving traffic flow.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Multi-Story Parking Lots</a:t>
            </a:r>
            <a:r>
              <a:rPr kumimoji="0" lang="en-US" altLang="en-US" sz="2200" b="0" i="0" u="none" strike="noStrike" cap="none" normalizeH="0" baseline="0" dirty="0">
                <a:ln>
                  <a:noFill/>
                </a:ln>
                <a:solidFill>
                  <a:schemeClr val="tx1"/>
                </a:solidFill>
                <a:effectLst/>
                <a:latin typeface="Arial" panose="020B0604020202020204" pitchFamily="34" charset="0"/>
              </a:rPr>
              <a:t>: Automates vehicle navigation and optimizes space utilization in multi-floor parking structures.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Shopping Malls and Airports</a:t>
            </a:r>
            <a:r>
              <a:rPr kumimoji="0" lang="en-US" altLang="en-US" sz="2200" b="0" i="0" u="none" strike="noStrike" cap="none" normalizeH="0" baseline="0" dirty="0">
                <a:ln>
                  <a:noFill/>
                </a:ln>
                <a:solidFill>
                  <a:schemeClr val="tx1"/>
                </a:solidFill>
                <a:effectLst/>
                <a:latin typeface="Arial" panose="020B0604020202020204" pitchFamily="34" charset="0"/>
              </a:rPr>
              <a:t>: Provides a convenient parking solution for high-traffic locations, improving customer 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Corporate Offices and Commercial Buildings</a:t>
            </a:r>
            <a:r>
              <a:rPr kumimoji="0" lang="en-US" altLang="en-US" sz="2200" b="0" i="0" u="none" strike="noStrike" cap="none" normalizeH="0" baseline="0" dirty="0">
                <a:ln>
                  <a:noFill/>
                </a:ln>
                <a:solidFill>
                  <a:schemeClr val="tx1"/>
                </a:solidFill>
                <a:effectLst/>
                <a:latin typeface="Arial" panose="020B0604020202020204" pitchFamily="34" charset="0"/>
              </a:rPr>
              <a:t>: Automates parking in private parking facilities for employees and visitors.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Residential Complexes</a:t>
            </a:r>
            <a:r>
              <a:rPr kumimoji="0" lang="en-US" altLang="en-US" sz="2200" b="0" i="0" u="none" strike="noStrike" cap="none" normalizeH="0" baseline="0" dirty="0">
                <a:ln>
                  <a:noFill/>
                </a:ln>
                <a:solidFill>
                  <a:schemeClr val="tx1"/>
                </a:solidFill>
                <a:effectLst/>
                <a:latin typeface="Arial" panose="020B0604020202020204" pitchFamily="34" charset="0"/>
              </a:rPr>
              <a:t>: Offers an efficient parking system for large housing societies and apartment complexes. </a:t>
            </a:r>
          </a:p>
        </p:txBody>
      </p:sp>
    </p:spTree>
    <p:extLst>
      <p:ext uri="{BB962C8B-B14F-4D97-AF65-F5344CB8AC3E}">
        <p14:creationId xmlns:p14="http://schemas.microsoft.com/office/powerpoint/2010/main" val="146014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0CAE-A2D8-4B8D-A02E-C3F84A4689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95F4A9BA-0F4E-400E-ACFA-3A40B480D652}"/>
              </a:ext>
            </a:extLst>
          </p:cNvPr>
          <p:cNvSpPr>
            <a:spLocks noGrp="1"/>
          </p:cNvSpPr>
          <p:nvPr>
            <p:ph idx="1"/>
          </p:nvPr>
        </p:nvSpPr>
        <p:spPr/>
        <p:txBody>
          <a:bodyPr>
            <a:normAutofit fontScale="85000" lnSpcReduction="10000"/>
          </a:bodyPr>
          <a:lstStyle/>
          <a:p>
            <a:pPr marL="0" indent="0" algn="just">
              <a:buNone/>
            </a:pPr>
            <a:r>
              <a:rPr lang="en-US" dirty="0"/>
              <a:t>The Autonomous Parking System offers an innovative solution to the growing challenges of parking in urban environments. By integrating advanced sensors and embedded systems, it automates the parking process, optimizing space utilization, reducing parking time, and enhancing user convenience. The system’s ability to provide real-time updates and guide vehicles autonomously improves efficiency and safety in multi-story parking lots. While there are challenges in terms of initial cost and maintenance, the benefits of reduced congestion and enhanced urban mobility make this system a valuable contribution to modern smart city infrastructure.</a:t>
            </a:r>
            <a:endParaRPr lang="en-IN" dirty="0"/>
          </a:p>
        </p:txBody>
      </p:sp>
    </p:spTree>
    <p:extLst>
      <p:ext uri="{BB962C8B-B14F-4D97-AF65-F5344CB8AC3E}">
        <p14:creationId xmlns:p14="http://schemas.microsoft.com/office/powerpoint/2010/main" val="79150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48" y="260648"/>
            <a:ext cx="8915400" cy="1143000"/>
          </a:xfrm>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6EF5123-E665-E215-C9F4-2C119C87B8C6}"/>
              </a:ext>
            </a:extLst>
          </p:cNvPr>
          <p:cNvSpPr>
            <a:spLocks noGrp="1" noChangeArrowheads="1"/>
          </p:cNvSpPr>
          <p:nvPr>
            <p:ph idx="1"/>
          </p:nvPr>
        </p:nvSpPr>
        <p:spPr bwMode="auto">
          <a:xfrm>
            <a:off x="317934" y="1720840"/>
            <a:ext cx="92102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Expanding the system to larger multi-story parking lots or entire parking complexes with higher capacity.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Electric Vehicles (EVs)</a:t>
            </a:r>
            <a:r>
              <a:rPr kumimoji="0" lang="en-US" altLang="en-US" sz="1800" b="0" i="0" u="none" strike="noStrike" cap="none" normalizeH="0" baseline="0" dirty="0">
                <a:ln>
                  <a:noFill/>
                </a:ln>
                <a:solidFill>
                  <a:schemeClr val="tx1"/>
                </a:solidFill>
                <a:effectLst/>
                <a:latin typeface="Arial" panose="020B0604020202020204" pitchFamily="34" charset="0"/>
              </a:rPr>
              <a:t>: Incorporating charging stations within the parking system for EVs to create a seamless experience for electric car owners.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Enhancing the system with AI algorithms to predict parking space availability and optimize vehicle movement.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Integration</a:t>
            </a:r>
            <a:r>
              <a:rPr kumimoji="0" lang="en-US" altLang="en-US" sz="1800" b="0" i="0" u="none" strike="noStrike" cap="none" normalizeH="0" baseline="0" dirty="0">
                <a:ln>
                  <a:noFill/>
                </a:ln>
                <a:solidFill>
                  <a:schemeClr val="tx1"/>
                </a:solidFill>
                <a:effectLst/>
                <a:latin typeface="Arial" panose="020B0604020202020204" pitchFamily="34" charset="0"/>
              </a:rPr>
              <a:t>: Developing a mobile application to allow users to find available parking spots in real-time and reserve spaces in advance.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Sensor Technology</a:t>
            </a:r>
            <a:r>
              <a:rPr kumimoji="0" lang="en-US" altLang="en-US" sz="1800" b="0" i="0" u="none" strike="noStrike" cap="none" normalizeH="0" baseline="0" dirty="0">
                <a:ln>
                  <a:noFill/>
                </a:ln>
                <a:solidFill>
                  <a:schemeClr val="tx1"/>
                </a:solidFill>
                <a:effectLst/>
                <a:latin typeface="Arial" panose="020B0604020202020204" pitchFamily="34" charset="0"/>
              </a:rPr>
              <a:t>: Utilizing more sophisticated sensors (e.g., LiDAR, cameras) for improved accuracy and enhanced navigation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Enabling cloud-based data analytics for managing parking lot usage patterns and improving long-term operational efficiency. </a:t>
            </a:r>
          </a:p>
        </p:txBody>
      </p:sp>
    </p:spTree>
    <p:extLst>
      <p:ext uri="{BB962C8B-B14F-4D97-AF65-F5344CB8AC3E}">
        <p14:creationId xmlns:p14="http://schemas.microsoft.com/office/powerpoint/2010/main" val="156338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915400" cy="1143000"/>
          </a:xfrm>
        </p:spPr>
        <p:txBody>
          <a:bodyPr>
            <a:normAutofit/>
          </a:bodyPr>
          <a:lstStyle/>
          <a:p>
            <a:r>
              <a:rPr lang="en-US" sz="4000" b="1" dirty="0">
                <a:latin typeface="Times New Roman" pitchFamily="18" charset="0"/>
                <a:cs typeface="Times New Roman" pitchFamily="18" charset="0"/>
              </a:rPr>
              <a:t>REFERENCES</a:t>
            </a:r>
          </a:p>
        </p:txBody>
      </p:sp>
      <p:sp>
        <p:nvSpPr>
          <p:cNvPr id="4" name="Rectangle 1">
            <a:extLst>
              <a:ext uri="{FF2B5EF4-FFF2-40B4-BE49-F238E27FC236}">
                <a16:creationId xmlns:a16="http://schemas.microsoft.com/office/drawing/2014/main" id="{54CD747A-62C7-3913-77FE-6BE84708F037}"/>
              </a:ext>
            </a:extLst>
          </p:cNvPr>
          <p:cNvSpPr>
            <a:spLocks noGrp="1" noChangeArrowheads="1"/>
          </p:cNvSpPr>
          <p:nvPr>
            <p:ph idx="1"/>
          </p:nvPr>
        </p:nvSpPr>
        <p:spPr bwMode="auto">
          <a:xfrm>
            <a:off x="164468" y="997089"/>
            <a:ext cx="95770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Naik, S. S., et al. (2019). </a:t>
            </a:r>
            <a:r>
              <a:rPr kumimoji="0" lang="en-US" altLang="en-US" sz="1800" b="1" i="0" u="none" strike="noStrike" cap="none" normalizeH="0" baseline="0" dirty="0">
                <a:ln>
                  <a:noFill/>
                </a:ln>
                <a:solidFill>
                  <a:schemeClr val="tx1"/>
                </a:solidFill>
                <a:effectLst/>
                <a:latin typeface="Arial" panose="020B0604020202020204" pitchFamily="34" charset="0"/>
              </a:rPr>
              <a:t>"Smart Parking System Using IoT and Mobile App."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Computer Applications</a:t>
            </a:r>
            <a:r>
              <a:rPr kumimoji="0" lang="en-US" altLang="en-US" sz="1800" b="0" i="0" u="none" strike="noStrike" cap="none" normalizeH="0" baseline="0" dirty="0">
                <a:ln>
                  <a:noFill/>
                </a:ln>
                <a:solidFill>
                  <a:schemeClr val="tx1"/>
                </a:solidFill>
                <a:effectLst/>
                <a:latin typeface="Arial" panose="020B0604020202020204" pitchFamily="34" charset="0"/>
              </a:rPr>
              <a:t>, 178(3), 20-24.</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Gupta, A. K., &amp; Kumar, R. (2018). </a:t>
            </a:r>
            <a:r>
              <a:rPr kumimoji="0" lang="en-US" altLang="en-US" sz="1800" b="1" i="0" u="none" strike="noStrike" cap="none" normalizeH="0" baseline="0" dirty="0">
                <a:ln>
                  <a:noFill/>
                </a:ln>
                <a:solidFill>
                  <a:schemeClr val="tx1"/>
                </a:solidFill>
                <a:effectLst/>
                <a:latin typeface="Arial" panose="020B0604020202020204" pitchFamily="34" charset="0"/>
              </a:rPr>
              <a:t>"Automatic Car Parking System with Ultrasonic Sensors."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Engineering Research and Technology</a:t>
            </a:r>
            <a:r>
              <a:rPr kumimoji="0" lang="en-US" altLang="en-US" sz="1800" b="0" i="0" u="none" strike="noStrike" cap="none" normalizeH="0" baseline="0" dirty="0">
                <a:ln>
                  <a:noFill/>
                </a:ln>
                <a:solidFill>
                  <a:schemeClr val="tx1"/>
                </a:solidFill>
                <a:effectLst/>
                <a:latin typeface="Arial" panose="020B0604020202020204" pitchFamily="34" charset="0"/>
              </a:rPr>
              <a:t>, 7(2), 51-56.</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Sharma, P., &amp; Iyer, V. (2020). "Automated Parking System Based on Arduino and IR Sensors."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Advanced Engineering Research and Science</a:t>
            </a:r>
            <a:r>
              <a:rPr kumimoji="0" lang="en-US" altLang="en-US" sz="1800" b="0" i="0" u="none" strike="noStrike" cap="none" normalizeH="0" baseline="0" dirty="0">
                <a:ln>
                  <a:noFill/>
                </a:ln>
                <a:solidFill>
                  <a:schemeClr val="tx1"/>
                </a:solidFill>
                <a:effectLst/>
                <a:latin typeface="Arial" panose="020B0604020202020204" pitchFamily="34" charset="0"/>
              </a:rPr>
              <a:t>, 7(4), 15-19.</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Rajasekar, K., &amp; Venkatraman, A. (2021). </a:t>
            </a:r>
            <a:r>
              <a:rPr kumimoji="0" lang="en-US" altLang="en-US" sz="1800" b="1" i="0" u="none" strike="noStrike" cap="none" normalizeH="0" baseline="0" dirty="0">
                <a:ln>
                  <a:noFill/>
                </a:ln>
                <a:solidFill>
                  <a:schemeClr val="tx1"/>
                </a:solidFill>
                <a:effectLst/>
                <a:latin typeface="Arial" panose="020B0604020202020204" pitchFamily="34" charset="0"/>
              </a:rPr>
              <a:t>"IoT-Based Smart Parking System for Smart Cities."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Smart Computing and 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9(2), 89-93.</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Singh, M., &amp; Chakraborty, A. (2022). "Design and Development of an Autonomous Parking Assistance System." </a:t>
            </a:r>
            <a:r>
              <a:rPr kumimoji="0" lang="en-US" altLang="en-US" sz="1800" b="0" i="1" u="none" strike="noStrike" cap="none" normalizeH="0" baseline="0" dirty="0">
                <a:ln>
                  <a:noFill/>
                </a:ln>
                <a:solidFill>
                  <a:schemeClr val="tx1"/>
                </a:solidFill>
                <a:effectLst/>
                <a:latin typeface="Arial" panose="020B0604020202020204" pitchFamily="34" charset="0"/>
              </a:rPr>
              <a:t>Journal of Embedded Systems and Technologies</a:t>
            </a:r>
            <a:r>
              <a:rPr kumimoji="0" lang="en-US" altLang="en-US" sz="1800" b="0" i="0" u="none" strike="noStrike" cap="none" normalizeH="0" baseline="0" dirty="0">
                <a:ln>
                  <a:noFill/>
                </a:ln>
                <a:solidFill>
                  <a:schemeClr val="tx1"/>
                </a:solidFill>
                <a:effectLst/>
                <a:latin typeface="Arial" panose="020B0604020202020204" pitchFamily="34" charset="0"/>
              </a:rPr>
              <a:t>, 13(1), 10-15.</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Patel, N., &amp; Arora, S. (2023). </a:t>
            </a:r>
            <a:r>
              <a:rPr kumimoji="0" lang="en-US" altLang="en-US" sz="1800" b="1" i="0" u="none" strike="noStrike" cap="none" normalizeH="0" baseline="0" dirty="0">
                <a:ln>
                  <a:noFill/>
                </a:ln>
                <a:solidFill>
                  <a:schemeClr val="tx1"/>
                </a:solidFill>
                <a:effectLst/>
                <a:latin typeface="Arial" panose="020B0604020202020204" pitchFamily="34" charset="0"/>
              </a:rPr>
              <a:t>"Real-Time Parking Space Management Using Machine Learning and IoT." </a:t>
            </a:r>
            <a:r>
              <a:rPr kumimoji="0" lang="en-US" altLang="en-US" sz="1800" b="0" i="1" u="none" strike="noStrike" cap="none" normalizeH="0" baseline="0" dirty="0">
                <a:ln>
                  <a:noFill/>
                </a:ln>
                <a:solidFill>
                  <a:schemeClr val="tx1"/>
                </a:solidFill>
                <a:effectLst/>
                <a:latin typeface="Arial" panose="020B0604020202020204" pitchFamily="34" charset="0"/>
              </a:rPr>
              <a:t>Journal of Internet of Things &amp; 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11(2), 35-40.</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Mehta, R., et al. (2020</a:t>
            </a:r>
            <a:r>
              <a:rPr kumimoji="0" lang="en-US" altLang="en-US" sz="1800" b="1" i="0" u="none" strike="noStrike" cap="none" normalizeH="0" baseline="0" dirty="0">
                <a:ln>
                  <a:noFill/>
                </a:ln>
                <a:solidFill>
                  <a:schemeClr val="tx1"/>
                </a:solidFill>
                <a:effectLst/>
                <a:latin typeface="Arial" panose="020B0604020202020204" pitchFamily="34" charset="0"/>
              </a:rPr>
              <a:t>). "Automatic Multilevel Parking System Using Sensors and Robotics."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Journal of Robotics and Automation</a:t>
            </a:r>
            <a:r>
              <a:rPr kumimoji="0" lang="en-US" altLang="en-US" sz="1800" b="0" i="0" u="none" strike="noStrike" cap="none" normalizeH="0" baseline="0" dirty="0">
                <a:ln>
                  <a:noFill/>
                </a:ln>
                <a:solidFill>
                  <a:schemeClr val="tx1"/>
                </a:solidFill>
                <a:effectLst/>
                <a:latin typeface="Arial" panose="020B0604020202020204" pitchFamily="34" charset="0"/>
              </a:rPr>
              <a:t>, 15(4), 40-45.</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Raj, T., &amp; Bose, K. (2021</a:t>
            </a:r>
            <a:r>
              <a:rPr kumimoji="0" lang="en-US" altLang="en-US" sz="1800" b="1" i="0" u="none" strike="noStrike" cap="none" normalizeH="0" baseline="0" dirty="0">
                <a:ln>
                  <a:noFill/>
                </a:ln>
                <a:solidFill>
                  <a:schemeClr val="tx1"/>
                </a:solidFill>
                <a:effectLst/>
                <a:latin typeface="Arial" panose="020B0604020202020204" pitchFamily="34" charset="0"/>
              </a:rPr>
              <a:t>). "Embedded System-Based Automated Parking Slot Allocation for Smart Parking."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Electronics and Electrical Engineering</a:t>
            </a:r>
            <a:r>
              <a:rPr kumimoji="0" lang="en-US" altLang="en-US" sz="1800" b="0" i="0" u="none" strike="noStrike" cap="none" normalizeH="0" baseline="0" dirty="0">
                <a:ln>
                  <a:noFill/>
                </a:ln>
                <a:solidFill>
                  <a:schemeClr val="tx1"/>
                </a:solidFill>
                <a:effectLst/>
                <a:latin typeface="Arial" panose="020B0604020202020204" pitchFamily="34" charset="0"/>
              </a:rPr>
              <a:t>, 8(3), 105-110.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915400" cy="1143000"/>
          </a:xfrm>
        </p:spPr>
        <p:txBody>
          <a:bodyPr>
            <a:normAutofit/>
          </a:bodyPr>
          <a:lstStyle/>
          <a:p>
            <a:r>
              <a:rPr lang="en-US" sz="6600" b="1" dirty="0">
                <a:latin typeface="Times New Roman" pitchFamily="18" charset="0"/>
                <a:cs typeface="Times New Roman"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607485"/>
            <a:ext cx="8524056" cy="6292107"/>
          </a:xfrm>
          <a:prstGeom prst="rect">
            <a:avLst/>
          </a:prstGeom>
        </p:spPr>
        <p:txBody>
          <a:bodyPr vert="horz" wrap="square" lIns="0" tIns="140335" rIns="0" bIns="0" rtlCol="0">
            <a:spAutoFit/>
          </a:bodyPr>
          <a:lstStyle/>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Introduction</a:t>
            </a:r>
          </a:p>
          <a:p>
            <a:pPr marL="12700">
              <a:lnSpc>
                <a:spcPct val="100000"/>
              </a:lnSpc>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Literature survey</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Problem definition</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Objectives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Method of Implementation</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Expected outcomes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Advantages and Disadvantages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Applications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Conclusion </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Future Scope</a:t>
            </a:r>
          </a:p>
          <a:p>
            <a:pPr marL="12700">
              <a:spcBef>
                <a:spcPts val="1105"/>
              </a:spcBef>
              <a:buClr>
                <a:schemeClr val="tx1"/>
              </a:buClr>
              <a:buFont typeface="Wingdings" pitchFamily="2" charset="2"/>
              <a:buChar char="v"/>
            </a:pPr>
            <a:r>
              <a:rPr lang="en-IN" sz="2800" spc="-5" dirty="0">
                <a:latin typeface="Times New Roman" pitchFamily="18" charset="0"/>
                <a:cs typeface="Times New Roman" pitchFamily="18" charset="0"/>
              </a:rPr>
              <a:t>References </a:t>
            </a:r>
            <a:endParaRPr lang="en-IN" sz="3200" spc="-5" dirty="0">
              <a:latin typeface="Times New Roman" pitchFamily="18" charset="0"/>
              <a:cs typeface="Times New Roman" pitchFamily="18" charset="0"/>
            </a:endParaRPr>
          </a:p>
        </p:txBody>
      </p:sp>
      <p:sp>
        <p:nvSpPr>
          <p:cNvPr id="4" name="Title 3"/>
          <p:cNvSpPr>
            <a:spLocks noGrp="1"/>
          </p:cNvSpPr>
          <p:nvPr>
            <p:ph type="title"/>
          </p:nvPr>
        </p:nvSpPr>
        <p:spPr>
          <a:xfrm>
            <a:off x="381000" y="0"/>
            <a:ext cx="8915400" cy="715962"/>
          </a:xfrm>
        </p:spPr>
        <p:txBody>
          <a:bodyPr>
            <a:normAutofit fontScale="90000"/>
          </a:bodyPr>
          <a:lstStyle/>
          <a:p>
            <a:r>
              <a:rPr lang="en-US"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44" y="142852"/>
            <a:ext cx="8915400" cy="1143000"/>
          </a:xfrm>
        </p:spPr>
        <p:txBody>
          <a:bodyPr>
            <a:normAutofit/>
          </a:bodyPr>
          <a:lstStyle/>
          <a:p>
            <a:r>
              <a:rPr lang="en-US" sz="40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37732" y="1209321"/>
            <a:ext cx="8915400" cy="5638800"/>
          </a:xfrm>
        </p:spPr>
        <p:txBody>
          <a:bodyPr>
            <a:normAutofit/>
          </a:bodyPr>
          <a:lstStyle/>
          <a:p>
            <a:pPr marL="0" indent="0" algn="just">
              <a:buNone/>
            </a:pPr>
            <a:r>
              <a:rPr lang="en-US" sz="2400" dirty="0"/>
              <a:t>In urban areas, finding parking in multi-story lots is often time-consuming and inefficient. The Autonomous Parking System offers an innovative, embedded system-based solution that automates the parking process to address this challenge. By integrating infrared (IR) and ultrasonic sensors with an embedded controller, the system is capable of autonomously navigating vehicles to available parking spots with precision and safety. Designed for a two-floor parking lot with a capacity of 20 vehicles, the system ensures optimal space utilization while avoiding collisions. An OLED display provides real-time updates on parking availability, guiding users to vacant spaces seamlessly. By reducing the time spent searching for parking, the system enhances user convenience and efficiency, making it a perfect fit for modern urban infrastructure.</a:t>
            </a:r>
            <a:endParaRPr lang="en-US" sz="6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476672"/>
            <a:ext cx="8915400" cy="700150"/>
          </a:xfrm>
        </p:spPr>
        <p:txBody>
          <a:bodyPr>
            <a:normAutofit fontScale="90000"/>
          </a:bodyPr>
          <a:lstStyle/>
          <a:p>
            <a:r>
              <a:rPr lang="en-US" b="1" spc="-5" dirty="0">
                <a:latin typeface="Times New Roman" pitchFamily="18" charset="0"/>
                <a:cs typeface="Times New Roman" pitchFamily="18" charset="0"/>
              </a:rPr>
              <a:t>LITERATURE SURVEY</a:t>
            </a:r>
            <a:br>
              <a:rPr lang="en-US" spc="-5" dirty="0">
                <a:latin typeface="Times New Roman" pitchFamily="18" charset="0"/>
                <a:cs typeface="Times New Roman" pitchFamily="18" charset="0"/>
              </a:rPr>
            </a:br>
            <a:endParaRPr lang="en-IN" dirty="0"/>
          </a:p>
        </p:txBody>
      </p:sp>
      <p:graphicFrame>
        <p:nvGraphicFramePr>
          <p:cNvPr id="3" name="Content Placeholder 2">
            <a:extLst>
              <a:ext uri="{FF2B5EF4-FFF2-40B4-BE49-F238E27FC236}">
                <a16:creationId xmlns:a16="http://schemas.microsoft.com/office/drawing/2014/main" id="{2CEC601C-D5EA-8D24-BAC8-E7B7DA08C581}"/>
              </a:ext>
            </a:extLst>
          </p:cNvPr>
          <p:cNvGraphicFramePr>
            <a:graphicFrameLocks noGrp="1"/>
          </p:cNvGraphicFramePr>
          <p:nvPr>
            <p:ph idx="1"/>
            <p:extLst>
              <p:ext uri="{D42A27DB-BD31-4B8C-83A1-F6EECF244321}">
                <p14:modId xmlns:p14="http://schemas.microsoft.com/office/powerpoint/2010/main" val="208457330"/>
              </p:ext>
            </p:extLst>
          </p:nvPr>
        </p:nvGraphicFramePr>
        <p:xfrm>
          <a:off x="358080" y="980728"/>
          <a:ext cx="9059415" cy="5694262"/>
        </p:xfrm>
        <a:graphic>
          <a:graphicData uri="http://schemas.openxmlformats.org/drawingml/2006/table">
            <a:tbl>
              <a:tblPr>
                <a:tableStyleId>{D7AC3CCA-C797-4891-BE02-D94E43425B78}</a:tableStyleId>
              </a:tblPr>
              <a:tblGrid>
                <a:gridCol w="1811883">
                  <a:extLst>
                    <a:ext uri="{9D8B030D-6E8A-4147-A177-3AD203B41FA5}">
                      <a16:colId xmlns:a16="http://schemas.microsoft.com/office/drawing/2014/main" val="3920553179"/>
                    </a:ext>
                  </a:extLst>
                </a:gridCol>
                <a:gridCol w="1811883">
                  <a:extLst>
                    <a:ext uri="{9D8B030D-6E8A-4147-A177-3AD203B41FA5}">
                      <a16:colId xmlns:a16="http://schemas.microsoft.com/office/drawing/2014/main" val="866722479"/>
                    </a:ext>
                  </a:extLst>
                </a:gridCol>
                <a:gridCol w="1811883">
                  <a:extLst>
                    <a:ext uri="{9D8B030D-6E8A-4147-A177-3AD203B41FA5}">
                      <a16:colId xmlns:a16="http://schemas.microsoft.com/office/drawing/2014/main" val="3706932343"/>
                    </a:ext>
                  </a:extLst>
                </a:gridCol>
                <a:gridCol w="1811883">
                  <a:extLst>
                    <a:ext uri="{9D8B030D-6E8A-4147-A177-3AD203B41FA5}">
                      <a16:colId xmlns:a16="http://schemas.microsoft.com/office/drawing/2014/main" val="2598811942"/>
                    </a:ext>
                  </a:extLst>
                </a:gridCol>
                <a:gridCol w="1811883">
                  <a:extLst>
                    <a:ext uri="{9D8B030D-6E8A-4147-A177-3AD203B41FA5}">
                      <a16:colId xmlns:a16="http://schemas.microsoft.com/office/drawing/2014/main" val="2168555678"/>
                    </a:ext>
                  </a:extLst>
                </a:gridCol>
              </a:tblGrid>
              <a:tr h="205738">
                <a:tc>
                  <a:txBody>
                    <a:bodyPr/>
                    <a:lstStyle/>
                    <a:p>
                      <a:pPr algn="ctr"/>
                      <a:r>
                        <a:rPr lang="en-IN" sz="1400" b="1"/>
                        <a:t>S. No.</a:t>
                      </a:r>
                      <a:endParaRPr lang="en-IN" sz="1400"/>
                    </a:p>
                  </a:txBody>
                  <a:tcPr marL="43104" marR="43104" marT="21552" marB="21552" anchor="ctr"/>
                </a:tc>
                <a:tc>
                  <a:txBody>
                    <a:bodyPr/>
                    <a:lstStyle/>
                    <a:p>
                      <a:r>
                        <a:rPr lang="en-IN" sz="1400" b="1"/>
                        <a:t>Project Title</a:t>
                      </a:r>
                      <a:endParaRPr lang="en-IN" sz="1400"/>
                    </a:p>
                  </a:txBody>
                  <a:tcPr marL="43104" marR="43104" marT="21552" marB="21552" anchor="ctr"/>
                </a:tc>
                <a:tc>
                  <a:txBody>
                    <a:bodyPr/>
                    <a:lstStyle/>
                    <a:p>
                      <a:pPr algn="ctr"/>
                      <a:r>
                        <a:rPr lang="en-IN" sz="1400" b="1"/>
                        <a:t>Year</a:t>
                      </a:r>
                      <a:endParaRPr lang="en-IN" sz="1400"/>
                    </a:p>
                  </a:txBody>
                  <a:tcPr marL="43104" marR="43104" marT="21552" marB="21552" anchor="ctr"/>
                </a:tc>
                <a:tc>
                  <a:txBody>
                    <a:bodyPr/>
                    <a:lstStyle/>
                    <a:p>
                      <a:pPr algn="l"/>
                      <a:r>
                        <a:rPr lang="en-IN" sz="1400" b="1"/>
                        <a:t>Key Features</a:t>
                      </a:r>
                      <a:endParaRPr lang="en-IN" sz="1400"/>
                    </a:p>
                  </a:txBody>
                  <a:tcPr marL="43104" marR="43104" marT="21552" marB="21552" anchor="ctr"/>
                </a:tc>
                <a:tc>
                  <a:txBody>
                    <a:bodyPr/>
                    <a:lstStyle/>
                    <a:p>
                      <a:r>
                        <a:rPr lang="en-IN" sz="1400" b="1"/>
                        <a:t>Limitations</a:t>
                      </a:r>
                      <a:endParaRPr lang="en-IN" sz="1400"/>
                    </a:p>
                  </a:txBody>
                  <a:tcPr marL="43104" marR="43104" marT="21552" marB="21552" anchor="ctr"/>
                </a:tc>
                <a:extLst>
                  <a:ext uri="{0D108BD9-81ED-4DB2-BD59-A6C34878D82A}">
                    <a16:rowId xmlns:a16="http://schemas.microsoft.com/office/drawing/2014/main" val="2913815203"/>
                  </a:ext>
                </a:extLst>
              </a:tr>
              <a:tr h="668645">
                <a:tc>
                  <a:txBody>
                    <a:bodyPr/>
                    <a:lstStyle/>
                    <a:p>
                      <a:pPr algn="ctr"/>
                      <a:r>
                        <a:rPr lang="en-IN" sz="1400" dirty="0"/>
                        <a:t>1</a:t>
                      </a:r>
                    </a:p>
                  </a:txBody>
                  <a:tcPr marL="43104" marR="43104" marT="21552" marB="21552" anchor="ctr"/>
                </a:tc>
                <a:tc>
                  <a:txBody>
                    <a:bodyPr/>
                    <a:lstStyle/>
                    <a:p>
                      <a:r>
                        <a:rPr lang="en-US" sz="1400"/>
                        <a:t>Smart Parking System Using IoT and Mobile App</a:t>
                      </a:r>
                    </a:p>
                  </a:txBody>
                  <a:tcPr marL="43104" marR="43104" marT="21552" marB="21552" anchor="ctr"/>
                </a:tc>
                <a:tc>
                  <a:txBody>
                    <a:bodyPr/>
                    <a:lstStyle/>
                    <a:p>
                      <a:pPr algn="ctr"/>
                      <a:r>
                        <a:rPr lang="en-IN" sz="1400" dirty="0"/>
                        <a:t>2019</a:t>
                      </a:r>
                    </a:p>
                  </a:txBody>
                  <a:tcPr marL="43104" marR="43104" marT="21552" marB="21552" anchor="ctr"/>
                </a:tc>
                <a:tc>
                  <a:txBody>
                    <a:bodyPr/>
                    <a:lstStyle/>
                    <a:p>
                      <a:pPr algn="l"/>
                      <a:r>
                        <a:rPr lang="en-US" sz="1400"/>
                        <a:t>IoT-based with real-time availability updates.</a:t>
                      </a:r>
                    </a:p>
                  </a:txBody>
                  <a:tcPr marL="43104" marR="43104" marT="21552" marB="21552" anchor="ctr"/>
                </a:tc>
                <a:tc>
                  <a:txBody>
                    <a:bodyPr/>
                    <a:lstStyle/>
                    <a:p>
                      <a:r>
                        <a:rPr lang="en-IN" sz="1400"/>
                        <a:t>No autonomous vehicle navigation.</a:t>
                      </a:r>
                    </a:p>
                  </a:txBody>
                  <a:tcPr marL="43104" marR="43104" marT="21552" marB="21552" anchor="ctr"/>
                </a:tc>
                <a:extLst>
                  <a:ext uri="{0D108BD9-81ED-4DB2-BD59-A6C34878D82A}">
                    <a16:rowId xmlns:a16="http://schemas.microsoft.com/office/drawing/2014/main" val="768041061"/>
                  </a:ext>
                </a:extLst>
              </a:tr>
              <a:tr h="668645">
                <a:tc>
                  <a:txBody>
                    <a:bodyPr/>
                    <a:lstStyle/>
                    <a:p>
                      <a:pPr algn="ctr"/>
                      <a:r>
                        <a:rPr lang="en-IN" sz="1400" dirty="0"/>
                        <a:t>2</a:t>
                      </a:r>
                    </a:p>
                  </a:txBody>
                  <a:tcPr marL="43104" marR="43104" marT="21552" marB="21552" anchor="ctr"/>
                </a:tc>
                <a:tc>
                  <a:txBody>
                    <a:bodyPr/>
                    <a:lstStyle/>
                    <a:p>
                      <a:r>
                        <a:rPr lang="en-US" sz="1400" dirty="0"/>
                        <a:t>Automatic Car Parking </a:t>
                      </a:r>
                      <a:r>
                        <a:rPr lang="en-US" sz="1600" dirty="0"/>
                        <a:t>System</a:t>
                      </a:r>
                      <a:r>
                        <a:rPr lang="en-US" sz="1400" dirty="0"/>
                        <a:t> with Ultrasonic Sensors</a:t>
                      </a:r>
                    </a:p>
                  </a:txBody>
                  <a:tcPr marL="43104" marR="43104" marT="21552" marB="21552" anchor="ctr"/>
                </a:tc>
                <a:tc>
                  <a:txBody>
                    <a:bodyPr/>
                    <a:lstStyle/>
                    <a:p>
                      <a:pPr algn="ctr"/>
                      <a:r>
                        <a:rPr lang="en-IN" sz="1400"/>
                        <a:t>2018</a:t>
                      </a:r>
                    </a:p>
                  </a:txBody>
                  <a:tcPr marL="43104" marR="43104" marT="21552" marB="21552" anchor="ctr"/>
                </a:tc>
                <a:tc>
                  <a:txBody>
                    <a:bodyPr/>
                    <a:lstStyle/>
                    <a:p>
                      <a:pPr algn="l"/>
                      <a:r>
                        <a:rPr lang="en-US" sz="1400"/>
                        <a:t>Ultrasonic sensors for vacant spot detection.</a:t>
                      </a:r>
                    </a:p>
                  </a:txBody>
                  <a:tcPr marL="43104" marR="43104" marT="21552" marB="21552" anchor="ctr"/>
                </a:tc>
                <a:tc>
                  <a:txBody>
                    <a:bodyPr/>
                    <a:lstStyle/>
                    <a:p>
                      <a:r>
                        <a:rPr lang="en-IN" sz="1400"/>
                        <a:t>Lacks vehicle guidance.</a:t>
                      </a:r>
                    </a:p>
                  </a:txBody>
                  <a:tcPr marL="43104" marR="43104" marT="21552" marB="21552" anchor="ctr"/>
                </a:tc>
                <a:extLst>
                  <a:ext uri="{0D108BD9-81ED-4DB2-BD59-A6C34878D82A}">
                    <a16:rowId xmlns:a16="http://schemas.microsoft.com/office/drawing/2014/main" val="1678222295"/>
                  </a:ext>
                </a:extLst>
              </a:tr>
              <a:tr h="668645">
                <a:tc>
                  <a:txBody>
                    <a:bodyPr/>
                    <a:lstStyle/>
                    <a:p>
                      <a:pPr algn="ctr"/>
                      <a:r>
                        <a:rPr lang="en-IN" sz="1400"/>
                        <a:t>3</a:t>
                      </a:r>
                    </a:p>
                  </a:txBody>
                  <a:tcPr marL="43104" marR="43104" marT="21552" marB="21552" anchor="ctr"/>
                </a:tc>
                <a:tc>
                  <a:txBody>
                    <a:bodyPr/>
                    <a:lstStyle/>
                    <a:p>
                      <a:r>
                        <a:rPr lang="en-US" sz="1400"/>
                        <a:t>Automated Parking System Using Arduino and IR Sensors</a:t>
                      </a:r>
                    </a:p>
                  </a:txBody>
                  <a:tcPr marL="43104" marR="43104" marT="21552" marB="21552" anchor="ctr"/>
                </a:tc>
                <a:tc>
                  <a:txBody>
                    <a:bodyPr/>
                    <a:lstStyle/>
                    <a:p>
                      <a:pPr algn="ctr"/>
                      <a:r>
                        <a:rPr lang="en-IN" sz="1400"/>
                        <a:t>2020</a:t>
                      </a:r>
                    </a:p>
                  </a:txBody>
                  <a:tcPr marL="43104" marR="43104" marT="21552" marB="21552" anchor="ctr"/>
                </a:tc>
                <a:tc>
                  <a:txBody>
                    <a:bodyPr/>
                    <a:lstStyle/>
                    <a:p>
                      <a:pPr algn="l"/>
                      <a:r>
                        <a:rPr lang="en-US" sz="1400"/>
                        <a:t>IR sensors for detection and guidance.</a:t>
                      </a:r>
                    </a:p>
                  </a:txBody>
                  <a:tcPr marL="43104" marR="43104" marT="21552" marB="21552" anchor="ctr"/>
                </a:tc>
                <a:tc>
                  <a:txBody>
                    <a:bodyPr/>
                    <a:lstStyle/>
                    <a:p>
                      <a:r>
                        <a:rPr lang="en-US" sz="1400"/>
                        <a:t>Not scalable for multi-story parking.</a:t>
                      </a:r>
                    </a:p>
                  </a:txBody>
                  <a:tcPr marL="43104" marR="43104" marT="21552" marB="21552" anchor="ctr"/>
                </a:tc>
                <a:extLst>
                  <a:ext uri="{0D108BD9-81ED-4DB2-BD59-A6C34878D82A}">
                    <a16:rowId xmlns:a16="http://schemas.microsoft.com/office/drawing/2014/main" val="717330724"/>
                  </a:ext>
                </a:extLst>
              </a:tr>
              <a:tr h="514344">
                <a:tc>
                  <a:txBody>
                    <a:bodyPr/>
                    <a:lstStyle/>
                    <a:p>
                      <a:pPr algn="ctr"/>
                      <a:r>
                        <a:rPr lang="en-IN" sz="1400"/>
                        <a:t>4</a:t>
                      </a:r>
                    </a:p>
                  </a:txBody>
                  <a:tcPr marL="43104" marR="43104" marT="21552" marB="21552" anchor="ctr"/>
                </a:tc>
                <a:tc>
                  <a:txBody>
                    <a:bodyPr/>
                    <a:lstStyle/>
                    <a:p>
                      <a:r>
                        <a:rPr lang="en-IN" sz="1400"/>
                        <a:t>IoT-Based Smart Parking System for Smart Cities</a:t>
                      </a:r>
                    </a:p>
                  </a:txBody>
                  <a:tcPr marL="43104" marR="43104" marT="21552" marB="21552" anchor="ctr"/>
                </a:tc>
                <a:tc>
                  <a:txBody>
                    <a:bodyPr/>
                    <a:lstStyle/>
                    <a:p>
                      <a:pPr algn="ctr"/>
                      <a:r>
                        <a:rPr lang="en-IN" sz="1400"/>
                        <a:t>2021</a:t>
                      </a:r>
                    </a:p>
                  </a:txBody>
                  <a:tcPr marL="43104" marR="43104" marT="21552" marB="21552" anchor="ctr"/>
                </a:tc>
                <a:tc>
                  <a:txBody>
                    <a:bodyPr/>
                    <a:lstStyle/>
                    <a:p>
                      <a:pPr algn="l"/>
                      <a:r>
                        <a:rPr lang="en-IN" sz="1400"/>
                        <a:t>IoT-enabled with cloud integration.</a:t>
                      </a:r>
                    </a:p>
                  </a:txBody>
                  <a:tcPr marL="43104" marR="43104" marT="21552" marB="21552" anchor="ctr"/>
                </a:tc>
                <a:tc>
                  <a:txBody>
                    <a:bodyPr/>
                    <a:lstStyle/>
                    <a:p>
                      <a:r>
                        <a:rPr lang="en-IN" sz="1400"/>
                        <a:t>Internet dependency.</a:t>
                      </a:r>
                    </a:p>
                  </a:txBody>
                  <a:tcPr marL="43104" marR="43104" marT="21552" marB="21552" anchor="ctr"/>
                </a:tc>
                <a:extLst>
                  <a:ext uri="{0D108BD9-81ED-4DB2-BD59-A6C34878D82A}">
                    <a16:rowId xmlns:a16="http://schemas.microsoft.com/office/drawing/2014/main" val="2907257723"/>
                  </a:ext>
                </a:extLst>
              </a:tr>
              <a:tr h="668645">
                <a:tc>
                  <a:txBody>
                    <a:bodyPr/>
                    <a:lstStyle/>
                    <a:p>
                      <a:pPr algn="ctr"/>
                      <a:r>
                        <a:rPr lang="en-IN" sz="1400"/>
                        <a:t>5</a:t>
                      </a:r>
                    </a:p>
                  </a:txBody>
                  <a:tcPr marL="43104" marR="43104" marT="21552" marB="21552" anchor="ctr"/>
                </a:tc>
                <a:tc>
                  <a:txBody>
                    <a:bodyPr/>
                    <a:lstStyle/>
                    <a:p>
                      <a:r>
                        <a:rPr lang="en-IN" sz="1400"/>
                        <a:t>Autonomous Parking Assistance System</a:t>
                      </a:r>
                    </a:p>
                  </a:txBody>
                  <a:tcPr marL="43104" marR="43104" marT="21552" marB="21552" anchor="ctr"/>
                </a:tc>
                <a:tc>
                  <a:txBody>
                    <a:bodyPr/>
                    <a:lstStyle/>
                    <a:p>
                      <a:pPr algn="ctr"/>
                      <a:r>
                        <a:rPr lang="en-IN" sz="1400"/>
                        <a:t>2022</a:t>
                      </a:r>
                    </a:p>
                  </a:txBody>
                  <a:tcPr marL="43104" marR="43104" marT="21552" marB="21552" anchor="ctr"/>
                </a:tc>
                <a:tc>
                  <a:txBody>
                    <a:bodyPr/>
                    <a:lstStyle/>
                    <a:p>
                      <a:pPr algn="l"/>
                      <a:r>
                        <a:rPr lang="en-US" sz="1400"/>
                        <a:t>IR and ultrasonic sensors for navigation.</a:t>
                      </a:r>
                    </a:p>
                  </a:txBody>
                  <a:tcPr marL="43104" marR="43104" marT="21552" marB="21552" anchor="ctr"/>
                </a:tc>
                <a:tc>
                  <a:txBody>
                    <a:bodyPr/>
                    <a:lstStyle/>
                    <a:p>
                      <a:r>
                        <a:rPr lang="en-US" sz="1400"/>
                        <a:t>Not designed for multi-story lots.</a:t>
                      </a:r>
                    </a:p>
                  </a:txBody>
                  <a:tcPr marL="43104" marR="43104" marT="21552" marB="21552" anchor="ctr"/>
                </a:tc>
                <a:extLst>
                  <a:ext uri="{0D108BD9-81ED-4DB2-BD59-A6C34878D82A}">
                    <a16:rowId xmlns:a16="http://schemas.microsoft.com/office/drawing/2014/main" val="172242427"/>
                  </a:ext>
                </a:extLst>
              </a:tr>
              <a:tr h="822948">
                <a:tc>
                  <a:txBody>
                    <a:bodyPr/>
                    <a:lstStyle/>
                    <a:p>
                      <a:pPr algn="ctr"/>
                      <a:r>
                        <a:rPr lang="en-IN" sz="1400"/>
                        <a:t>6</a:t>
                      </a:r>
                    </a:p>
                  </a:txBody>
                  <a:tcPr marL="43104" marR="43104" marT="21552" marB="21552" anchor="ctr"/>
                </a:tc>
                <a:tc>
                  <a:txBody>
                    <a:bodyPr/>
                    <a:lstStyle/>
                    <a:p>
                      <a:r>
                        <a:rPr lang="en-US" sz="1400"/>
                        <a:t>Real-Time Parking Management Using ML and IoT</a:t>
                      </a:r>
                    </a:p>
                  </a:txBody>
                  <a:tcPr marL="43104" marR="43104" marT="21552" marB="21552" anchor="ctr"/>
                </a:tc>
                <a:tc>
                  <a:txBody>
                    <a:bodyPr/>
                    <a:lstStyle/>
                    <a:p>
                      <a:pPr algn="ctr"/>
                      <a:r>
                        <a:rPr lang="en-IN" sz="1400"/>
                        <a:t>2023</a:t>
                      </a:r>
                    </a:p>
                  </a:txBody>
                  <a:tcPr marL="43104" marR="43104" marT="21552" marB="21552" anchor="ctr"/>
                </a:tc>
                <a:tc>
                  <a:txBody>
                    <a:bodyPr/>
                    <a:lstStyle/>
                    <a:p>
                      <a:pPr algn="l"/>
                      <a:r>
                        <a:rPr lang="en-US" sz="1400"/>
                        <a:t>Dynamic parking prediction with IoT and ML.</a:t>
                      </a:r>
                    </a:p>
                  </a:txBody>
                  <a:tcPr marL="43104" marR="43104" marT="21552" marB="21552" anchor="ctr"/>
                </a:tc>
                <a:tc>
                  <a:txBody>
                    <a:bodyPr/>
                    <a:lstStyle/>
                    <a:p>
                      <a:r>
                        <a:rPr lang="en-IN" sz="1400"/>
                        <a:t>No autonomous vehicle movement.</a:t>
                      </a:r>
                    </a:p>
                  </a:txBody>
                  <a:tcPr marL="43104" marR="43104" marT="21552" marB="21552" anchor="ctr"/>
                </a:tc>
                <a:extLst>
                  <a:ext uri="{0D108BD9-81ED-4DB2-BD59-A6C34878D82A}">
                    <a16:rowId xmlns:a16="http://schemas.microsoft.com/office/drawing/2014/main" val="1774914457"/>
                  </a:ext>
                </a:extLst>
              </a:tr>
              <a:tr h="514344">
                <a:tc>
                  <a:txBody>
                    <a:bodyPr/>
                    <a:lstStyle/>
                    <a:p>
                      <a:pPr algn="ctr"/>
                      <a:r>
                        <a:rPr lang="en-IN" sz="1400"/>
                        <a:t>7</a:t>
                      </a:r>
                    </a:p>
                  </a:txBody>
                  <a:tcPr marL="43104" marR="43104" marT="21552" marB="21552" anchor="ctr"/>
                </a:tc>
                <a:tc>
                  <a:txBody>
                    <a:bodyPr/>
                    <a:lstStyle/>
                    <a:p>
                      <a:r>
                        <a:rPr lang="en-IN" sz="1400"/>
                        <a:t>Automatic Multilevel Parking System</a:t>
                      </a:r>
                    </a:p>
                  </a:txBody>
                  <a:tcPr marL="43104" marR="43104" marT="21552" marB="21552" anchor="ctr"/>
                </a:tc>
                <a:tc>
                  <a:txBody>
                    <a:bodyPr/>
                    <a:lstStyle/>
                    <a:p>
                      <a:pPr algn="ctr"/>
                      <a:r>
                        <a:rPr lang="en-IN" sz="1400"/>
                        <a:t>2020</a:t>
                      </a:r>
                    </a:p>
                  </a:txBody>
                  <a:tcPr marL="43104" marR="43104" marT="21552" marB="21552" anchor="ctr"/>
                </a:tc>
                <a:tc>
                  <a:txBody>
                    <a:bodyPr/>
                    <a:lstStyle/>
                    <a:p>
                      <a:pPr algn="l"/>
                      <a:r>
                        <a:rPr lang="en-US" sz="1400"/>
                        <a:t>Robotic arms for vehicle handling.</a:t>
                      </a:r>
                    </a:p>
                  </a:txBody>
                  <a:tcPr marL="43104" marR="43104" marT="21552" marB="21552" anchor="ctr"/>
                </a:tc>
                <a:tc>
                  <a:txBody>
                    <a:bodyPr/>
                    <a:lstStyle/>
                    <a:p>
                      <a:r>
                        <a:rPr lang="en-US" sz="1400"/>
                        <a:t>High cost and maintenance issues.</a:t>
                      </a:r>
                    </a:p>
                  </a:txBody>
                  <a:tcPr marL="43104" marR="43104" marT="21552" marB="21552" anchor="ctr"/>
                </a:tc>
                <a:extLst>
                  <a:ext uri="{0D108BD9-81ED-4DB2-BD59-A6C34878D82A}">
                    <a16:rowId xmlns:a16="http://schemas.microsoft.com/office/drawing/2014/main" val="4235287844"/>
                  </a:ext>
                </a:extLst>
              </a:tr>
              <a:tr h="668645">
                <a:tc>
                  <a:txBody>
                    <a:bodyPr/>
                    <a:lstStyle/>
                    <a:p>
                      <a:pPr algn="ctr"/>
                      <a:r>
                        <a:rPr lang="en-IN" sz="1400" dirty="0"/>
                        <a:t>8</a:t>
                      </a:r>
                    </a:p>
                  </a:txBody>
                  <a:tcPr marL="43104" marR="43104" marT="21552" marB="21552" anchor="ctr"/>
                </a:tc>
                <a:tc>
                  <a:txBody>
                    <a:bodyPr/>
                    <a:lstStyle/>
                    <a:p>
                      <a:r>
                        <a:rPr lang="en-US" sz="1400"/>
                        <a:t>Embedded Automated Slot Allocation System</a:t>
                      </a:r>
                    </a:p>
                  </a:txBody>
                  <a:tcPr marL="43104" marR="43104" marT="21552" marB="21552" anchor="ctr"/>
                </a:tc>
                <a:tc>
                  <a:txBody>
                    <a:bodyPr/>
                    <a:lstStyle/>
                    <a:p>
                      <a:pPr algn="ctr"/>
                      <a:r>
                        <a:rPr lang="en-IN" sz="1400" dirty="0"/>
                        <a:t>2021</a:t>
                      </a:r>
                    </a:p>
                  </a:txBody>
                  <a:tcPr marL="43104" marR="43104" marT="21552" marB="21552" anchor="ctr"/>
                </a:tc>
                <a:tc>
                  <a:txBody>
                    <a:bodyPr/>
                    <a:lstStyle/>
                    <a:p>
                      <a:pPr algn="l"/>
                      <a:r>
                        <a:rPr lang="en-US" sz="1400" dirty="0"/>
                        <a:t>IR and RFID for slot allocation.</a:t>
                      </a:r>
                    </a:p>
                  </a:txBody>
                  <a:tcPr marL="43104" marR="43104" marT="21552" marB="21552" anchor="ctr"/>
                </a:tc>
                <a:tc>
                  <a:txBody>
                    <a:bodyPr/>
                    <a:lstStyle/>
                    <a:p>
                      <a:r>
                        <a:rPr lang="en-US" sz="1400" dirty="0"/>
                        <a:t>Slot allocation-focused, no vehicle navigation.</a:t>
                      </a:r>
                    </a:p>
                  </a:txBody>
                  <a:tcPr marL="43104" marR="43104" marT="21552" marB="21552" anchor="ctr"/>
                </a:tc>
                <a:extLst>
                  <a:ext uri="{0D108BD9-81ED-4DB2-BD59-A6C34878D82A}">
                    <a16:rowId xmlns:a16="http://schemas.microsoft.com/office/drawing/2014/main" val="2894613625"/>
                  </a:ext>
                </a:extLst>
              </a:tr>
            </a:tbl>
          </a:graphicData>
        </a:graphic>
      </p:graphicFrame>
    </p:spTree>
    <p:extLst>
      <p:ext uri="{BB962C8B-B14F-4D97-AF65-F5344CB8AC3E}">
        <p14:creationId xmlns:p14="http://schemas.microsoft.com/office/powerpoint/2010/main" val="34745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844" y="142852"/>
            <a:ext cx="8420100" cy="1470025"/>
          </a:xfrm>
        </p:spPr>
        <p:txBody>
          <a:bodyPr>
            <a:normAutofit/>
          </a:bodyPr>
          <a:lstStyle/>
          <a:p>
            <a:r>
              <a:rPr lang="en-US" sz="4000" b="1" dirty="0">
                <a:latin typeface="Times New Roman" pitchFamily="18" charset="0"/>
                <a:cs typeface="Times New Roman" pitchFamily="18" charset="0"/>
              </a:rPr>
              <a:t>PROBLEM STATEMENT</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23844" y="1571612"/>
            <a:ext cx="8763000" cy="4495800"/>
          </a:xfrm>
        </p:spPr>
        <p:txBody>
          <a:bodyPr>
            <a:normAutofit fontScale="92500" lnSpcReduction="10000"/>
          </a:bodyPr>
          <a:lstStyle/>
          <a:p>
            <a:pPr algn="just"/>
            <a:r>
              <a:rPr lang="en-US" sz="2800" dirty="0">
                <a:solidFill>
                  <a:schemeClr val="tx1"/>
                </a:solidFill>
              </a:rPr>
              <a:t>In densely populated urban areas, finding parking in multi-story parking lots is a significant challenge due to the increasing number of vehicles and inefficient parking management systems. Drivers often spend considerable time searching for available parking spaces, leading to traffic congestion, wasted fuel, and increased frustration. Existing parking solutions lack the integration of automation and real-time guidance, making them inadequate for modern urban demands. There is a need for an efficient, autonomous parking system that optimizes space utilization, reduces human intervention, and enhances the overall parking experience while ensuring safety and precision in navigating vehicles to available spots.</a:t>
            </a:r>
            <a:endParaRPr lang="en-US" sz="44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20" y="332656"/>
            <a:ext cx="8420100" cy="1470025"/>
          </a:xfrm>
        </p:spPr>
        <p:txBody>
          <a:bodyPr>
            <a:normAutofit/>
          </a:bodyPr>
          <a:lstStyle/>
          <a:p>
            <a:r>
              <a:rPr lang="en-US" sz="4000" b="1" dirty="0">
                <a:latin typeface="Times New Roman" pitchFamily="18" charset="0"/>
                <a:cs typeface="Times New Roman" pitchFamily="18" charset="0"/>
              </a:rPr>
              <a:t>OBJECTIVES</a:t>
            </a:r>
          </a:p>
        </p:txBody>
      </p:sp>
      <p:sp>
        <p:nvSpPr>
          <p:cNvPr id="3" name="Subtitle 2"/>
          <p:cNvSpPr>
            <a:spLocks noGrp="1"/>
          </p:cNvSpPr>
          <p:nvPr>
            <p:ph type="subTitle" idx="1"/>
          </p:nvPr>
        </p:nvSpPr>
        <p:spPr>
          <a:xfrm>
            <a:off x="533400" y="1716192"/>
            <a:ext cx="8839200" cy="3357586"/>
          </a:xfrm>
        </p:spPr>
        <p:txBody>
          <a:bodyPr>
            <a:noAutofit/>
          </a:bodyPr>
          <a:lstStyle/>
          <a:p>
            <a:pPr algn="just"/>
            <a:r>
              <a:rPr lang="en-US" sz="1800" dirty="0">
                <a:solidFill>
                  <a:schemeClr val="tx1"/>
                </a:solidFill>
              </a:rPr>
              <a:t>The primary objective of the </a:t>
            </a:r>
            <a:r>
              <a:rPr lang="en-US" sz="1800" b="1" dirty="0">
                <a:solidFill>
                  <a:schemeClr val="tx1"/>
                </a:solidFill>
              </a:rPr>
              <a:t>Autonomous Parking System</a:t>
            </a:r>
            <a:r>
              <a:rPr lang="en-US" sz="1800" dirty="0">
                <a:solidFill>
                  <a:schemeClr val="tx1"/>
                </a:solidFill>
              </a:rPr>
              <a:t> is to design and develop an efficient, embedded system-based solution to automate the parking process in multi-story parking lots. The specific objectives include:</a:t>
            </a:r>
          </a:p>
          <a:p>
            <a:pPr algn="just">
              <a:buFont typeface="+mj-lt"/>
              <a:buAutoNum type="arabicPeriod"/>
            </a:pPr>
            <a:r>
              <a:rPr lang="en-US" sz="1800" dirty="0">
                <a:solidFill>
                  <a:schemeClr val="tx1"/>
                </a:solidFill>
              </a:rPr>
              <a:t>To integrate advanced sensors such as infrared (IR) and ultrasonic sensors for precise detection of parking spaces and obstacle avoidance.</a:t>
            </a:r>
          </a:p>
          <a:p>
            <a:pPr algn="just">
              <a:buFont typeface="+mj-lt"/>
              <a:buAutoNum type="arabicPeriod"/>
            </a:pPr>
            <a:r>
              <a:rPr lang="en-US" sz="1800" dirty="0">
                <a:solidFill>
                  <a:schemeClr val="tx1"/>
                </a:solidFill>
              </a:rPr>
              <a:t>To develop an embedded controller for autonomous vehicle navigation to available parking spots.</a:t>
            </a:r>
          </a:p>
          <a:p>
            <a:pPr algn="just">
              <a:buFont typeface="+mj-lt"/>
              <a:buAutoNum type="arabicPeriod"/>
            </a:pPr>
            <a:r>
              <a:rPr lang="en-US" sz="1800" dirty="0">
                <a:solidFill>
                  <a:schemeClr val="tx1"/>
                </a:solidFill>
              </a:rPr>
              <a:t>To provide real-time parking availability updates using an OLED display for user convenience.</a:t>
            </a:r>
          </a:p>
          <a:p>
            <a:pPr algn="just">
              <a:buFont typeface="+mj-lt"/>
              <a:buAutoNum type="arabicPeriod"/>
            </a:pPr>
            <a:r>
              <a:rPr lang="en-US" sz="1800" dirty="0">
                <a:solidFill>
                  <a:schemeClr val="tx1"/>
                </a:solidFill>
              </a:rPr>
              <a:t>To optimize space utilization and reduce the time spent searching for parking spots.</a:t>
            </a:r>
          </a:p>
          <a:p>
            <a:pPr algn="just">
              <a:buFont typeface="+mj-lt"/>
              <a:buAutoNum type="arabicPeriod"/>
            </a:pPr>
            <a:r>
              <a:rPr lang="en-US" sz="1800" dirty="0">
                <a:solidFill>
                  <a:schemeClr val="tx1"/>
                </a:solidFill>
              </a:rPr>
              <a:t>To enhance user safety and minimize collisions during parking through continuous sensor feedback and guidance.</a:t>
            </a:r>
          </a:p>
          <a:p>
            <a:pPr algn="just">
              <a:buFont typeface="+mj-lt"/>
              <a:buAutoNum type="arabicPeriod"/>
            </a:pPr>
            <a:r>
              <a:rPr lang="en-US" sz="1800" dirty="0">
                <a:solidFill>
                  <a:schemeClr val="tx1"/>
                </a:solidFill>
              </a:rPr>
              <a:t>To create a scalable and cost-effective solution suitable for busy urban environments.</a:t>
            </a:r>
          </a:p>
          <a:p>
            <a:pPr algn="just"/>
            <a:endParaRPr lang="en-US"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374799"/>
            <a:ext cx="8420100" cy="1470025"/>
          </a:xfrm>
        </p:spPr>
        <p:txBody>
          <a:bodyPr>
            <a:normAutofit/>
          </a:bodyPr>
          <a:lstStyle/>
          <a:p>
            <a:r>
              <a:rPr lang="en-US" sz="4000" b="1" dirty="0">
                <a:latin typeface="Times New Roman" pitchFamily="18" charset="0"/>
                <a:cs typeface="Times New Roman" pitchFamily="18" charset="0"/>
              </a:rPr>
              <a:t>METHOD</a:t>
            </a:r>
            <a:r>
              <a:rPr lang="en-US" sz="3600" b="1" dirty="0">
                <a:latin typeface="Times New Roman" pitchFamily="18" charset="0"/>
                <a:cs typeface="Times New Roman" pitchFamily="18" charset="0"/>
              </a:rPr>
              <a:t> </a:t>
            </a:r>
            <a:r>
              <a:rPr lang="en-US" sz="4000" b="1" dirty="0">
                <a:latin typeface="Times New Roman" pitchFamily="18" charset="0"/>
                <a:cs typeface="Times New Roman" pitchFamily="18" charset="0"/>
              </a:rPr>
              <a:t>OF IMPLEMENTATION</a:t>
            </a:r>
            <a:endParaRPr lang="en-US" sz="3600" dirty="0">
              <a:latin typeface="Times New Roman" pitchFamily="18" charset="0"/>
              <a:cs typeface="Times New Roman" pitchFamily="18" charset="0"/>
            </a:endParaRPr>
          </a:p>
        </p:txBody>
      </p:sp>
      <p:sp>
        <p:nvSpPr>
          <p:cNvPr id="3" name="Rectangle 1">
            <a:extLst>
              <a:ext uri="{FF2B5EF4-FFF2-40B4-BE49-F238E27FC236}">
                <a16:creationId xmlns:a16="http://schemas.microsoft.com/office/drawing/2014/main" id="{0E22BF4F-0C1B-7D5C-AC7E-969EE381EBF5}"/>
              </a:ext>
            </a:extLst>
          </p:cNvPr>
          <p:cNvSpPr>
            <a:spLocks noChangeArrowheads="1"/>
          </p:cNvSpPr>
          <p:nvPr/>
        </p:nvSpPr>
        <p:spPr bwMode="auto">
          <a:xfrm>
            <a:off x="742950" y="1844824"/>
            <a:ext cx="84201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System Design</a:t>
            </a:r>
            <a:r>
              <a:rPr kumimoji="0" lang="en-US" altLang="en-US" sz="2000" b="0" i="0" u="none" strike="noStrike" cap="none" normalizeH="0" baseline="0" dirty="0">
                <a:ln>
                  <a:noFill/>
                </a:ln>
                <a:solidFill>
                  <a:schemeClr val="tx1"/>
                </a:solidFill>
                <a:effectLst/>
                <a:latin typeface="Arial" panose="020B0604020202020204" pitchFamily="34" charset="0"/>
              </a:rPr>
              <a:t>: Create a two-floor parking layout with 20 spots and determine the placement of sensors and displays.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Hardware Setup</a:t>
            </a:r>
            <a:r>
              <a:rPr kumimoji="0" lang="en-US" altLang="en-US" sz="2000" b="0" i="0" u="none" strike="noStrike" cap="none" normalizeH="0" baseline="0" dirty="0">
                <a:ln>
                  <a:noFill/>
                </a:ln>
                <a:solidFill>
                  <a:schemeClr val="tx1"/>
                </a:solidFill>
                <a:effectLst/>
                <a:latin typeface="Arial" panose="020B0604020202020204" pitchFamily="34" charset="0"/>
              </a:rPr>
              <a:t>: Integrate IR sensors for vehicle communication, ultrasonic sensors for distance measurement, and an OLED display for real-time parking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Embedded </a:t>
            </a:r>
            <a:r>
              <a:rPr kumimoji="0" lang="en-US" altLang="en-US" b="1" i="0" u="none" strike="noStrike" cap="none" normalizeH="0" baseline="0" dirty="0">
                <a:ln>
                  <a:noFill/>
                </a:ln>
                <a:solidFill>
                  <a:schemeClr val="tx1"/>
                </a:solidFill>
                <a:effectLst/>
                <a:latin typeface="Arial" panose="020B0604020202020204" pitchFamily="34" charset="0"/>
              </a:rPr>
              <a:t>Programming</a:t>
            </a:r>
            <a:r>
              <a:rPr kumimoji="0" lang="en-US" altLang="en-US" sz="2000" b="0" i="0" u="none" strike="noStrike" cap="none" normalizeH="0" baseline="0" dirty="0">
                <a:ln>
                  <a:noFill/>
                </a:ln>
                <a:solidFill>
                  <a:schemeClr val="tx1"/>
                </a:solidFill>
                <a:effectLst/>
                <a:latin typeface="Arial" panose="020B0604020202020204" pitchFamily="34" charset="0"/>
              </a:rPr>
              <a:t>: Use a microcontroller to process sensor data and control autonomous navigation.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Communication</a:t>
            </a:r>
            <a:r>
              <a:rPr kumimoji="0" lang="en-US" altLang="en-US" sz="2000" b="0" i="0" u="none" strike="noStrike" cap="none" normalizeH="0" baseline="0" dirty="0">
                <a:ln>
                  <a:noFill/>
                </a:ln>
                <a:solidFill>
                  <a:schemeClr val="tx1"/>
                </a:solidFill>
                <a:effectLst/>
                <a:latin typeface="Arial" panose="020B0604020202020204" pitchFamily="34" charset="0"/>
              </a:rPr>
              <a:t>: Ensure data exchange between sensors, the controller, and the display.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2000" b="0" i="0" u="none" strike="noStrike" cap="none" normalizeH="0" baseline="0" dirty="0">
                <a:ln>
                  <a:noFill/>
                </a:ln>
                <a:solidFill>
                  <a:schemeClr val="tx1"/>
                </a:solidFill>
                <a:effectLst/>
                <a:latin typeface="Arial" panose="020B0604020202020204" pitchFamily="34" charset="0"/>
              </a:rPr>
              <a:t>: Conduct real-world testing for collision avoidance, parking accuracy, and system efficiency.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420100" cy="1470025"/>
          </a:xfrm>
        </p:spPr>
        <p:txBody>
          <a:bodyPr>
            <a:normAutofit/>
          </a:bodyPr>
          <a:lstStyle/>
          <a:p>
            <a:r>
              <a:rPr lang="en-US" sz="4000" b="1" dirty="0">
                <a:latin typeface="Times New Roman" pitchFamily="18" charset="0"/>
                <a:cs typeface="Times New Roman" pitchFamily="18" charset="0"/>
              </a:rPr>
              <a:t>EXPECTED OUTCOMES</a:t>
            </a:r>
          </a:p>
        </p:txBody>
      </p:sp>
      <p:sp>
        <p:nvSpPr>
          <p:cNvPr id="4" name="Rectangle 1">
            <a:extLst>
              <a:ext uri="{FF2B5EF4-FFF2-40B4-BE49-F238E27FC236}">
                <a16:creationId xmlns:a16="http://schemas.microsoft.com/office/drawing/2014/main" id="{3F228AC3-E546-0C97-F249-472F0AD300F4}"/>
              </a:ext>
            </a:extLst>
          </p:cNvPr>
          <p:cNvSpPr>
            <a:spLocks noGrp="1" noChangeArrowheads="1"/>
          </p:cNvSpPr>
          <p:nvPr>
            <p:ph type="subTitle" idx="1"/>
          </p:nvPr>
        </p:nvSpPr>
        <p:spPr bwMode="auto">
          <a:xfrm>
            <a:off x="928055" y="1340768"/>
            <a:ext cx="79355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autonomous parking system capable of efficiently navigating vehicles to available parking spots in a two-floor parking lot.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Real-time detection of vacant parking spaces using IR and ultrasonic sensors.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Accurate and collision-free parking guided by sensor feedback and embedded control.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Real-time updates on parking availability displayed on the OLED for user convenience.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Optimized space utilization, reduced search time, and enhanced parking experience in urban areas.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ADVANTAGES AND DISADVANTAGES</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F040D89-1669-2AF4-FA96-885B9C8D0388}"/>
              </a:ext>
            </a:extLst>
          </p:cNvPr>
          <p:cNvGraphicFramePr>
            <a:graphicFrameLocks noGrp="1"/>
          </p:cNvGraphicFramePr>
          <p:nvPr>
            <p:ph idx="1"/>
            <p:extLst>
              <p:ext uri="{D42A27DB-BD31-4B8C-83A1-F6EECF244321}">
                <p14:modId xmlns:p14="http://schemas.microsoft.com/office/powerpoint/2010/main" val="246408730"/>
              </p:ext>
            </p:extLst>
          </p:nvPr>
        </p:nvGraphicFramePr>
        <p:xfrm>
          <a:off x="495300" y="1805781"/>
          <a:ext cx="8915400" cy="4114800"/>
        </p:xfrm>
        <a:graphic>
          <a:graphicData uri="http://schemas.openxmlformats.org/drawingml/2006/table">
            <a:tbl>
              <a:tblPr>
                <a:tableStyleId>{D7AC3CCA-C797-4891-BE02-D94E43425B78}</a:tableStyleId>
              </a:tblPr>
              <a:tblGrid>
                <a:gridCol w="4457700">
                  <a:extLst>
                    <a:ext uri="{9D8B030D-6E8A-4147-A177-3AD203B41FA5}">
                      <a16:colId xmlns:a16="http://schemas.microsoft.com/office/drawing/2014/main" val="882039129"/>
                    </a:ext>
                  </a:extLst>
                </a:gridCol>
                <a:gridCol w="4457700">
                  <a:extLst>
                    <a:ext uri="{9D8B030D-6E8A-4147-A177-3AD203B41FA5}">
                      <a16:colId xmlns:a16="http://schemas.microsoft.com/office/drawing/2014/main" val="2269753551"/>
                    </a:ext>
                  </a:extLst>
                </a:gridCol>
              </a:tblGrid>
              <a:tr h="0">
                <a:tc>
                  <a:txBody>
                    <a:bodyPr/>
                    <a:lstStyle/>
                    <a:p>
                      <a:pPr algn="ctr"/>
                      <a:r>
                        <a:rPr lang="en-IN" b="1" dirty="0"/>
                        <a:t>Advantages</a:t>
                      </a:r>
                      <a:endParaRPr lang="en-IN" dirty="0"/>
                    </a:p>
                  </a:txBody>
                  <a:tcPr anchor="ctr"/>
                </a:tc>
                <a:tc>
                  <a:txBody>
                    <a:bodyPr/>
                    <a:lstStyle/>
                    <a:p>
                      <a:pPr algn="ctr"/>
                      <a:r>
                        <a:rPr lang="en-IN" b="1" dirty="0"/>
                        <a:t>Disadvantages</a:t>
                      </a:r>
                      <a:endParaRPr lang="en-IN" dirty="0"/>
                    </a:p>
                  </a:txBody>
                  <a:tcPr anchor="ctr"/>
                </a:tc>
                <a:extLst>
                  <a:ext uri="{0D108BD9-81ED-4DB2-BD59-A6C34878D82A}">
                    <a16:rowId xmlns:a16="http://schemas.microsoft.com/office/drawing/2014/main" val="2930395658"/>
                  </a:ext>
                </a:extLst>
              </a:tr>
              <a:tr h="0">
                <a:tc>
                  <a:txBody>
                    <a:bodyPr/>
                    <a:lstStyle/>
                    <a:p>
                      <a:r>
                        <a:rPr lang="en-US" b="1"/>
                        <a:t>Efficient Parking</a:t>
                      </a:r>
                      <a:r>
                        <a:rPr lang="en-US"/>
                        <a:t>: Reduces time spent searching for available spots.</a:t>
                      </a:r>
                    </a:p>
                  </a:txBody>
                  <a:tcPr anchor="ctr"/>
                </a:tc>
                <a:tc>
                  <a:txBody>
                    <a:bodyPr/>
                    <a:lstStyle/>
                    <a:p>
                      <a:r>
                        <a:rPr lang="en-US" b="1" dirty="0"/>
                        <a:t>Initial Cost</a:t>
                      </a:r>
                      <a:r>
                        <a:rPr lang="en-US" dirty="0"/>
                        <a:t>: High setup cost for hardware and installation.</a:t>
                      </a:r>
                    </a:p>
                  </a:txBody>
                  <a:tcPr anchor="ctr"/>
                </a:tc>
                <a:extLst>
                  <a:ext uri="{0D108BD9-81ED-4DB2-BD59-A6C34878D82A}">
                    <a16:rowId xmlns:a16="http://schemas.microsoft.com/office/drawing/2014/main" val="2189631058"/>
                  </a:ext>
                </a:extLst>
              </a:tr>
              <a:tr h="0">
                <a:tc>
                  <a:txBody>
                    <a:bodyPr/>
                    <a:lstStyle/>
                    <a:p>
                      <a:r>
                        <a:rPr lang="en-US" b="1"/>
                        <a:t>Space Optimization</a:t>
                      </a:r>
                      <a:r>
                        <a:rPr lang="en-US"/>
                        <a:t>: Maximizes use of available parking space.</a:t>
                      </a:r>
                    </a:p>
                  </a:txBody>
                  <a:tcPr anchor="ctr"/>
                </a:tc>
                <a:tc>
                  <a:txBody>
                    <a:bodyPr/>
                    <a:lstStyle/>
                    <a:p>
                      <a:r>
                        <a:rPr lang="en-IN" b="1"/>
                        <a:t>Maintenance</a:t>
                      </a:r>
                      <a:r>
                        <a:rPr lang="en-IN"/>
                        <a:t>: Requires regular maintenance and sensor calibration.</a:t>
                      </a:r>
                    </a:p>
                  </a:txBody>
                  <a:tcPr anchor="ctr"/>
                </a:tc>
                <a:extLst>
                  <a:ext uri="{0D108BD9-81ED-4DB2-BD59-A6C34878D82A}">
                    <a16:rowId xmlns:a16="http://schemas.microsoft.com/office/drawing/2014/main" val="3430544380"/>
                  </a:ext>
                </a:extLst>
              </a:tr>
              <a:tr h="0">
                <a:tc>
                  <a:txBody>
                    <a:bodyPr/>
                    <a:lstStyle/>
                    <a:p>
                      <a:r>
                        <a:rPr lang="en-US" b="1"/>
                        <a:t>Enhanced User Convenience</a:t>
                      </a:r>
                      <a:r>
                        <a:rPr lang="en-US"/>
                        <a:t>: Real-time parking availability displayed on OLED.</a:t>
                      </a:r>
                    </a:p>
                  </a:txBody>
                  <a:tcPr anchor="ctr"/>
                </a:tc>
                <a:tc>
                  <a:txBody>
                    <a:bodyPr/>
                    <a:lstStyle/>
                    <a:p>
                      <a:r>
                        <a:rPr lang="en-US" b="1"/>
                        <a:t>Dependency on Sensors</a:t>
                      </a:r>
                      <a:r>
                        <a:rPr lang="en-US"/>
                        <a:t>: System performance is highly dependent on sensor accuracy.</a:t>
                      </a:r>
                    </a:p>
                  </a:txBody>
                  <a:tcPr anchor="ctr"/>
                </a:tc>
                <a:extLst>
                  <a:ext uri="{0D108BD9-81ED-4DB2-BD59-A6C34878D82A}">
                    <a16:rowId xmlns:a16="http://schemas.microsoft.com/office/drawing/2014/main" val="1670764584"/>
                  </a:ext>
                </a:extLst>
              </a:tr>
              <a:tr h="0">
                <a:tc>
                  <a:txBody>
                    <a:bodyPr/>
                    <a:lstStyle/>
                    <a:p>
                      <a:r>
                        <a:rPr lang="en-US" b="1"/>
                        <a:t>Autonomous Navigation</a:t>
                      </a:r>
                      <a:r>
                        <a:rPr lang="en-US"/>
                        <a:t>: Vehicle is guided without human intervention.</a:t>
                      </a:r>
                    </a:p>
                  </a:txBody>
                  <a:tcPr anchor="ctr"/>
                </a:tc>
                <a:tc>
                  <a:txBody>
                    <a:bodyPr/>
                    <a:lstStyle/>
                    <a:p>
                      <a:r>
                        <a:rPr lang="en-US" b="1"/>
                        <a:t>Limited Scalability</a:t>
                      </a:r>
                      <a:r>
                        <a:rPr lang="en-US"/>
                        <a:t>: May not be easily scalable for larger or more complex parking structures.</a:t>
                      </a:r>
                    </a:p>
                  </a:txBody>
                  <a:tcPr anchor="ctr"/>
                </a:tc>
                <a:extLst>
                  <a:ext uri="{0D108BD9-81ED-4DB2-BD59-A6C34878D82A}">
                    <a16:rowId xmlns:a16="http://schemas.microsoft.com/office/drawing/2014/main" val="457803066"/>
                  </a:ext>
                </a:extLst>
              </a:tr>
              <a:tr h="0">
                <a:tc>
                  <a:txBody>
                    <a:bodyPr/>
                    <a:lstStyle/>
                    <a:p>
                      <a:r>
                        <a:rPr lang="en-US" b="1"/>
                        <a:t>Safety</a:t>
                      </a:r>
                      <a:r>
                        <a:rPr lang="en-US"/>
                        <a:t>: Reduces the risk of collisions during parking.</a:t>
                      </a:r>
                    </a:p>
                  </a:txBody>
                  <a:tcPr anchor="ctr"/>
                </a:tc>
                <a:tc>
                  <a:txBody>
                    <a:bodyPr/>
                    <a:lstStyle/>
                    <a:p>
                      <a:r>
                        <a:rPr lang="en-US" b="1" dirty="0"/>
                        <a:t>Power Consumption</a:t>
                      </a:r>
                      <a:r>
                        <a:rPr lang="en-US" dirty="0"/>
                        <a:t>: Continuous sensor operation may consume significant power.</a:t>
                      </a:r>
                    </a:p>
                  </a:txBody>
                  <a:tcPr anchor="ctr"/>
                </a:tc>
                <a:extLst>
                  <a:ext uri="{0D108BD9-81ED-4DB2-BD59-A6C34878D82A}">
                    <a16:rowId xmlns:a16="http://schemas.microsoft.com/office/drawing/2014/main" val="2614930455"/>
                  </a:ext>
                </a:extLst>
              </a:tr>
            </a:tbl>
          </a:graphicData>
        </a:graphic>
      </p:graphicFrame>
    </p:spTree>
    <p:extLst>
      <p:ext uri="{BB962C8B-B14F-4D97-AF65-F5344CB8AC3E}">
        <p14:creationId xmlns:p14="http://schemas.microsoft.com/office/powerpoint/2010/main" val="374214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12700">
          <a:spcBef>
            <a:spcPts val="105"/>
          </a:spcBef>
          <a:defRPr sz="2400" b="1" dirty="0"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1834</TotalTime>
  <Words>1511</Words>
  <Application>Microsoft Office PowerPoint</Application>
  <PresentationFormat>A4 Paper (210x297 mm)</PresentationFormat>
  <Paragraphs>141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Times New Roman</vt:lpstr>
      <vt:lpstr>Wingdings</vt:lpstr>
      <vt:lpstr>Office Theme</vt:lpstr>
      <vt:lpstr>Global Academy of Technology Rajarajeshwari Nagar,Bengaluru-560098</vt:lpstr>
      <vt:lpstr>CONTENTS</vt:lpstr>
      <vt:lpstr>INTRODUCTION</vt:lpstr>
      <vt:lpstr>LITERATURE SURVEY </vt:lpstr>
      <vt:lpstr>PROBLEM STATEMENT</vt:lpstr>
      <vt:lpstr>OBJECTIVES</vt:lpstr>
      <vt:lpstr>METHOD OF IMPLEMENTATION</vt:lpstr>
      <vt:lpstr>EXPECTED OUTCOMES</vt:lpstr>
      <vt:lpstr>ADVANTAGES AND DISADVANTAGES</vt:lpstr>
      <vt:lpstr>APPLICATIONS</vt:lpstr>
      <vt:lpstr>CONCLUSION</vt:lpstr>
      <vt:lpstr>FUTURE SCOPE</vt:lpstr>
      <vt:lpstr>REFERENCES</vt:lpstr>
      <vt:lpstr>THANK YOU    </vt:lpstr>
    </vt:vector>
  </TitlesOfParts>
  <Company>Technofly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dc:title>
  <dc:creator>Technofly Solutions</dc:creator>
  <cp:lastModifiedBy>Dhanush F G</cp:lastModifiedBy>
  <cp:revision>353</cp:revision>
  <dcterms:created xsi:type="dcterms:W3CDTF">2018-03-07T11:29:33Z</dcterms:created>
  <dcterms:modified xsi:type="dcterms:W3CDTF">2025-01-23T05:52:33Z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2016-03-21T00:00:00Z</vt:filetime>
  </property>
  <property fmtid="{D5CDD505-2E9C-101B-9397-08002B2CF9AE}" pid="3" name="Creator">
    <vt:lpwstr>Microsoft® PowerPoint® 2013</vt:lpwstr>
  </property>
  <property fmtid="{D5CDD505-2E9C-101B-9397-08002B2CF9AE}" pid="4" name="LastSaved">
    <vt:filetime>2018-03-07T00:00:00Z</vt:filetime>
  </property>
</Properties>
</file>