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8" r:id="rId1"/>
  </p:sldMasterIdLst>
  <p:notesMasterIdLst>
    <p:notesMasterId r:id="rId12"/>
  </p:notesMasterIdLst>
  <p:sldIdLst>
    <p:sldId id="256" r:id="rId2"/>
    <p:sldId id="271" r:id="rId3"/>
    <p:sldId id="258" r:id="rId4"/>
    <p:sldId id="270" r:id="rId5"/>
    <p:sldId id="257" r:id="rId6"/>
    <p:sldId id="265" r:id="rId7"/>
    <p:sldId id="266" r:id="rId8"/>
    <p:sldId id="262" r:id="rId9"/>
    <p:sldId id="263"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79DC"/>
    <a:srgbClr val="00A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4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B99CEE-12C0-2443-BCCE-A451A8FB574A}" type="datetimeFigureOut">
              <a:rPr lang="en-US" smtClean="0"/>
              <a:t>10/13/2024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8F5F4-F1AC-C942-8687-55155563A91E}" type="slidenum">
              <a:rPr lang="en-US" smtClean="0"/>
              <a:t>‹#›</a:t>
            </a:fld>
            <a:endParaRPr lang="en-US"/>
          </a:p>
        </p:txBody>
      </p:sp>
    </p:spTree>
    <p:extLst>
      <p:ext uri="{BB962C8B-B14F-4D97-AF65-F5344CB8AC3E}">
        <p14:creationId xmlns:p14="http://schemas.microsoft.com/office/powerpoint/2010/main" val="2164851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98F5F4-F1AC-C942-8687-55155563A91E}" type="slidenum">
              <a:rPr lang="en-US" smtClean="0"/>
              <a:t>6</a:t>
            </a:fld>
            <a:endParaRPr lang="en-US"/>
          </a:p>
        </p:txBody>
      </p:sp>
    </p:spTree>
    <p:extLst>
      <p:ext uri="{BB962C8B-B14F-4D97-AF65-F5344CB8AC3E}">
        <p14:creationId xmlns:p14="http://schemas.microsoft.com/office/powerpoint/2010/main" val="1360216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98F5F4-F1AC-C942-8687-55155563A91E}" type="slidenum">
              <a:rPr lang="en-US" smtClean="0"/>
              <a:t>7</a:t>
            </a:fld>
            <a:endParaRPr lang="en-US"/>
          </a:p>
        </p:txBody>
      </p:sp>
    </p:spTree>
    <p:extLst>
      <p:ext uri="{BB962C8B-B14F-4D97-AF65-F5344CB8AC3E}">
        <p14:creationId xmlns:p14="http://schemas.microsoft.com/office/powerpoint/2010/main" val="8094909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5D9903F-36CB-474A-8BF0-E5344B28AB60}" type="datetimeFigureOut">
              <a:rPr lang="en-US" smtClean="0"/>
              <a:t>10/13/2024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B9001B62-8E8B-EC4C-8F26-513948CE059E}" type="slidenum">
              <a:rPr lang="en-US" smtClean="0"/>
              <a:t>‹#›</a:t>
            </a:fld>
            <a:endParaRPr lang="en-US"/>
          </a:p>
        </p:txBody>
      </p:sp>
    </p:spTree>
    <p:extLst>
      <p:ext uri="{BB962C8B-B14F-4D97-AF65-F5344CB8AC3E}">
        <p14:creationId xmlns:p14="http://schemas.microsoft.com/office/powerpoint/2010/main" val="4735256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5D9903F-36CB-474A-8BF0-E5344B28AB60}" type="datetimeFigureOut">
              <a:rPr lang="en-US" smtClean="0"/>
              <a:t>10/13/2024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001B62-8E8B-EC4C-8F26-513948CE059E}" type="slidenum">
              <a:rPr lang="en-US" smtClean="0"/>
              <a:t>‹#›</a:t>
            </a:fld>
            <a:endParaRPr lang="en-US"/>
          </a:p>
        </p:txBody>
      </p:sp>
    </p:spTree>
    <p:extLst>
      <p:ext uri="{BB962C8B-B14F-4D97-AF65-F5344CB8AC3E}">
        <p14:creationId xmlns:p14="http://schemas.microsoft.com/office/powerpoint/2010/main" val="2528593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5D9903F-36CB-474A-8BF0-E5344B28AB60}"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01B62-8E8B-EC4C-8F26-513948CE059E}" type="slidenum">
              <a:rPr lang="en-US" smtClean="0"/>
              <a:t>‹#›</a:t>
            </a:fld>
            <a:endParaRPr lang="en-US"/>
          </a:p>
        </p:txBody>
      </p:sp>
    </p:spTree>
    <p:extLst>
      <p:ext uri="{BB962C8B-B14F-4D97-AF65-F5344CB8AC3E}">
        <p14:creationId xmlns:p14="http://schemas.microsoft.com/office/powerpoint/2010/main" val="4034847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5D9903F-36CB-474A-8BF0-E5344B28AB60}"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01B62-8E8B-EC4C-8F26-513948CE059E}" type="slidenum">
              <a:rPr lang="en-US" smtClean="0"/>
              <a:t>‹#›</a:t>
            </a:fld>
            <a:endParaRPr lang="en-US"/>
          </a:p>
        </p:txBody>
      </p:sp>
    </p:spTree>
    <p:extLst>
      <p:ext uri="{BB962C8B-B14F-4D97-AF65-F5344CB8AC3E}">
        <p14:creationId xmlns:p14="http://schemas.microsoft.com/office/powerpoint/2010/main" val="18171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5D9903F-36CB-474A-8BF0-E5344B28AB60}"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01B62-8E8B-EC4C-8F26-513948CE059E}" type="slidenum">
              <a:rPr lang="en-US" smtClean="0"/>
              <a:t>‹#›</a:t>
            </a:fld>
            <a:endParaRPr lang="en-US"/>
          </a:p>
        </p:txBody>
      </p:sp>
    </p:spTree>
    <p:extLst>
      <p:ext uri="{BB962C8B-B14F-4D97-AF65-F5344CB8AC3E}">
        <p14:creationId xmlns:p14="http://schemas.microsoft.com/office/powerpoint/2010/main" val="351334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5D9903F-36CB-474A-8BF0-E5344B28AB60}"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01B62-8E8B-EC4C-8F26-513948CE059E}" type="slidenum">
              <a:rPr lang="en-US" smtClean="0"/>
              <a:t>‹#›</a:t>
            </a:fld>
            <a:endParaRPr lang="en-US"/>
          </a:p>
        </p:txBody>
      </p:sp>
    </p:spTree>
    <p:extLst>
      <p:ext uri="{BB962C8B-B14F-4D97-AF65-F5344CB8AC3E}">
        <p14:creationId xmlns:p14="http://schemas.microsoft.com/office/powerpoint/2010/main" val="3129317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5D9903F-36CB-474A-8BF0-E5344B28AB60}"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01B62-8E8B-EC4C-8F26-513948CE059E}" type="slidenum">
              <a:rPr lang="en-US" smtClean="0"/>
              <a:t>‹#›</a:t>
            </a:fld>
            <a:endParaRPr lang="en-US"/>
          </a:p>
        </p:txBody>
      </p:sp>
    </p:spTree>
    <p:extLst>
      <p:ext uri="{BB962C8B-B14F-4D97-AF65-F5344CB8AC3E}">
        <p14:creationId xmlns:p14="http://schemas.microsoft.com/office/powerpoint/2010/main" val="4125536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5D9903F-36CB-474A-8BF0-E5344B28AB60}"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01B62-8E8B-EC4C-8F26-513948CE059E}"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extLst>
      <p:ext uri="{BB962C8B-B14F-4D97-AF65-F5344CB8AC3E}">
        <p14:creationId xmlns:p14="http://schemas.microsoft.com/office/powerpoint/2010/main" val="564592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5D9903F-36CB-474A-8BF0-E5344B28AB60}"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01B62-8E8B-EC4C-8F26-513948CE059E}" type="slidenum">
              <a:rPr lang="en-US" smtClean="0"/>
              <a:t>‹#›</a:t>
            </a:fld>
            <a:endParaRPr lang="en-US"/>
          </a:p>
        </p:txBody>
      </p:sp>
    </p:spTree>
    <p:extLst>
      <p:ext uri="{BB962C8B-B14F-4D97-AF65-F5344CB8AC3E}">
        <p14:creationId xmlns:p14="http://schemas.microsoft.com/office/powerpoint/2010/main" val="1383149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5D9903F-36CB-474A-8BF0-E5344B28AB60}"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01B62-8E8B-EC4C-8F26-513948CE059E}" type="slidenum">
              <a:rPr lang="en-US" smtClean="0"/>
              <a:t>‹#›</a:t>
            </a:fld>
            <a:endParaRPr lang="en-US"/>
          </a:p>
        </p:txBody>
      </p:sp>
    </p:spTree>
    <p:extLst>
      <p:ext uri="{BB962C8B-B14F-4D97-AF65-F5344CB8AC3E}">
        <p14:creationId xmlns:p14="http://schemas.microsoft.com/office/powerpoint/2010/main" val="920016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5D9903F-36CB-474A-8BF0-E5344B28AB60}"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01B62-8E8B-EC4C-8F26-513948CE059E}" type="slidenum">
              <a:rPr lang="en-US" smtClean="0"/>
              <a:t>‹#›</a:t>
            </a:fld>
            <a:endParaRPr lang="en-US"/>
          </a:p>
        </p:txBody>
      </p:sp>
    </p:spTree>
    <p:extLst>
      <p:ext uri="{BB962C8B-B14F-4D97-AF65-F5344CB8AC3E}">
        <p14:creationId xmlns:p14="http://schemas.microsoft.com/office/powerpoint/2010/main" val="594865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5D9903F-36CB-474A-8BF0-E5344B28AB60}" type="datetimeFigureOut">
              <a:rPr lang="en-US" smtClean="0"/>
              <a:t>10/13/2024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001B62-8E8B-EC4C-8F26-513948CE059E}" type="slidenum">
              <a:rPr lang="en-US" smtClean="0"/>
              <a:t>‹#›</a:t>
            </a:fld>
            <a:endParaRPr lang="en-US"/>
          </a:p>
        </p:txBody>
      </p:sp>
    </p:spTree>
    <p:extLst>
      <p:ext uri="{BB962C8B-B14F-4D97-AF65-F5344CB8AC3E}">
        <p14:creationId xmlns:p14="http://schemas.microsoft.com/office/powerpoint/2010/main" val="3860273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5D9903F-36CB-474A-8BF0-E5344B28AB60}" type="datetimeFigureOut">
              <a:rPr lang="en-US" smtClean="0"/>
              <a:t>10/13/2024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001B62-8E8B-EC4C-8F26-513948CE059E}" type="slidenum">
              <a:rPr lang="en-US" smtClean="0"/>
              <a:t>‹#›</a:t>
            </a:fld>
            <a:endParaRPr lang="en-US"/>
          </a:p>
        </p:txBody>
      </p:sp>
    </p:spTree>
    <p:extLst>
      <p:ext uri="{BB962C8B-B14F-4D97-AF65-F5344CB8AC3E}">
        <p14:creationId xmlns:p14="http://schemas.microsoft.com/office/powerpoint/2010/main" val="3068576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5D9903F-36CB-474A-8BF0-E5344B28AB60}" type="datetimeFigureOut">
              <a:rPr lang="en-US" smtClean="0"/>
              <a:t>10/13/2024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001B62-8E8B-EC4C-8F26-513948CE059E}" type="slidenum">
              <a:rPr lang="en-US" smtClean="0"/>
              <a:t>‹#›</a:t>
            </a:fld>
            <a:endParaRPr lang="en-US"/>
          </a:p>
        </p:txBody>
      </p:sp>
    </p:spTree>
    <p:extLst>
      <p:ext uri="{BB962C8B-B14F-4D97-AF65-F5344CB8AC3E}">
        <p14:creationId xmlns:p14="http://schemas.microsoft.com/office/powerpoint/2010/main" val="1428017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5D9903F-36CB-474A-8BF0-E5344B28AB60}" type="datetimeFigureOut">
              <a:rPr lang="en-US" smtClean="0"/>
              <a:t>10/13/2024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001B62-8E8B-EC4C-8F26-513948CE059E}" type="slidenum">
              <a:rPr lang="en-US" smtClean="0"/>
              <a:t>‹#›</a:t>
            </a:fld>
            <a:endParaRPr lang="en-US"/>
          </a:p>
        </p:txBody>
      </p:sp>
    </p:spTree>
    <p:extLst>
      <p:ext uri="{BB962C8B-B14F-4D97-AF65-F5344CB8AC3E}">
        <p14:creationId xmlns:p14="http://schemas.microsoft.com/office/powerpoint/2010/main" val="3804340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5D9903F-36CB-474A-8BF0-E5344B28AB60}" type="datetimeFigureOut">
              <a:rPr lang="en-US" smtClean="0"/>
              <a:t>10/13/2024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001B62-8E8B-EC4C-8F26-513948CE059E}" type="slidenum">
              <a:rPr lang="en-US" smtClean="0"/>
              <a:t>‹#›</a:t>
            </a:fld>
            <a:endParaRPr lang="en-US"/>
          </a:p>
        </p:txBody>
      </p:sp>
    </p:spTree>
    <p:extLst>
      <p:ext uri="{BB962C8B-B14F-4D97-AF65-F5344CB8AC3E}">
        <p14:creationId xmlns:p14="http://schemas.microsoft.com/office/powerpoint/2010/main" val="2964318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5D9903F-36CB-474A-8BF0-E5344B28AB60}" type="datetimeFigureOut">
              <a:rPr lang="en-US" smtClean="0"/>
              <a:t>10/13/2024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001B62-8E8B-EC4C-8F26-513948CE059E}" type="slidenum">
              <a:rPr lang="en-US" smtClean="0"/>
              <a:t>‹#›</a:t>
            </a:fld>
            <a:endParaRPr lang="en-US"/>
          </a:p>
        </p:txBody>
      </p:sp>
    </p:spTree>
    <p:extLst>
      <p:ext uri="{BB962C8B-B14F-4D97-AF65-F5344CB8AC3E}">
        <p14:creationId xmlns:p14="http://schemas.microsoft.com/office/powerpoint/2010/main" val="4243650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5D9903F-36CB-474A-8BF0-E5344B28AB60}" type="datetimeFigureOut">
              <a:rPr lang="en-US" smtClean="0"/>
              <a:t>10/13/2024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9001B62-8E8B-EC4C-8F26-513948CE059E}" type="slidenum">
              <a:rPr lang="en-US" smtClean="0"/>
              <a:t>‹#›</a:t>
            </a:fld>
            <a:endParaRPr lang="en-US"/>
          </a:p>
        </p:txBody>
      </p:sp>
    </p:spTree>
    <p:extLst>
      <p:ext uri="{BB962C8B-B14F-4D97-AF65-F5344CB8AC3E}">
        <p14:creationId xmlns:p14="http://schemas.microsoft.com/office/powerpoint/2010/main" val="3881171902"/>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331F17-A9E3-763D-63D2-6767FD5B6986}"/>
              </a:ext>
            </a:extLst>
          </p:cNvPr>
          <p:cNvSpPr>
            <a:spLocks noGrp="1"/>
          </p:cNvSpPr>
          <p:nvPr>
            <p:ph type="ctrTitle"/>
          </p:nvPr>
        </p:nvSpPr>
        <p:spPr>
          <a:xfrm>
            <a:off x="1993805" y="1354668"/>
            <a:ext cx="8204391" cy="2346475"/>
          </a:xfrm>
        </p:spPr>
        <p:txBody>
          <a:bodyPr>
            <a:normAutofit/>
          </a:bodyPr>
          <a:lstStyle/>
          <a:p>
            <a:pPr algn="ctr">
              <a:lnSpc>
                <a:spcPct val="90000"/>
              </a:lnSpc>
            </a:pPr>
            <a:r>
              <a:rPr lang="en-US" sz="4700" dirty="0">
                <a:latin typeface="+mn-lt"/>
              </a:rPr>
              <a:t>AUTOMATION OF DEVELOPING APPLICATION(API) USING DevOPS (CICD)</a:t>
            </a:r>
          </a:p>
        </p:txBody>
      </p:sp>
      <p:sp>
        <p:nvSpPr>
          <p:cNvPr id="3" name="Subtitle 2">
            <a:extLst>
              <a:ext uri="{FF2B5EF4-FFF2-40B4-BE49-F238E27FC236}">
                <a16:creationId xmlns:a16="http://schemas.microsoft.com/office/drawing/2014/main" id="{F36644D9-CC97-DF7E-50FC-728CF24D8B32}"/>
              </a:ext>
            </a:extLst>
          </p:cNvPr>
          <p:cNvSpPr>
            <a:spLocks noGrp="1"/>
          </p:cNvSpPr>
          <p:nvPr>
            <p:ph type="subTitle" idx="1"/>
          </p:nvPr>
        </p:nvSpPr>
        <p:spPr>
          <a:xfrm>
            <a:off x="7690758" y="4702629"/>
            <a:ext cx="3516086" cy="1334705"/>
          </a:xfrm>
        </p:spPr>
        <p:txBody>
          <a:bodyPr>
            <a:normAutofit/>
          </a:bodyPr>
          <a:lstStyle/>
          <a:p>
            <a:pPr algn="ctr">
              <a:lnSpc>
                <a:spcPct val="90000"/>
              </a:lnSpc>
            </a:pPr>
            <a:r>
              <a:rPr lang="en-US" sz="1400" dirty="0">
                <a:latin typeface="Khmer MN" pitchFamily="2" charset="0"/>
              </a:rPr>
              <a:t>By : </a:t>
            </a:r>
          </a:p>
          <a:p>
            <a:pPr algn="ctr">
              <a:lnSpc>
                <a:spcPct val="90000"/>
              </a:lnSpc>
            </a:pPr>
            <a:r>
              <a:rPr lang="en-US" sz="1400" dirty="0">
                <a:latin typeface="Khmer MN" pitchFamily="2" charset="0"/>
              </a:rPr>
              <a:t>Dhanush g</a:t>
            </a:r>
          </a:p>
          <a:p>
            <a:pPr algn="ctr">
              <a:lnSpc>
                <a:spcPct val="90000"/>
              </a:lnSpc>
            </a:pPr>
            <a:r>
              <a:rPr lang="en-US" sz="1400" dirty="0">
                <a:latin typeface="Khmer MN" pitchFamily="2" charset="0"/>
              </a:rPr>
              <a:t>&amp; </a:t>
            </a:r>
          </a:p>
          <a:p>
            <a:pPr algn="ctr">
              <a:lnSpc>
                <a:spcPct val="90000"/>
              </a:lnSpc>
            </a:pPr>
            <a:r>
              <a:rPr lang="en-US" sz="1400" dirty="0">
                <a:latin typeface="Khmer MN" pitchFamily="2" charset="0"/>
              </a:rPr>
              <a:t>Ezhil velan S</a:t>
            </a:r>
          </a:p>
        </p:txBody>
      </p:sp>
      <p:cxnSp>
        <p:nvCxnSpPr>
          <p:cNvPr id="10" name="Straight Connector 9">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222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7B5076-0C22-53B7-8CE4-65EBB4CEDCD5}"/>
              </a:ext>
            </a:extLst>
          </p:cNvPr>
          <p:cNvSpPr>
            <a:spLocks noGrp="1"/>
          </p:cNvSpPr>
          <p:nvPr>
            <p:ph idx="1"/>
          </p:nvPr>
        </p:nvSpPr>
        <p:spPr>
          <a:xfrm>
            <a:off x="3853544" y="2057399"/>
            <a:ext cx="5600698" cy="2149929"/>
          </a:xfrm>
        </p:spPr>
        <p:txBody>
          <a:bodyPr>
            <a:normAutofit/>
          </a:bodyPr>
          <a:lstStyle/>
          <a:p>
            <a:pPr marL="0" indent="0">
              <a:buNone/>
            </a:pPr>
            <a:r>
              <a:rPr lang="en-US" sz="5000" dirty="0"/>
              <a:t>Thank You !</a:t>
            </a:r>
          </a:p>
        </p:txBody>
      </p:sp>
    </p:spTree>
    <p:extLst>
      <p:ext uri="{BB962C8B-B14F-4D97-AF65-F5344CB8AC3E}">
        <p14:creationId xmlns:p14="http://schemas.microsoft.com/office/powerpoint/2010/main" val="513071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7EBFA0-36A7-C785-7AAC-A7BA715BE3B2}"/>
              </a:ext>
            </a:extLst>
          </p:cNvPr>
          <p:cNvSpPr>
            <a:spLocks noGrp="1"/>
          </p:cNvSpPr>
          <p:nvPr>
            <p:ph idx="1"/>
          </p:nvPr>
        </p:nvSpPr>
        <p:spPr>
          <a:xfrm>
            <a:off x="1800844" y="1377539"/>
            <a:ext cx="8590312" cy="4898571"/>
          </a:xfrm>
        </p:spPr>
        <p:txBody>
          <a:bodyPr>
            <a:normAutofit/>
          </a:bodyPr>
          <a:lstStyle/>
          <a:p>
            <a:pPr marL="0" indent="0" algn="l">
              <a:buNone/>
            </a:pPr>
            <a:r>
              <a:rPr lang="en-US" sz="2400" dirty="0"/>
              <a:t>This project demonstrates the automation of API application development and deployment using a CI/CD pipeline implemented on Google Cloud Platform (GCP). A Python Flask application, fetching data from the “http://api.open-notify.org/</a:t>
            </a:r>
            <a:r>
              <a:rPr lang="en-US" sz="2400" dirty="0" err="1"/>
              <a:t>astros.json</a:t>
            </a:r>
            <a:r>
              <a:rPr lang="en-US" sz="2400" dirty="0"/>
              <a:t>” open source endpoint, is containerized using Docker and deployed to Google Cloud Run. The entire process, from code commit to deployment, is automated using Google Cloud Build. </a:t>
            </a:r>
            <a:r>
              <a:rPr lang="en-US" sz="2400"/>
              <a:t>This approach ensures efficient and reliable deployment of the API, minimizing manual intervention and improving the overall development workflow.</a:t>
            </a:r>
            <a:endParaRPr lang="en-IN" sz="2400" b="0" i="0" u="none" strike="noStrike" dirty="0">
              <a:effectLst/>
              <a:latin typeface="ui-sans-serif"/>
            </a:endParaRPr>
          </a:p>
        </p:txBody>
      </p:sp>
      <p:sp>
        <p:nvSpPr>
          <p:cNvPr id="5" name="Round Diagonal Corner of Rectangle 4">
            <a:extLst>
              <a:ext uri="{FF2B5EF4-FFF2-40B4-BE49-F238E27FC236}">
                <a16:creationId xmlns:a16="http://schemas.microsoft.com/office/drawing/2014/main" id="{2ED0F851-C9F3-DCBC-3A4A-D93B194C8A51}"/>
              </a:ext>
            </a:extLst>
          </p:cNvPr>
          <p:cNvSpPr/>
          <p:nvPr/>
        </p:nvSpPr>
        <p:spPr>
          <a:xfrm>
            <a:off x="173181" y="255319"/>
            <a:ext cx="11845638" cy="653142"/>
          </a:xfrm>
          <a:prstGeom prst="round2DiagRect">
            <a:avLst/>
          </a:prstGeom>
          <a:solidFill>
            <a:srgbClr val="2079D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ABSTRACT</a:t>
            </a:r>
          </a:p>
        </p:txBody>
      </p:sp>
    </p:spTree>
    <p:extLst>
      <p:ext uri="{BB962C8B-B14F-4D97-AF65-F5344CB8AC3E}">
        <p14:creationId xmlns:p14="http://schemas.microsoft.com/office/powerpoint/2010/main" val="3294495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7EBFA0-36A7-C785-7AAC-A7BA715BE3B2}"/>
              </a:ext>
            </a:extLst>
          </p:cNvPr>
          <p:cNvSpPr>
            <a:spLocks noGrp="1"/>
          </p:cNvSpPr>
          <p:nvPr>
            <p:ph idx="1"/>
          </p:nvPr>
        </p:nvSpPr>
        <p:spPr>
          <a:xfrm>
            <a:off x="1800844" y="1377539"/>
            <a:ext cx="8590312" cy="4898571"/>
          </a:xfrm>
        </p:spPr>
        <p:txBody>
          <a:bodyPr>
            <a:normAutofit/>
          </a:bodyPr>
          <a:lstStyle/>
          <a:p>
            <a:pPr marL="0" indent="0" algn="l">
              <a:buNone/>
            </a:pPr>
            <a:r>
              <a:rPr lang="en-US" sz="2400" dirty="0"/>
              <a:t>Manual deployment of web applications is often slow, error-prone, and inconsistent across different environments. This can lead to delays in releasing new features and updates, increased risk of deployment failures, and difficulties in maintaining a consistent production environment. Furthermore, scaling a manually deployed application to handle increased traffic is complex and time-consuming. </a:t>
            </a:r>
            <a:endParaRPr lang="en-IN" sz="2400" b="0" i="0" u="none" strike="noStrike" dirty="0">
              <a:effectLst/>
              <a:latin typeface="ui-sans-serif"/>
            </a:endParaRPr>
          </a:p>
        </p:txBody>
      </p:sp>
      <p:sp>
        <p:nvSpPr>
          <p:cNvPr id="5" name="Round Diagonal Corner of Rectangle 4">
            <a:extLst>
              <a:ext uri="{FF2B5EF4-FFF2-40B4-BE49-F238E27FC236}">
                <a16:creationId xmlns:a16="http://schemas.microsoft.com/office/drawing/2014/main" id="{2ED0F851-C9F3-DCBC-3A4A-D93B194C8A51}"/>
              </a:ext>
            </a:extLst>
          </p:cNvPr>
          <p:cNvSpPr/>
          <p:nvPr/>
        </p:nvSpPr>
        <p:spPr>
          <a:xfrm>
            <a:off x="106876" y="261258"/>
            <a:ext cx="11845638" cy="653142"/>
          </a:xfrm>
          <a:prstGeom prst="round2DiagRect">
            <a:avLst/>
          </a:prstGeom>
          <a:solidFill>
            <a:srgbClr val="2079D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EXISTING SYSTEM</a:t>
            </a:r>
          </a:p>
        </p:txBody>
      </p:sp>
    </p:spTree>
    <p:extLst>
      <p:ext uri="{BB962C8B-B14F-4D97-AF65-F5344CB8AC3E}">
        <p14:creationId xmlns:p14="http://schemas.microsoft.com/office/powerpoint/2010/main" val="3864753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7EBFA0-36A7-C785-7AAC-A7BA715BE3B2}"/>
              </a:ext>
            </a:extLst>
          </p:cNvPr>
          <p:cNvSpPr>
            <a:spLocks noGrp="1"/>
          </p:cNvSpPr>
          <p:nvPr>
            <p:ph idx="1"/>
          </p:nvPr>
        </p:nvSpPr>
        <p:spPr>
          <a:xfrm>
            <a:off x="1800844" y="1377539"/>
            <a:ext cx="8590312" cy="4898571"/>
          </a:xfrm>
        </p:spPr>
        <p:txBody>
          <a:bodyPr>
            <a:normAutofit/>
          </a:bodyPr>
          <a:lstStyle/>
          <a:p>
            <a:pPr marL="0" indent="0" algn="l">
              <a:buNone/>
            </a:pPr>
            <a:r>
              <a:rPr lang="en-US" sz="2400" dirty="0"/>
              <a:t>In a DevOps environment, automating the entire process from development to production ensures faster, reliable, and repeatable deployments. The proposed system focuses on using Continuous Integration (CI) and Continuous Deployment (CD) to streamline API development and deployment.</a:t>
            </a:r>
            <a:endParaRPr lang="en-IN" sz="2400" b="0" i="0" u="none" strike="noStrike" dirty="0">
              <a:effectLst/>
              <a:latin typeface="ui-sans-serif"/>
            </a:endParaRPr>
          </a:p>
        </p:txBody>
      </p:sp>
      <p:sp>
        <p:nvSpPr>
          <p:cNvPr id="5" name="Round Diagonal Corner of Rectangle 4">
            <a:extLst>
              <a:ext uri="{FF2B5EF4-FFF2-40B4-BE49-F238E27FC236}">
                <a16:creationId xmlns:a16="http://schemas.microsoft.com/office/drawing/2014/main" id="{2ED0F851-C9F3-DCBC-3A4A-D93B194C8A51}"/>
              </a:ext>
            </a:extLst>
          </p:cNvPr>
          <p:cNvSpPr/>
          <p:nvPr/>
        </p:nvSpPr>
        <p:spPr>
          <a:xfrm>
            <a:off x="106876" y="261258"/>
            <a:ext cx="11845638" cy="653142"/>
          </a:xfrm>
          <a:prstGeom prst="round2DiagRect">
            <a:avLst/>
          </a:prstGeom>
          <a:solidFill>
            <a:srgbClr val="2079D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t>PROPOSED SYSTEM</a:t>
            </a:r>
            <a:endParaRPr lang="en-US" sz="2800" dirty="0"/>
          </a:p>
        </p:txBody>
      </p:sp>
    </p:spTree>
    <p:extLst>
      <p:ext uri="{BB962C8B-B14F-4D97-AF65-F5344CB8AC3E}">
        <p14:creationId xmlns:p14="http://schemas.microsoft.com/office/powerpoint/2010/main" val="2276344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33A699-4D1A-3781-3652-1CAB63EF8954}"/>
              </a:ext>
            </a:extLst>
          </p:cNvPr>
          <p:cNvSpPr>
            <a:spLocks noGrp="1"/>
          </p:cNvSpPr>
          <p:nvPr>
            <p:ph idx="1"/>
          </p:nvPr>
        </p:nvSpPr>
        <p:spPr/>
        <p:txBody>
          <a:bodyPr>
            <a:normAutofit lnSpcReduction="10000"/>
          </a:bodyPr>
          <a:lstStyle/>
          <a:p>
            <a:pPr algn="l">
              <a:buFont typeface="Arial" panose="020B0604020202020204" pitchFamily="34" charset="0"/>
              <a:buChar char="•"/>
            </a:pPr>
            <a:r>
              <a:rPr lang="en-IN" b="1" i="0" u="none" strike="noStrike" dirty="0">
                <a:effectLst/>
                <a:latin typeface="ui-sans-serif"/>
              </a:rPr>
              <a:t>Problem:</a:t>
            </a:r>
            <a:endParaRPr lang="en-IN" b="0" i="0" u="none" strike="noStrike" dirty="0">
              <a:effectLst/>
              <a:latin typeface="ui-sans-serif"/>
            </a:endParaRPr>
          </a:p>
          <a:p>
            <a:pPr marL="742950" lvl="1" indent="-285750" algn="l">
              <a:buFont typeface="Arial" panose="020B0604020202020204" pitchFamily="34" charset="0"/>
              <a:buChar char="•"/>
            </a:pPr>
            <a:r>
              <a:rPr lang="en-IN" b="1" i="0" u="sng" strike="noStrike" dirty="0">
                <a:effectLst/>
                <a:latin typeface="ui-sans-serif"/>
              </a:rPr>
              <a:t>Traditional Deployment</a:t>
            </a:r>
            <a:r>
              <a:rPr lang="en-IN" b="1" i="0" u="none" strike="noStrike" dirty="0">
                <a:effectLst/>
                <a:latin typeface="ui-sans-serif"/>
              </a:rPr>
              <a:t>:</a:t>
            </a:r>
            <a:r>
              <a:rPr lang="en-IN" b="0" i="0" u="none" strike="noStrike" dirty="0">
                <a:effectLst/>
                <a:latin typeface="ui-sans-serif"/>
              </a:rPr>
              <a:t> Time-consuming manual processes, prone to errors, slow deployment cycles, and difficult to scale.		</a:t>
            </a:r>
          </a:p>
          <a:p>
            <a:pPr marL="742950" lvl="1" indent="-285750" algn="l">
              <a:buFont typeface="Arial" panose="020B0604020202020204" pitchFamily="34" charset="0"/>
              <a:buChar char="•"/>
            </a:pPr>
            <a:r>
              <a:rPr lang="en-IN" b="1" i="0" u="sng" strike="noStrike" dirty="0">
                <a:effectLst/>
                <a:latin typeface="ui-sans-serif"/>
              </a:rPr>
              <a:t>Example</a:t>
            </a:r>
            <a:r>
              <a:rPr lang="en-IN" b="1" i="0" u="none" strike="noStrike" dirty="0">
                <a:effectLst/>
                <a:latin typeface="ui-sans-serif"/>
              </a:rPr>
              <a:t>:</a:t>
            </a:r>
            <a:r>
              <a:rPr lang="en-IN" b="0" i="0" u="none" strike="noStrike" dirty="0">
                <a:effectLst/>
                <a:latin typeface="ui-sans-serif"/>
              </a:rPr>
              <a:t> Imagine deploying a new API for a web app. We have to manually build the application, test it, package it, and then manually deploy it to a server. This process can take days or even weeks, and any errors along the way can cause significant delays.</a:t>
            </a:r>
          </a:p>
          <a:p>
            <a:pPr marL="742950" lvl="1" indent="-285750" algn="l">
              <a:buFont typeface="Arial" panose="020B0604020202020204" pitchFamily="34" charset="0"/>
              <a:buChar char="•"/>
            </a:pPr>
            <a:endParaRPr lang="en-IN" b="0" i="0" u="none" strike="noStrike" dirty="0">
              <a:effectLst/>
              <a:latin typeface="ui-sans-serif"/>
            </a:endParaRPr>
          </a:p>
          <a:p>
            <a:pPr algn="l">
              <a:buFont typeface="Arial" panose="020B0604020202020204" pitchFamily="34" charset="0"/>
              <a:buChar char="•"/>
            </a:pPr>
            <a:r>
              <a:rPr lang="en-IN" b="1" i="0" u="none" strike="noStrike" dirty="0">
                <a:effectLst/>
                <a:latin typeface="ui-sans-serif"/>
              </a:rPr>
              <a:t>Solution:</a:t>
            </a:r>
            <a:endParaRPr lang="en-IN" b="0" i="0" u="none" strike="noStrike" dirty="0">
              <a:effectLst/>
              <a:latin typeface="ui-sans-serif"/>
            </a:endParaRPr>
          </a:p>
          <a:p>
            <a:pPr marL="742950" lvl="1" indent="-285750" algn="l">
              <a:buFont typeface="Arial" panose="020B0604020202020204" pitchFamily="34" charset="0"/>
              <a:buChar char="•"/>
            </a:pPr>
            <a:r>
              <a:rPr lang="en-IN" b="1" i="0" u="none" strike="noStrike" dirty="0">
                <a:effectLst/>
                <a:latin typeface="ui-sans-serif"/>
              </a:rPr>
              <a:t>DevOps &amp; CI/CD:</a:t>
            </a:r>
            <a:r>
              <a:rPr lang="en-IN" b="0" i="0" u="none" strike="noStrike" dirty="0">
                <a:effectLst/>
                <a:latin typeface="ui-sans-serif"/>
              </a:rPr>
              <a:t> Automating the entire API development lifecycle, from code deployment, using a continuous integration and continuous delivery pipeline.</a:t>
            </a:r>
          </a:p>
          <a:p>
            <a:pPr marL="742950" lvl="1" indent="-285750" algn="l">
              <a:buFont typeface="Arial" panose="020B0604020202020204" pitchFamily="34" charset="0"/>
              <a:buChar char="•"/>
            </a:pPr>
            <a:r>
              <a:rPr lang="en-IN" b="1" i="0" u="none" strike="noStrike" dirty="0">
                <a:effectLst/>
                <a:latin typeface="ui-sans-serif"/>
              </a:rPr>
              <a:t>Key Goal:</a:t>
            </a:r>
            <a:r>
              <a:rPr lang="en-IN" b="0" i="0" u="none" strike="noStrike" dirty="0">
                <a:effectLst/>
                <a:latin typeface="ui-sans-serif"/>
              </a:rPr>
              <a:t> To streamline and accelerate API development by leveraging DevOps and CI/CD best practices.</a:t>
            </a:r>
          </a:p>
          <a:p>
            <a:endParaRPr lang="en-US" dirty="0"/>
          </a:p>
        </p:txBody>
      </p:sp>
      <p:sp>
        <p:nvSpPr>
          <p:cNvPr id="7" name="Round Diagonal Corner of Rectangle 6">
            <a:extLst>
              <a:ext uri="{FF2B5EF4-FFF2-40B4-BE49-F238E27FC236}">
                <a16:creationId xmlns:a16="http://schemas.microsoft.com/office/drawing/2014/main" id="{738852FC-8CDE-C756-58D6-C9D91E456BEE}"/>
              </a:ext>
            </a:extLst>
          </p:cNvPr>
          <p:cNvSpPr/>
          <p:nvPr/>
        </p:nvSpPr>
        <p:spPr>
          <a:xfrm>
            <a:off x="106876" y="261258"/>
            <a:ext cx="11845638" cy="653142"/>
          </a:xfrm>
          <a:prstGeom prst="round2DiagRect">
            <a:avLst/>
          </a:prstGeom>
          <a:solidFill>
            <a:srgbClr val="2079D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PROBLEM STATEMENT</a:t>
            </a:r>
          </a:p>
        </p:txBody>
      </p:sp>
    </p:spTree>
    <p:extLst>
      <p:ext uri="{BB962C8B-B14F-4D97-AF65-F5344CB8AC3E}">
        <p14:creationId xmlns:p14="http://schemas.microsoft.com/office/powerpoint/2010/main" val="705662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956CF177-F36E-8DBB-A310-74C7DC6BF526}"/>
              </a:ext>
            </a:extLst>
          </p:cNvPr>
          <p:cNvSpPr/>
          <p:nvPr/>
        </p:nvSpPr>
        <p:spPr>
          <a:xfrm>
            <a:off x="1160393" y="2113020"/>
            <a:ext cx="1455460" cy="12910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GitHub</a:t>
            </a:r>
            <a:br>
              <a:rPr lang="en-US" sz="1400" dirty="0"/>
            </a:br>
            <a:r>
              <a:rPr lang="en-US" sz="1400" dirty="0"/>
              <a:t>Repository (</a:t>
            </a:r>
            <a:r>
              <a:rPr lang="en-US" sz="1400" dirty="0" err="1"/>
              <a:t>Dockerfile</a:t>
            </a:r>
            <a:r>
              <a:rPr lang="en-US" sz="1400" dirty="0"/>
              <a:t>, Python Scripts)</a:t>
            </a:r>
          </a:p>
        </p:txBody>
      </p:sp>
      <p:sp>
        <p:nvSpPr>
          <p:cNvPr id="5" name="Rounded Rectangle 4">
            <a:extLst>
              <a:ext uri="{FF2B5EF4-FFF2-40B4-BE49-F238E27FC236}">
                <a16:creationId xmlns:a16="http://schemas.microsoft.com/office/drawing/2014/main" id="{D29AD446-FBED-863E-AE32-7999A4F73A95}"/>
              </a:ext>
            </a:extLst>
          </p:cNvPr>
          <p:cNvSpPr/>
          <p:nvPr/>
        </p:nvSpPr>
        <p:spPr>
          <a:xfrm>
            <a:off x="4979241" y="2372602"/>
            <a:ext cx="1140031" cy="77189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Pipeline (CI/CD)</a:t>
            </a:r>
          </a:p>
        </p:txBody>
      </p:sp>
      <p:sp>
        <p:nvSpPr>
          <p:cNvPr id="6" name="Rounded Rectangle 5">
            <a:extLst>
              <a:ext uri="{FF2B5EF4-FFF2-40B4-BE49-F238E27FC236}">
                <a16:creationId xmlns:a16="http://schemas.microsoft.com/office/drawing/2014/main" id="{74E4E550-A5DA-DF1D-B6AF-7A2E9A5D4655}"/>
              </a:ext>
            </a:extLst>
          </p:cNvPr>
          <p:cNvSpPr/>
          <p:nvPr/>
        </p:nvSpPr>
        <p:spPr>
          <a:xfrm>
            <a:off x="8002382" y="2801966"/>
            <a:ext cx="1140031" cy="77189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Deploy (</a:t>
            </a:r>
            <a:r>
              <a:rPr lang="en-US" sz="1400" dirty="0" err="1"/>
              <a:t>CloudRun</a:t>
            </a:r>
            <a:r>
              <a:rPr lang="en-US" sz="1400" dirty="0"/>
              <a:t>)</a:t>
            </a:r>
          </a:p>
        </p:txBody>
      </p:sp>
      <p:sp>
        <p:nvSpPr>
          <p:cNvPr id="7" name="Rounded Rectangle 6">
            <a:extLst>
              <a:ext uri="{FF2B5EF4-FFF2-40B4-BE49-F238E27FC236}">
                <a16:creationId xmlns:a16="http://schemas.microsoft.com/office/drawing/2014/main" id="{5DE04C39-7BE7-0C4D-9E36-2E6F71ED6522}"/>
              </a:ext>
            </a:extLst>
          </p:cNvPr>
          <p:cNvSpPr/>
          <p:nvPr/>
        </p:nvSpPr>
        <p:spPr>
          <a:xfrm>
            <a:off x="8002382" y="1661882"/>
            <a:ext cx="1140031" cy="77189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Image Build (Artifact Registry)</a:t>
            </a:r>
          </a:p>
        </p:txBody>
      </p:sp>
      <p:cxnSp>
        <p:nvCxnSpPr>
          <p:cNvPr id="9" name="Straight Arrow Connector 8">
            <a:extLst>
              <a:ext uri="{FF2B5EF4-FFF2-40B4-BE49-F238E27FC236}">
                <a16:creationId xmlns:a16="http://schemas.microsoft.com/office/drawing/2014/main" id="{C2628F3A-2CA4-A7AE-6725-4724C934AF7C}"/>
              </a:ext>
            </a:extLst>
          </p:cNvPr>
          <p:cNvCxnSpPr>
            <a:cxnSpLocks/>
            <a:stCxn id="4" idx="3"/>
          </p:cNvCxnSpPr>
          <p:nvPr/>
        </p:nvCxnSpPr>
        <p:spPr>
          <a:xfrm>
            <a:off x="2615853" y="2758550"/>
            <a:ext cx="23717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0D865A2-570B-89F9-3BCB-C1240DB364C2}"/>
              </a:ext>
            </a:extLst>
          </p:cNvPr>
          <p:cNvSpPr/>
          <p:nvPr/>
        </p:nvSpPr>
        <p:spPr>
          <a:xfrm>
            <a:off x="3451917" y="2450120"/>
            <a:ext cx="1322614" cy="2520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latin typeface="Apple Braille" pitchFamily="2" charset="0"/>
              </a:rPr>
              <a:t>GitHub Event</a:t>
            </a:r>
          </a:p>
        </p:txBody>
      </p:sp>
      <p:cxnSp>
        <p:nvCxnSpPr>
          <p:cNvPr id="12" name="Straight Arrow Connector 11">
            <a:extLst>
              <a:ext uri="{FF2B5EF4-FFF2-40B4-BE49-F238E27FC236}">
                <a16:creationId xmlns:a16="http://schemas.microsoft.com/office/drawing/2014/main" id="{3249954D-C6A2-EBB3-F261-BE49765E0EF8}"/>
              </a:ext>
            </a:extLst>
          </p:cNvPr>
          <p:cNvCxnSpPr>
            <a:cxnSpLocks/>
            <a:endCxn id="7" idx="1"/>
          </p:cNvCxnSpPr>
          <p:nvPr/>
        </p:nvCxnSpPr>
        <p:spPr>
          <a:xfrm flipV="1">
            <a:off x="6096000" y="2047830"/>
            <a:ext cx="1906382" cy="5645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D744819-29F3-B5BC-911A-A075DEA1ABDE}"/>
              </a:ext>
            </a:extLst>
          </p:cNvPr>
          <p:cNvCxnSpPr>
            <a:cxnSpLocks/>
            <a:endCxn id="6" idx="1"/>
          </p:cNvCxnSpPr>
          <p:nvPr/>
        </p:nvCxnSpPr>
        <p:spPr>
          <a:xfrm>
            <a:off x="6096000" y="2934122"/>
            <a:ext cx="1906382" cy="2537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87EE348-E4DD-DDAC-EB8E-59751B42D8D6}"/>
              </a:ext>
            </a:extLst>
          </p:cNvPr>
          <p:cNvSpPr/>
          <p:nvPr/>
        </p:nvSpPr>
        <p:spPr>
          <a:xfrm rot="20501215">
            <a:off x="6385662" y="1959167"/>
            <a:ext cx="1322614" cy="2520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latin typeface="Apple Braille" pitchFamily="2" charset="0"/>
              </a:rPr>
              <a:t>Build Image &amp; Push</a:t>
            </a:r>
          </a:p>
        </p:txBody>
      </p:sp>
      <p:sp>
        <p:nvSpPr>
          <p:cNvPr id="17" name="Rectangle 16">
            <a:extLst>
              <a:ext uri="{FF2B5EF4-FFF2-40B4-BE49-F238E27FC236}">
                <a16:creationId xmlns:a16="http://schemas.microsoft.com/office/drawing/2014/main" id="{9A5C3460-3963-9D78-35B8-A542194740C5}"/>
              </a:ext>
            </a:extLst>
          </p:cNvPr>
          <p:cNvSpPr/>
          <p:nvPr/>
        </p:nvSpPr>
        <p:spPr>
          <a:xfrm rot="448681">
            <a:off x="6546698" y="3223114"/>
            <a:ext cx="1159726" cy="2194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latin typeface="Apple Braille" pitchFamily="2" charset="0"/>
              </a:rPr>
              <a:t>Deploy web App</a:t>
            </a:r>
          </a:p>
        </p:txBody>
      </p:sp>
      <p:sp>
        <p:nvSpPr>
          <p:cNvPr id="27" name="TextBox 26">
            <a:extLst>
              <a:ext uri="{FF2B5EF4-FFF2-40B4-BE49-F238E27FC236}">
                <a16:creationId xmlns:a16="http://schemas.microsoft.com/office/drawing/2014/main" id="{2818CB0F-6DE4-A45D-4D64-94F28105B20E}"/>
              </a:ext>
            </a:extLst>
          </p:cNvPr>
          <p:cNvSpPr txBox="1"/>
          <p:nvPr/>
        </p:nvSpPr>
        <p:spPr>
          <a:xfrm>
            <a:off x="1301741" y="4792134"/>
            <a:ext cx="8078178" cy="1254117"/>
          </a:xfrm>
          <a:prstGeom prst="rect">
            <a:avLst/>
          </a:prstGeom>
          <a:noFill/>
        </p:spPr>
        <p:txBody>
          <a:bodyPr wrap="square">
            <a:spAutoFit/>
          </a:bodyPr>
          <a:lstStyle/>
          <a:p>
            <a:pPr algn="l"/>
            <a:r>
              <a:rPr lang="en-IN" sz="1500" b="1" i="0" u="none" strike="noStrike" dirty="0">
                <a:effectLst/>
                <a:latin typeface="ui-sans-serif"/>
              </a:rPr>
              <a:t>Flow:</a:t>
            </a:r>
            <a:endParaRPr lang="en-IN" sz="1500" b="0" i="0" u="none" strike="noStrike" dirty="0">
              <a:effectLst/>
              <a:latin typeface="ui-sans-serif"/>
            </a:endParaRPr>
          </a:p>
          <a:p>
            <a:pPr marL="742950" lvl="1" indent="-285750" algn="l">
              <a:buFont typeface="Arial" panose="020B0604020202020204" pitchFamily="34" charset="0"/>
              <a:buChar char="•"/>
            </a:pPr>
            <a:r>
              <a:rPr lang="en-IN" sz="1500" b="0" i="0" u="none" strike="noStrike" dirty="0">
                <a:effectLst/>
                <a:latin typeface="ui-sans-serif"/>
              </a:rPr>
              <a:t>Developers push code changes to the GitHub repository.</a:t>
            </a:r>
          </a:p>
          <a:p>
            <a:pPr marL="742950" lvl="1" indent="-285750" algn="l">
              <a:buFont typeface="Arial" panose="020B0604020202020204" pitchFamily="34" charset="0"/>
              <a:buChar char="•"/>
            </a:pPr>
            <a:r>
              <a:rPr lang="en-IN" sz="1500" b="0" i="0" u="none" strike="noStrike" dirty="0">
                <a:effectLst/>
                <a:latin typeface="ui-sans-serif"/>
              </a:rPr>
              <a:t>The CI/CD pipeline is triggered by these changes.</a:t>
            </a:r>
          </a:p>
          <a:p>
            <a:pPr marL="742950" lvl="1" indent="-285750" algn="l">
              <a:buFont typeface="Arial" panose="020B0604020202020204" pitchFamily="34" charset="0"/>
              <a:buChar char="•"/>
            </a:pPr>
            <a:r>
              <a:rPr lang="en-IN" sz="1500" b="0" i="0" u="none" strike="noStrike" dirty="0">
                <a:effectLst/>
                <a:latin typeface="ui-sans-serif"/>
              </a:rPr>
              <a:t>The pipeline builds a Docker image, pushes it to the Artifact Registry, and deploys the application to Cloud Run.</a:t>
            </a:r>
          </a:p>
        </p:txBody>
      </p:sp>
      <p:sp>
        <p:nvSpPr>
          <p:cNvPr id="32" name="Round Diagonal Corner of Rectangle 31">
            <a:extLst>
              <a:ext uri="{FF2B5EF4-FFF2-40B4-BE49-F238E27FC236}">
                <a16:creationId xmlns:a16="http://schemas.microsoft.com/office/drawing/2014/main" id="{462FF6E8-AA07-2C12-A03C-E8FD6F4C7FB5}"/>
              </a:ext>
            </a:extLst>
          </p:cNvPr>
          <p:cNvSpPr/>
          <p:nvPr/>
        </p:nvSpPr>
        <p:spPr>
          <a:xfrm>
            <a:off x="106876" y="261258"/>
            <a:ext cx="11845638" cy="653142"/>
          </a:xfrm>
          <a:prstGeom prst="round2DiagRect">
            <a:avLst/>
          </a:prstGeom>
          <a:solidFill>
            <a:srgbClr val="2079D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FLOW ARCHITECTURE</a:t>
            </a:r>
          </a:p>
        </p:txBody>
      </p:sp>
    </p:spTree>
    <p:extLst>
      <p:ext uri="{BB962C8B-B14F-4D97-AF65-F5344CB8AC3E}">
        <p14:creationId xmlns:p14="http://schemas.microsoft.com/office/powerpoint/2010/main" val="3260926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2818CB0F-6DE4-A45D-4D64-94F28105B20E}"/>
              </a:ext>
            </a:extLst>
          </p:cNvPr>
          <p:cNvSpPr txBox="1"/>
          <p:nvPr/>
        </p:nvSpPr>
        <p:spPr>
          <a:xfrm>
            <a:off x="734291" y="2244437"/>
            <a:ext cx="10723417" cy="3093154"/>
          </a:xfrm>
          <a:prstGeom prst="rect">
            <a:avLst/>
          </a:prstGeom>
          <a:noFill/>
        </p:spPr>
        <p:txBody>
          <a:bodyPr wrap="square">
            <a:spAutoFit/>
          </a:bodyPr>
          <a:lstStyle/>
          <a:p>
            <a:pPr algn="l"/>
            <a:r>
              <a:rPr lang="en-IN" b="1" i="0" u="none" strike="noStrike" dirty="0">
                <a:effectLst/>
                <a:latin typeface="ui-sans-serif"/>
              </a:rPr>
              <a:t>Steps/Tasks:</a:t>
            </a:r>
          </a:p>
          <a:p>
            <a:pPr algn="l"/>
            <a:endParaRPr lang="en-IN" b="0" i="0" u="none" strike="noStrike" dirty="0">
              <a:effectLst/>
              <a:latin typeface="ui-sans-serif"/>
            </a:endParaRPr>
          </a:p>
          <a:p>
            <a:pPr marL="742950" lvl="1" indent="-285750" algn="l">
              <a:buFont typeface="Arial" panose="020B0604020202020204" pitchFamily="34" charset="0"/>
              <a:buChar char="•"/>
            </a:pPr>
            <a:r>
              <a:rPr lang="en-IN" b="1" i="0" u="none" strike="noStrike" dirty="0">
                <a:effectLst/>
                <a:latin typeface="ui-sans-serif"/>
              </a:rPr>
              <a:t>Git Clone:</a:t>
            </a:r>
            <a:r>
              <a:rPr lang="en-IN" b="0" i="0" u="none" strike="noStrike" dirty="0">
                <a:effectLst/>
                <a:latin typeface="ui-sans-serif"/>
              </a:rPr>
              <a:t> The pipeline clones the code from the GitHub repository.</a:t>
            </a:r>
          </a:p>
          <a:p>
            <a:pPr marL="742950" lvl="1" indent="-285750" algn="l">
              <a:buFont typeface="Arial" panose="020B0604020202020204" pitchFamily="34" charset="0"/>
              <a:buChar char="•"/>
            </a:pPr>
            <a:endParaRPr lang="en-IN" b="0" i="0" u="none" strike="noStrike" dirty="0">
              <a:effectLst/>
              <a:latin typeface="ui-sans-serif"/>
            </a:endParaRPr>
          </a:p>
          <a:p>
            <a:pPr marL="742950" lvl="1" indent="-285750" algn="l">
              <a:buFont typeface="Arial" panose="020B0604020202020204" pitchFamily="34" charset="0"/>
              <a:buChar char="•"/>
            </a:pPr>
            <a:r>
              <a:rPr lang="en-IN" b="1" i="0" u="none" strike="noStrike" dirty="0">
                <a:effectLst/>
                <a:latin typeface="ui-sans-serif"/>
              </a:rPr>
              <a:t>Build:</a:t>
            </a:r>
            <a:r>
              <a:rPr lang="en-IN" b="0" i="0" u="none" strike="noStrike" dirty="0">
                <a:effectLst/>
                <a:latin typeface="ui-sans-serif"/>
              </a:rPr>
              <a:t> The pipeline uses Docker to build a container image of the API application.</a:t>
            </a:r>
          </a:p>
          <a:p>
            <a:pPr marL="742950" lvl="1" indent="-285750" algn="l">
              <a:buFont typeface="Arial" panose="020B0604020202020204" pitchFamily="34" charset="0"/>
              <a:buChar char="•"/>
            </a:pPr>
            <a:endParaRPr lang="en-IN" b="0" i="0" u="none" strike="noStrike" dirty="0">
              <a:effectLst/>
              <a:latin typeface="ui-sans-serif"/>
            </a:endParaRPr>
          </a:p>
          <a:p>
            <a:pPr marL="742950" lvl="1" indent="-285750" algn="l">
              <a:buFont typeface="Arial" panose="020B0604020202020204" pitchFamily="34" charset="0"/>
              <a:buChar char="•"/>
            </a:pPr>
            <a:r>
              <a:rPr lang="en-IN" b="1" i="0" u="none" strike="noStrike" dirty="0">
                <a:effectLst/>
                <a:latin typeface="ui-sans-serif"/>
              </a:rPr>
              <a:t>Push:</a:t>
            </a:r>
            <a:r>
              <a:rPr lang="en-IN" b="0" i="0" u="none" strike="noStrike" dirty="0">
                <a:effectLst/>
                <a:latin typeface="ui-sans-serif"/>
              </a:rPr>
              <a:t> The built image is pushed to the Artifact Registry for storage and distribution.</a:t>
            </a:r>
          </a:p>
          <a:p>
            <a:pPr marL="742950" lvl="1" indent="-285750" algn="l">
              <a:buFont typeface="Arial" panose="020B0604020202020204" pitchFamily="34" charset="0"/>
              <a:buChar char="•"/>
            </a:pPr>
            <a:endParaRPr lang="en-IN" b="0" i="0" u="none" strike="noStrike" dirty="0">
              <a:effectLst/>
              <a:latin typeface="ui-sans-serif"/>
            </a:endParaRPr>
          </a:p>
          <a:p>
            <a:pPr marL="742950" lvl="1" indent="-285750" algn="l">
              <a:buFont typeface="Arial" panose="020B0604020202020204" pitchFamily="34" charset="0"/>
              <a:buChar char="•"/>
            </a:pPr>
            <a:r>
              <a:rPr lang="en-IN" b="1" i="0" u="none" strike="noStrike" dirty="0">
                <a:effectLst/>
                <a:latin typeface="ui-sans-serif"/>
              </a:rPr>
              <a:t>Deploy:</a:t>
            </a:r>
            <a:r>
              <a:rPr lang="en-IN" b="0" i="0" u="none" strike="noStrike" dirty="0">
                <a:effectLst/>
                <a:latin typeface="ui-sans-serif"/>
              </a:rPr>
              <a:t> The pipeline deploys the container image to Cloud Run, a fully managed serverless platform for running containerized applications.</a:t>
            </a:r>
          </a:p>
          <a:p>
            <a:pPr algn="l"/>
            <a:endParaRPr lang="en-IN" sz="1500" b="0" i="0" u="none" strike="noStrike" dirty="0">
              <a:effectLst/>
              <a:latin typeface="ui-sans-serif"/>
            </a:endParaRPr>
          </a:p>
        </p:txBody>
      </p:sp>
      <p:sp>
        <p:nvSpPr>
          <p:cNvPr id="3" name="Round Diagonal Corner of Rectangle 2">
            <a:extLst>
              <a:ext uri="{FF2B5EF4-FFF2-40B4-BE49-F238E27FC236}">
                <a16:creationId xmlns:a16="http://schemas.microsoft.com/office/drawing/2014/main" id="{C0703E63-CF02-DCBC-817A-1CACDDD2817F}"/>
              </a:ext>
            </a:extLst>
          </p:cNvPr>
          <p:cNvSpPr/>
          <p:nvPr/>
        </p:nvSpPr>
        <p:spPr>
          <a:xfrm>
            <a:off x="106876" y="261258"/>
            <a:ext cx="11845638" cy="653142"/>
          </a:xfrm>
          <a:prstGeom prst="round2DiagRect">
            <a:avLst/>
          </a:prstGeom>
          <a:solidFill>
            <a:srgbClr val="2079D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CI/CD PIPELINE TASKS BREADKDOWN</a:t>
            </a:r>
          </a:p>
        </p:txBody>
      </p:sp>
    </p:spTree>
    <p:extLst>
      <p:ext uri="{BB962C8B-B14F-4D97-AF65-F5344CB8AC3E}">
        <p14:creationId xmlns:p14="http://schemas.microsoft.com/office/powerpoint/2010/main" val="2832782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F8B70C-0CEB-40FE-3412-F21A4CB10886}"/>
              </a:ext>
            </a:extLst>
          </p:cNvPr>
          <p:cNvSpPr>
            <a:spLocks noGrp="1"/>
          </p:cNvSpPr>
          <p:nvPr>
            <p:ph idx="1"/>
          </p:nvPr>
        </p:nvSpPr>
        <p:spPr>
          <a:xfrm>
            <a:off x="483921" y="1969325"/>
            <a:ext cx="5168734" cy="4708565"/>
          </a:xfrm>
          <a:ln>
            <a:solidFill>
              <a:schemeClr val="tx1"/>
            </a:solidFill>
          </a:ln>
        </p:spPr>
        <p:txBody>
          <a:bodyPr>
            <a:normAutofit/>
          </a:bodyPr>
          <a:lstStyle/>
          <a:p>
            <a:pPr algn="l">
              <a:buFont typeface="Wingdings" pitchFamily="2" charset="2"/>
              <a:buChar char="v"/>
            </a:pPr>
            <a:r>
              <a:rPr lang="en-IN" b="1" i="0" u="none" strike="noStrike" dirty="0">
                <a:effectLst/>
                <a:latin typeface="ui-sans-serif"/>
              </a:rPr>
              <a:t>Faster Deployment Cycles </a:t>
            </a:r>
          </a:p>
          <a:p>
            <a:pPr lvl="1">
              <a:buFont typeface="Wingdings" pitchFamily="2" charset="2"/>
              <a:buChar char="ü"/>
            </a:pPr>
            <a:r>
              <a:rPr lang="en-IN" b="0" i="0" u="none" strike="noStrike" dirty="0">
                <a:effectLst/>
                <a:latin typeface="ui-sans-serif"/>
              </a:rPr>
              <a:t>Deploy new features and bug fixes to users more quickly.</a:t>
            </a:r>
          </a:p>
          <a:p>
            <a:pPr lvl="1">
              <a:buFont typeface="Wingdings" pitchFamily="2" charset="2"/>
              <a:buChar char="ü"/>
            </a:pPr>
            <a:r>
              <a:rPr lang="en-IN" b="0" i="0" u="none" strike="noStrike" dirty="0">
                <a:effectLst/>
                <a:latin typeface="ui-sans-serif"/>
              </a:rPr>
              <a:t>Deliver value to customers faster and improve customer satisfaction.</a:t>
            </a:r>
          </a:p>
          <a:p>
            <a:pPr>
              <a:buFont typeface="Wingdings" pitchFamily="2" charset="2"/>
              <a:buChar char="v"/>
            </a:pPr>
            <a:endParaRPr lang="en-IN" b="1" dirty="0">
              <a:latin typeface="ui-sans-serif"/>
            </a:endParaRPr>
          </a:p>
          <a:p>
            <a:pPr algn="l">
              <a:buFont typeface="Wingdings" pitchFamily="2" charset="2"/>
              <a:buChar char="v"/>
            </a:pPr>
            <a:r>
              <a:rPr lang="en-IN" b="1" i="0" u="none" strike="noStrike" dirty="0">
                <a:effectLst/>
                <a:latin typeface="ui-sans-serif"/>
              </a:rPr>
              <a:t>Continuous Improvement:</a:t>
            </a:r>
            <a:endParaRPr lang="en-IN" b="0" i="0" u="none" strike="noStrike" dirty="0">
              <a:effectLst/>
              <a:latin typeface="ui-sans-serif"/>
            </a:endParaRPr>
          </a:p>
          <a:p>
            <a:pPr lvl="1" algn="l">
              <a:buFont typeface="Wingdings" pitchFamily="2" charset="2"/>
              <a:buChar char="ü"/>
            </a:pPr>
            <a:r>
              <a:rPr lang="en-IN" b="0" i="0" u="none" strike="noStrike" dirty="0">
                <a:effectLst/>
                <a:latin typeface="ui-sans-serif"/>
              </a:rPr>
              <a:t>Enable continuous integration and delivery practices.</a:t>
            </a:r>
          </a:p>
          <a:p>
            <a:pPr lvl="1" algn="l">
              <a:buFont typeface="Wingdings" pitchFamily="2" charset="2"/>
              <a:buChar char="ü"/>
            </a:pPr>
            <a:r>
              <a:rPr lang="en-IN" b="0" i="0" u="none" strike="noStrike" dirty="0">
                <a:effectLst/>
                <a:latin typeface="ui-sans-serif"/>
              </a:rPr>
              <a:t>Encourage frequent code updates and improvements.</a:t>
            </a:r>
          </a:p>
          <a:p>
            <a:pPr lvl="1" algn="l">
              <a:buFont typeface="Wingdings" pitchFamily="2" charset="2"/>
              <a:buChar char="ü"/>
            </a:pPr>
            <a:r>
              <a:rPr lang="en-IN" b="0" i="0" u="none" strike="noStrike" dirty="0">
                <a:effectLst/>
                <a:latin typeface="ui-sans-serif"/>
              </a:rPr>
              <a:t>Foster a culture of innovation and rapid iteration.</a:t>
            </a:r>
          </a:p>
        </p:txBody>
      </p:sp>
      <p:sp>
        <p:nvSpPr>
          <p:cNvPr id="5" name="Content Placeholder 2">
            <a:extLst>
              <a:ext uri="{FF2B5EF4-FFF2-40B4-BE49-F238E27FC236}">
                <a16:creationId xmlns:a16="http://schemas.microsoft.com/office/drawing/2014/main" id="{6D4CF89E-196B-C0F2-0C88-452AA2EB1A2C}"/>
              </a:ext>
            </a:extLst>
          </p:cNvPr>
          <p:cNvSpPr txBox="1">
            <a:spLocks/>
          </p:cNvSpPr>
          <p:nvPr/>
        </p:nvSpPr>
        <p:spPr>
          <a:xfrm>
            <a:off x="6278089" y="1969325"/>
            <a:ext cx="5168734" cy="4612023"/>
          </a:xfrm>
          <a:prstGeom prst="rect">
            <a:avLst/>
          </a:prstGeom>
          <a:ln>
            <a:solidFill>
              <a:schemeClr val="tx1"/>
            </a:solidFill>
          </a:ln>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Font typeface="Wingdings" pitchFamily="2" charset="2"/>
              <a:buChar char="v"/>
            </a:pPr>
            <a:r>
              <a:rPr lang="en-IN" b="1" dirty="0">
                <a:latin typeface="ui-sans-serif"/>
              </a:rPr>
              <a:t>One-Click Deployment:</a:t>
            </a:r>
          </a:p>
          <a:p>
            <a:pPr lvl="1">
              <a:buFont typeface="Wingdings" pitchFamily="2" charset="2"/>
              <a:buChar char="ü"/>
            </a:pPr>
            <a:r>
              <a:rPr lang="en-IN" dirty="0">
                <a:latin typeface="ui-sans-serif"/>
              </a:rPr>
              <a:t>Developers can deploy new versions of the API with a simple push to GitHub.</a:t>
            </a:r>
          </a:p>
          <a:p>
            <a:pPr lvl="1">
              <a:buFont typeface="Wingdings" pitchFamily="2" charset="2"/>
              <a:buChar char="ü"/>
            </a:pPr>
            <a:r>
              <a:rPr lang="en-IN" dirty="0">
                <a:latin typeface="ui-sans-serif"/>
              </a:rPr>
              <a:t>This eliminates the need for manual deployment scripts and reduces the risk of errors.</a:t>
            </a:r>
          </a:p>
          <a:p>
            <a:pPr>
              <a:buFont typeface="Wingdings" pitchFamily="2" charset="2"/>
              <a:buChar char="v"/>
            </a:pPr>
            <a:r>
              <a:rPr lang="en-IN" b="1" dirty="0">
                <a:latin typeface="ui-sans-serif"/>
              </a:rPr>
              <a:t>Cost Savings:</a:t>
            </a:r>
            <a:endParaRPr lang="en-IN" dirty="0">
              <a:latin typeface="ui-sans-serif"/>
            </a:endParaRPr>
          </a:p>
          <a:p>
            <a:pPr lvl="1">
              <a:buFont typeface="Wingdings" pitchFamily="2" charset="2"/>
              <a:buChar char="ü"/>
            </a:pPr>
            <a:r>
              <a:rPr lang="en-IN" dirty="0">
                <a:latin typeface="ui-sans-serif"/>
              </a:rPr>
              <a:t>Reduce deployment time and resources.</a:t>
            </a:r>
          </a:p>
          <a:p>
            <a:pPr lvl="1">
              <a:buFont typeface="Wingdings" pitchFamily="2" charset="2"/>
              <a:buChar char="ü"/>
            </a:pPr>
            <a:r>
              <a:rPr lang="en-IN" dirty="0">
                <a:latin typeface="ui-sans-serif"/>
              </a:rPr>
              <a:t>Minimize downtime and operational expenses.</a:t>
            </a:r>
          </a:p>
          <a:p>
            <a:pPr lvl="1">
              <a:buFont typeface="Wingdings" pitchFamily="2" charset="2"/>
              <a:buChar char="ü"/>
            </a:pPr>
            <a:endParaRPr lang="en-IN" dirty="0">
              <a:latin typeface="ui-sans-serif"/>
            </a:endParaRPr>
          </a:p>
          <a:p>
            <a:pPr lvl="1">
              <a:buFont typeface="Wingdings" pitchFamily="2" charset="2"/>
              <a:buChar char="ü"/>
            </a:pPr>
            <a:endParaRPr lang="en-IN" dirty="0">
              <a:latin typeface="ui-sans-serif"/>
            </a:endParaRPr>
          </a:p>
          <a:p>
            <a:pPr lvl="1">
              <a:buFont typeface="Wingdings" pitchFamily="2" charset="2"/>
              <a:buChar char="ü"/>
            </a:pPr>
            <a:endParaRPr lang="en-IN" dirty="0">
              <a:latin typeface="ui-sans-serif"/>
            </a:endParaRPr>
          </a:p>
        </p:txBody>
      </p:sp>
      <p:sp>
        <p:nvSpPr>
          <p:cNvPr id="6" name="Round Diagonal Corner of Rectangle 5">
            <a:extLst>
              <a:ext uri="{FF2B5EF4-FFF2-40B4-BE49-F238E27FC236}">
                <a16:creationId xmlns:a16="http://schemas.microsoft.com/office/drawing/2014/main" id="{6BBAC2DB-A0EF-191D-31B5-D45FEE477EA2}"/>
              </a:ext>
            </a:extLst>
          </p:cNvPr>
          <p:cNvSpPr/>
          <p:nvPr/>
        </p:nvSpPr>
        <p:spPr>
          <a:xfrm>
            <a:off x="106876" y="261258"/>
            <a:ext cx="11845638" cy="653142"/>
          </a:xfrm>
          <a:prstGeom prst="round2DiagRect">
            <a:avLst/>
          </a:prstGeom>
          <a:solidFill>
            <a:srgbClr val="2079D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BENEFITS</a:t>
            </a:r>
          </a:p>
        </p:txBody>
      </p:sp>
    </p:spTree>
    <p:extLst>
      <p:ext uri="{BB962C8B-B14F-4D97-AF65-F5344CB8AC3E}">
        <p14:creationId xmlns:p14="http://schemas.microsoft.com/office/powerpoint/2010/main" val="1434066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2F6517-BB74-617A-C629-90718CF66EA6}"/>
              </a:ext>
            </a:extLst>
          </p:cNvPr>
          <p:cNvSpPr>
            <a:spLocks noGrp="1"/>
          </p:cNvSpPr>
          <p:nvPr>
            <p:ph idx="1"/>
          </p:nvPr>
        </p:nvSpPr>
        <p:spPr>
          <a:xfrm>
            <a:off x="1184565" y="1975813"/>
            <a:ext cx="9883238" cy="4536319"/>
          </a:xfrm>
        </p:spPr>
        <p:txBody>
          <a:bodyPr>
            <a:normAutofit fontScale="92500" lnSpcReduction="20000"/>
          </a:bodyPr>
          <a:lstStyle/>
          <a:p>
            <a:pPr marL="0" indent="0" algn="l">
              <a:buNone/>
            </a:pPr>
            <a:r>
              <a:rPr lang="en-IN" sz="2300" b="1" i="0" u="none" strike="noStrike" dirty="0">
                <a:effectLst/>
                <a:latin typeface="ui-sans-serif"/>
              </a:rPr>
              <a:t>Software Requirements:</a:t>
            </a:r>
            <a:endParaRPr lang="en-IN" sz="2300" b="0" i="0" u="none" strike="noStrike" dirty="0">
              <a:effectLst/>
              <a:latin typeface="ui-sans-serif"/>
            </a:endParaRPr>
          </a:p>
          <a:p>
            <a:pPr marL="742950" lvl="1" indent="-285750" algn="l">
              <a:buFont typeface="Arial" panose="020B0604020202020204" pitchFamily="34" charset="0"/>
              <a:buChar char="•"/>
            </a:pPr>
            <a:r>
              <a:rPr lang="en-IN" b="1" i="0" u="none" strike="noStrike" dirty="0">
                <a:effectLst/>
                <a:latin typeface="ui-sans-serif"/>
              </a:rPr>
              <a:t>Git:</a:t>
            </a:r>
            <a:r>
              <a:rPr lang="en-IN" b="0" i="0" u="none" strike="noStrike" dirty="0">
                <a:effectLst/>
                <a:latin typeface="ui-sans-serif"/>
              </a:rPr>
              <a:t> A version control system for managing code changes (e.g., Git Bash, GitHub Desktop).</a:t>
            </a:r>
          </a:p>
          <a:p>
            <a:pPr marL="742950" lvl="1" indent="-285750" algn="l">
              <a:buFont typeface="Arial" panose="020B0604020202020204" pitchFamily="34" charset="0"/>
              <a:buChar char="•"/>
            </a:pPr>
            <a:r>
              <a:rPr lang="en-IN" b="1" i="0" u="none" strike="noStrike" dirty="0">
                <a:effectLst/>
                <a:latin typeface="ui-sans-serif"/>
              </a:rPr>
              <a:t>Docker:</a:t>
            </a:r>
            <a:r>
              <a:rPr lang="en-IN" b="0" i="0" u="none" strike="noStrike" dirty="0">
                <a:effectLst/>
                <a:latin typeface="ui-sans-serif"/>
              </a:rPr>
              <a:t> A platform for building, managing, and deploying containerized applications.</a:t>
            </a:r>
          </a:p>
          <a:p>
            <a:pPr algn="l">
              <a:buFont typeface="Arial" panose="020B0604020202020204" pitchFamily="34" charset="0"/>
              <a:buChar char="•"/>
            </a:pPr>
            <a:r>
              <a:rPr lang="en-IN" b="1" i="0" u="none" strike="noStrike" dirty="0">
                <a:effectLst/>
                <a:latin typeface="ui-sans-serif"/>
              </a:rPr>
              <a:t>Cloud Platform:</a:t>
            </a:r>
            <a:endParaRPr lang="en-IN" b="0" i="0" u="none" strike="noStrike" dirty="0">
              <a:effectLst/>
              <a:latin typeface="ui-sans-serif"/>
            </a:endParaRPr>
          </a:p>
          <a:p>
            <a:pPr marL="742950" lvl="1" indent="-285750" algn="l">
              <a:buFont typeface="Arial" panose="020B0604020202020204" pitchFamily="34" charset="0"/>
              <a:buChar char="•"/>
            </a:pPr>
            <a:r>
              <a:rPr lang="en-IN" b="1" i="0" u="none" strike="noStrike" dirty="0">
                <a:effectLst/>
                <a:latin typeface="ui-sans-serif"/>
              </a:rPr>
              <a:t>Google Cloud Platform (GCP):</a:t>
            </a:r>
            <a:r>
              <a:rPr lang="en-IN" b="0" i="0" u="none" strike="noStrike" dirty="0">
                <a:effectLst/>
                <a:latin typeface="ui-sans-serif"/>
              </a:rPr>
              <a:t> A cloud computing platform for hosting and managing API application.</a:t>
            </a:r>
          </a:p>
          <a:p>
            <a:pPr marL="742950" lvl="1" indent="-285750" algn="l">
              <a:buFont typeface="Arial" panose="020B0604020202020204" pitchFamily="34" charset="0"/>
              <a:buChar char="•"/>
            </a:pPr>
            <a:r>
              <a:rPr lang="en-IN" b="1" i="0" u="none" strike="noStrike" dirty="0">
                <a:effectLst/>
                <a:latin typeface="ui-sans-serif"/>
              </a:rPr>
              <a:t>Cloud Run:</a:t>
            </a:r>
            <a:r>
              <a:rPr lang="en-IN" b="0" i="0" u="none" strike="noStrike" dirty="0">
                <a:effectLst/>
                <a:latin typeface="ui-sans-serif"/>
              </a:rPr>
              <a:t> A serverless platform for deploying and scaling containerized applications.</a:t>
            </a:r>
          </a:p>
          <a:p>
            <a:pPr marL="742950" lvl="1" indent="-285750" algn="l">
              <a:buFont typeface="Arial" panose="020B0604020202020204" pitchFamily="34" charset="0"/>
              <a:buChar char="•"/>
            </a:pPr>
            <a:r>
              <a:rPr lang="en-IN" b="1" i="0" u="none" strike="noStrike" dirty="0">
                <a:effectLst/>
                <a:latin typeface="ui-sans-serif"/>
              </a:rPr>
              <a:t>Artifact Registry:</a:t>
            </a:r>
            <a:r>
              <a:rPr lang="en-IN" b="0" i="0" u="none" strike="noStrike" dirty="0">
                <a:effectLst/>
                <a:latin typeface="ui-sans-serif"/>
              </a:rPr>
              <a:t> A private registry for storing and managing Docker images.</a:t>
            </a:r>
          </a:p>
          <a:p>
            <a:pPr algn="l">
              <a:buFont typeface="Arial" panose="020B0604020202020204" pitchFamily="34" charset="0"/>
              <a:buChar char="•"/>
            </a:pPr>
            <a:r>
              <a:rPr lang="en-IN" b="1" i="0" u="none" strike="noStrike" dirty="0">
                <a:effectLst/>
                <a:latin typeface="ui-sans-serif"/>
              </a:rPr>
              <a:t>CI/CD Pipeline:</a:t>
            </a:r>
            <a:endParaRPr lang="en-IN" b="0" i="0" u="none" strike="noStrike" dirty="0">
              <a:effectLst/>
              <a:latin typeface="ui-sans-serif"/>
            </a:endParaRPr>
          </a:p>
          <a:p>
            <a:pPr marL="742950" lvl="1" indent="-285750" algn="l">
              <a:buFont typeface="Arial" panose="020B0604020202020204" pitchFamily="34" charset="0"/>
              <a:buChar char="•"/>
            </a:pPr>
            <a:r>
              <a:rPr lang="en-IN" b="1" i="0" u="none" strike="noStrike" dirty="0">
                <a:effectLst/>
                <a:latin typeface="ui-sans-serif"/>
              </a:rPr>
              <a:t>GitHub Actions:</a:t>
            </a:r>
            <a:r>
              <a:rPr lang="en-IN" b="0" i="0" u="none" strike="noStrike" dirty="0">
                <a:effectLst/>
                <a:latin typeface="ui-sans-serif"/>
              </a:rPr>
              <a:t> A workflow automation tool for building and deploying applications on GitHub.</a:t>
            </a:r>
          </a:p>
          <a:p>
            <a:pPr marL="742950" lvl="1" indent="-285750" algn="l">
              <a:buFont typeface="Arial" panose="020B0604020202020204" pitchFamily="34" charset="0"/>
              <a:buChar char="•"/>
            </a:pPr>
            <a:r>
              <a:rPr lang="en-IN" b="1" i="0" u="none" strike="noStrike" dirty="0">
                <a:effectLst/>
                <a:latin typeface="ui-sans-serif"/>
              </a:rPr>
              <a:t>Cloud Build:</a:t>
            </a:r>
            <a:r>
              <a:rPr lang="en-IN" b="0" i="0" u="none" strike="noStrike" dirty="0">
                <a:effectLst/>
                <a:latin typeface="ui-sans-serif"/>
              </a:rPr>
              <a:t> A service for building and deploying applications on GCP.</a:t>
            </a:r>
          </a:p>
          <a:p>
            <a:pPr algn="l">
              <a:buFont typeface="Arial" panose="020B0604020202020204" pitchFamily="34" charset="0"/>
              <a:buChar char="•"/>
            </a:pPr>
            <a:r>
              <a:rPr lang="en-IN" b="1" i="0" u="none" strike="noStrike" dirty="0">
                <a:effectLst/>
                <a:latin typeface="ui-sans-serif"/>
              </a:rPr>
              <a:t>API Testing Tools:</a:t>
            </a:r>
            <a:endParaRPr lang="en-IN" b="0" i="0" u="none" strike="noStrike" dirty="0">
              <a:effectLst/>
              <a:latin typeface="ui-sans-serif"/>
            </a:endParaRPr>
          </a:p>
          <a:p>
            <a:pPr marL="742950" lvl="1" indent="-285750" algn="l">
              <a:buFont typeface="Arial" panose="020B0604020202020204" pitchFamily="34" charset="0"/>
              <a:buChar char="•"/>
            </a:pPr>
            <a:r>
              <a:rPr lang="en-IN" b="1" i="0" u="none" strike="noStrike" dirty="0">
                <a:effectLst/>
                <a:latin typeface="ui-sans-serif"/>
              </a:rPr>
              <a:t>Postman:</a:t>
            </a:r>
            <a:r>
              <a:rPr lang="en-IN" b="0" i="0" u="none" strike="noStrike" dirty="0">
                <a:effectLst/>
                <a:latin typeface="ui-sans-serif"/>
              </a:rPr>
              <a:t> A popular tool for testing and documenting APIs.</a:t>
            </a:r>
          </a:p>
          <a:p>
            <a:pPr marL="742950" lvl="1" indent="-285750" algn="l">
              <a:buFont typeface="Arial" panose="020B0604020202020204" pitchFamily="34" charset="0"/>
              <a:buChar char="•"/>
            </a:pPr>
            <a:r>
              <a:rPr lang="en-IN" b="1" i="0" u="none" strike="noStrike" dirty="0">
                <a:effectLst/>
                <a:latin typeface="ui-sans-serif"/>
              </a:rPr>
              <a:t>Swagger:</a:t>
            </a:r>
            <a:r>
              <a:rPr lang="en-IN" b="0" i="0" u="none" strike="noStrike" dirty="0">
                <a:effectLst/>
                <a:latin typeface="ui-sans-serif"/>
              </a:rPr>
              <a:t> A specification and toolset for designing, building, and documenting RESTful APIs.</a:t>
            </a:r>
          </a:p>
          <a:p>
            <a:endParaRPr lang="en-US" dirty="0"/>
          </a:p>
        </p:txBody>
      </p:sp>
      <p:sp>
        <p:nvSpPr>
          <p:cNvPr id="5" name="Round Diagonal Corner of Rectangle 4">
            <a:extLst>
              <a:ext uri="{FF2B5EF4-FFF2-40B4-BE49-F238E27FC236}">
                <a16:creationId xmlns:a16="http://schemas.microsoft.com/office/drawing/2014/main" id="{19C62C0F-88D4-2946-BD04-E6A6F19B01BA}"/>
              </a:ext>
            </a:extLst>
          </p:cNvPr>
          <p:cNvSpPr/>
          <p:nvPr/>
        </p:nvSpPr>
        <p:spPr>
          <a:xfrm>
            <a:off x="106876" y="261258"/>
            <a:ext cx="11845638" cy="653142"/>
          </a:xfrm>
          <a:prstGeom prst="round2DiagRect">
            <a:avLst/>
          </a:prstGeom>
          <a:solidFill>
            <a:srgbClr val="2079D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ENVIRONEMENTAL REQUIREMENTS</a:t>
            </a:r>
          </a:p>
        </p:txBody>
      </p:sp>
    </p:spTree>
    <p:extLst>
      <p:ext uri="{BB962C8B-B14F-4D97-AF65-F5344CB8AC3E}">
        <p14:creationId xmlns:p14="http://schemas.microsoft.com/office/powerpoint/2010/main" val="39027795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c990bb7a-51f4-439b-bd36-9c07fb1041c0}" enabled="0" method="" siteId="{c990bb7a-51f4-439b-bd36-9c07fb1041c0}" removed="1"/>
</clbl:labelList>
</file>

<file path=docProps/app.xml><?xml version="1.0" encoding="utf-8"?>
<Properties xmlns="http://schemas.openxmlformats.org/officeDocument/2006/extended-properties" xmlns:vt="http://schemas.openxmlformats.org/officeDocument/2006/docPropsVTypes">
  <Template/>
  <TotalTime>808</TotalTime>
  <Words>770</Words>
  <Application>Microsoft Office PowerPoint</Application>
  <PresentationFormat>Widescreen</PresentationFormat>
  <Paragraphs>74</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Celestial</vt:lpstr>
      <vt:lpstr>AUTOMATION OF DEVELOPING APPLICATION(API) USING DevOPS (CICD)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Rajabather, Gopalakrishnan (R.)</dc:creator>
  <cp:lastModifiedBy>Dhanush G</cp:lastModifiedBy>
  <cp:revision>4</cp:revision>
  <dcterms:created xsi:type="dcterms:W3CDTF">2024-08-11T07:39:01Z</dcterms:created>
  <dcterms:modified xsi:type="dcterms:W3CDTF">2024-10-14T05:56:23Z</dcterms:modified>
</cp:coreProperties>
</file>