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8" r:id="rId2"/>
    <p:sldId id="263" r:id="rId3"/>
    <p:sldId id="271" r:id="rId4"/>
    <p:sldId id="275" r:id="rId5"/>
    <p:sldId id="267" r:id="rId6"/>
    <p:sldId id="270" r:id="rId7"/>
    <p:sldId id="276" r:id="rId8"/>
    <p:sldId id="273" r:id="rId9"/>
    <p:sldId id="26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63"/>
            <p14:sldId id="271"/>
            <p14:sldId id="275"/>
            <p14:sldId id="267"/>
            <p14:sldId id="270"/>
            <p14:sldId id="276"/>
            <p14:sldId id="273"/>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32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Rectangle 3"/>
          <p:cNvSpPr/>
          <p:nvPr/>
        </p:nvSpPr>
        <p:spPr>
          <a:xfrm>
            <a:off x="371059" y="1537253"/>
            <a:ext cx="11025809" cy="3970318"/>
          </a:xfrm>
          <a:prstGeom prst="rect">
            <a:avLst/>
          </a:prstGeom>
        </p:spPr>
        <p:txBody>
          <a:bodyPr wrap="square">
            <a:spAutoFit/>
          </a:bodyPr>
          <a:lstStyle/>
          <a:p>
            <a:pPr algn="just"/>
            <a:r>
              <a:rPr lang="en-US" dirty="0"/>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p>
          <a:p>
            <a:pPr algn="just"/>
            <a:r>
              <a:rPr lang="en-US" sz="2400" dirty="0"/>
              <a:t>Traffic Monitoring and Data Collection:</a:t>
            </a:r>
          </a:p>
          <a:p>
            <a:pPr algn="just"/>
            <a:r>
              <a:rPr lang="en-US" dirty="0"/>
              <a:t>Sensors, cameras, and other monitoring devices are deployed across the road network to gather real-time data on traffic conditions, including vehicle counts, speeds, and congestion levels.</a:t>
            </a:r>
          </a:p>
          <a:p>
            <a:pPr algn="just"/>
            <a:r>
              <a:rPr lang="en-US" sz="2400" dirty="0"/>
              <a:t>Data Processing and Analysis:</a:t>
            </a:r>
          </a:p>
          <a:p>
            <a:pPr algn="just"/>
            <a:r>
              <a:rPr lang="en-US" dirty="0"/>
              <a:t>Advanced algorithms process the collected data to identify traffic patterns, forecast trends, and detect anomalies. This analysis helps in making informed decisions about traffic control strategies</a:t>
            </a:r>
          </a:p>
          <a:p>
            <a:pPr algn="just"/>
            <a:r>
              <a:rPr lang="en-US" sz="2400" dirty="0"/>
              <a:t>Traffic Control Center:</a:t>
            </a:r>
            <a:endParaRPr lang="en-US" dirty="0"/>
          </a:p>
          <a:p>
            <a:pPr algn="just"/>
            <a:r>
              <a:rPr lang="en-US" dirty="0"/>
              <a:t>A centralized control center serves as the nerve center of the system. It's staffed by traffic management personnel who oversee the operation, monitor data feeds, and make real-time adjustments to traffic signals and controls.</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a:bodyPr>
          <a:lstStyle/>
          <a:p>
            <a:pPr marL="457200" indent="-457200">
              <a:buNone/>
            </a:pPr>
            <a:r>
              <a:rPr lang="en-US" sz="4000" b="1" dirty="0">
                <a:ea typeface="Calibri"/>
                <a:cs typeface="Calibri"/>
              </a:rPr>
              <a:t>                              Project Requirement</a:t>
            </a:r>
          </a:p>
          <a:p>
            <a:pPr marL="0" indent="0">
              <a:buNone/>
            </a:pPr>
            <a:r>
              <a:rPr lang="en-US" sz="2000" b="1" dirty="0">
                <a:solidFill>
                  <a:schemeClr val="tx1">
                    <a:lumMod val="95000"/>
                    <a:lumOff val="5000"/>
                  </a:schemeClr>
                </a:solidFill>
                <a:latin typeface="Bahnschrift SemiBold"/>
                <a:ea typeface="+mn-lt"/>
                <a:cs typeface="+mn-lt"/>
              </a:rPr>
              <a:t>Sensors and Devices:</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Traffic cameras: High-resolution cameras for monitoring traffic conditions.</a:t>
            </a:r>
            <a:endParaRPr lang="en-US" sz="2000">
              <a:latin typeface="Arial"/>
              <a:cs typeface="Arial"/>
            </a:endParaRPr>
          </a:p>
          <a:p>
            <a:pPr>
              <a:buFont typeface="Arial"/>
              <a:buChar char="•"/>
            </a:pPr>
            <a:r>
              <a:rPr lang="en-US" sz="2000" dirty="0">
                <a:solidFill>
                  <a:srgbClr val="374151"/>
                </a:solidFill>
                <a:latin typeface="Arial"/>
                <a:ea typeface="+mn-lt"/>
                <a:cs typeface="+mn-lt"/>
              </a:rPr>
              <a:t>Vehicle detection sensors: Inductive loop sensors, ultrasonic sensors, or radar sensors to detect the presence of vehicles.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Communication Infrastructure:</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High-speed internet connectivity for data transmission.</a:t>
            </a:r>
            <a:endParaRPr lang="en-US" sz="2000">
              <a:latin typeface="Arial"/>
              <a:cs typeface="Arial"/>
            </a:endParaRPr>
          </a:p>
          <a:p>
            <a:pPr>
              <a:buFont typeface="Arial"/>
              <a:buChar char="•"/>
            </a:pPr>
            <a:r>
              <a:rPr lang="en-US" sz="2000" dirty="0">
                <a:solidFill>
                  <a:srgbClr val="374151"/>
                </a:solidFill>
                <a:latin typeface="Arial"/>
                <a:ea typeface="+mn-lt"/>
                <a:cs typeface="+mn-lt"/>
              </a:rPr>
              <a:t>Mesh network or </a:t>
            </a:r>
            <a:r>
              <a:rPr lang="en-US" sz="2000" err="1">
                <a:solidFill>
                  <a:srgbClr val="374151"/>
                </a:solidFill>
                <a:latin typeface="Arial"/>
                <a:ea typeface="+mn-lt"/>
                <a:cs typeface="+mn-lt"/>
              </a:rPr>
              <a:t>LoRaWAN</a:t>
            </a:r>
            <a:r>
              <a:rPr lang="en-US" sz="2000" dirty="0">
                <a:solidFill>
                  <a:srgbClr val="374151"/>
                </a:solidFill>
                <a:latin typeface="Arial"/>
                <a:ea typeface="+mn-lt"/>
                <a:cs typeface="+mn-lt"/>
              </a:rPr>
              <a:t> for connecting IoT devices over long distances.</a:t>
            </a:r>
            <a:endParaRPr lang="en-US" sz="2000">
              <a:latin typeface="Arial"/>
              <a:cs typeface="Arial"/>
            </a:endParaRPr>
          </a:p>
          <a:p>
            <a:pPr>
              <a:buNone/>
            </a:pPr>
            <a:r>
              <a:rPr lang="en-US" sz="2000" b="1" dirty="0">
                <a:solidFill>
                  <a:schemeClr val="tx1">
                    <a:lumMod val="95000"/>
                    <a:lumOff val="5000"/>
                  </a:schemeClr>
                </a:solidFill>
                <a:latin typeface="Bahnschrift SemiBold"/>
                <a:ea typeface="+mn-lt"/>
                <a:cs typeface="+mn-lt"/>
              </a:rPr>
              <a:t>Data Storage and Management:</a:t>
            </a:r>
            <a:endParaRPr lang="en-US" sz="20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a:ea typeface="+mn-lt"/>
                <a:cs typeface="+mn-lt"/>
              </a:rPr>
              <a:t>Cloud-based storage for collecting and analyzing data.</a:t>
            </a:r>
            <a:endParaRPr lang="en-US" sz="2000">
              <a:latin typeface="Arial"/>
              <a:cs typeface="Arial"/>
            </a:endParaRPr>
          </a:p>
          <a:p>
            <a:pPr>
              <a:buFont typeface="Arial"/>
              <a:buChar char="•"/>
            </a:pPr>
            <a:r>
              <a:rPr lang="en-US" sz="2000" dirty="0">
                <a:solidFill>
                  <a:srgbClr val="374151"/>
                </a:solidFill>
                <a:latin typeface="Arial"/>
                <a:ea typeface="+mn-lt"/>
                <a:cs typeface="+mn-lt"/>
              </a:rPr>
              <a:t>Databases to store historical traffic data.</a:t>
            </a:r>
            <a:endParaRPr lang="en-US" sz="2000">
              <a:latin typeface="Arial"/>
              <a:cs typeface="Arial"/>
            </a:endParaRPr>
          </a:p>
          <a:p>
            <a:pPr>
              <a:buFont typeface="Arial"/>
              <a:buChar char="•"/>
            </a:pPr>
            <a:r>
              <a:rPr lang="en-US" sz="2000" dirty="0">
                <a:solidFill>
                  <a:srgbClr val="374151"/>
                </a:solidFill>
                <a:latin typeface="Arial"/>
                <a:ea typeface="+mn-lt"/>
                <a:cs typeface="+mn-lt"/>
              </a:rPr>
              <a:t>Real-time data processing and analytics for traffic insights</a:t>
            </a:r>
            <a:endParaRPr lang="en-US" sz="2000" dirty="0">
              <a:latin typeface="Arial"/>
            </a:endParaRPr>
          </a:p>
          <a:p>
            <a:pPr marL="0" indent="0">
              <a:buNone/>
            </a:pPr>
            <a:endParaRPr lang="en-US" sz="2000" dirty="0">
              <a:solidFill>
                <a:srgbClr val="374151"/>
              </a:solidFill>
              <a:latin typeface="Arial"/>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1155199" y="1029358"/>
            <a:ext cx="10950166" cy="5832617"/>
          </a:xfrm>
        </p:spPr>
        <p:txBody>
          <a:bodyPr vert="horz" lIns="91440" tIns="45720" rIns="91440" bIns="45720" rtlCol="0" anchor="t">
            <a:normAutofit fontScale="62500" lnSpcReduction="20000"/>
          </a:bodyPr>
          <a:lstStyle/>
          <a:p>
            <a:pPr marL="457200" indent="-457200">
              <a:buNone/>
            </a:pPr>
            <a:r>
              <a:rPr lang="en-US" sz="4000" b="1" dirty="0">
                <a:ea typeface="Calibri"/>
                <a:cs typeface="Calibri"/>
              </a:rPr>
              <a:t>                              </a:t>
            </a:r>
          </a:p>
          <a:p>
            <a:pPr>
              <a:buNone/>
            </a:pPr>
            <a:r>
              <a:rPr lang="en-US" sz="3200" dirty="0">
                <a:solidFill>
                  <a:schemeClr val="tx1">
                    <a:lumMod val="95000"/>
                    <a:lumOff val="5000"/>
                  </a:schemeClr>
                </a:solidFill>
                <a:latin typeface="Bahnschrift SemiBold"/>
                <a:ea typeface="+mn-lt"/>
                <a:cs typeface="+mn-lt"/>
              </a:rPr>
              <a:t>Traffic Control and Automation:</a:t>
            </a:r>
            <a:endParaRPr lang="en-US" sz="3200" dirty="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Centralized traffic management system for real-time decision-making.</a:t>
            </a:r>
            <a:endParaRPr lang="en-US" sz="2000">
              <a:latin typeface="Arial 2"/>
            </a:endParaRPr>
          </a:p>
          <a:p>
            <a:pPr>
              <a:buFont typeface="Arial"/>
              <a:buChar char="•"/>
            </a:pPr>
            <a:r>
              <a:rPr lang="en-US" sz="2000" dirty="0">
                <a:solidFill>
                  <a:srgbClr val="374151"/>
                </a:solidFill>
                <a:latin typeface="Arial 2"/>
                <a:ea typeface="+mn-lt"/>
                <a:cs typeface="+mn-lt"/>
              </a:rPr>
              <a:t>Adaptive traffic signal control algorithms for optimizing signal timing.</a:t>
            </a:r>
            <a:endParaRPr lang="en-US" sz="2000">
              <a:latin typeface="Arial 2"/>
            </a:endParaRPr>
          </a:p>
          <a:p>
            <a:pPr>
              <a:buFont typeface="Arial"/>
              <a:buChar char="•"/>
            </a:pPr>
            <a:r>
              <a:rPr lang="en-US" sz="2000" dirty="0">
                <a:solidFill>
                  <a:srgbClr val="374151"/>
                </a:solidFill>
                <a:latin typeface="Arial 2"/>
                <a:ea typeface="+mn-lt"/>
                <a:cs typeface="+mn-lt"/>
              </a:rPr>
              <a:t>Traffic prediction models to anticipate congestion and reroute traffic.</a:t>
            </a:r>
            <a:endParaRPr lang="en-US" sz="2000" dirty="0">
              <a:latin typeface="Arial 2"/>
            </a:endParaRPr>
          </a:p>
          <a:p>
            <a:pPr>
              <a:buNone/>
            </a:pPr>
            <a:r>
              <a:rPr lang="en-US" sz="3200" b="1" dirty="0">
                <a:solidFill>
                  <a:schemeClr val="tx1">
                    <a:lumMod val="95000"/>
                    <a:lumOff val="5000"/>
                  </a:schemeClr>
                </a:solidFill>
                <a:latin typeface="Bahnschrift SemiBold"/>
                <a:ea typeface="+mn-lt"/>
                <a:cs typeface="+mn-lt"/>
              </a:rPr>
              <a:t>User Interface:</a:t>
            </a:r>
            <a:endParaRPr lang="en-US" sz="3200">
              <a:solidFill>
                <a:schemeClr val="tx1">
                  <a:lumMod val="95000"/>
                  <a:lumOff val="5000"/>
                </a:schemeClr>
              </a:solidFill>
              <a:latin typeface="Bahnschrift SemiBold"/>
            </a:endParaRPr>
          </a:p>
          <a:p>
            <a:pPr>
              <a:buFont typeface="Arial"/>
              <a:buChar char="•"/>
            </a:pPr>
            <a:r>
              <a:rPr lang="en-US" sz="2000" dirty="0">
                <a:solidFill>
                  <a:srgbClr val="374151"/>
                </a:solidFill>
                <a:latin typeface="Arial 2"/>
                <a:ea typeface="+mn-lt"/>
                <a:cs typeface="+mn-lt"/>
              </a:rPr>
              <a:t>Web or mobile applications for traffic management personnel.</a:t>
            </a:r>
            <a:endParaRPr lang="en-US" sz="2000">
              <a:latin typeface="Arial 2"/>
            </a:endParaRPr>
          </a:p>
          <a:p>
            <a:pPr>
              <a:buFont typeface="Arial"/>
              <a:buChar char="•"/>
            </a:pPr>
            <a:r>
              <a:rPr lang="en-US" sz="2000" dirty="0">
                <a:solidFill>
                  <a:srgbClr val="374151"/>
                </a:solidFill>
                <a:latin typeface="Arial 2"/>
                <a:ea typeface="+mn-lt"/>
                <a:cs typeface="+mn-lt"/>
              </a:rPr>
              <a:t>Public-facing applications for commuters to access real-time traffic information.</a:t>
            </a:r>
            <a:endParaRPr lang="en-US" sz="2000">
              <a:latin typeface="Arial 2"/>
            </a:endParaRPr>
          </a:p>
          <a:p>
            <a:pPr>
              <a:buFont typeface="Arial"/>
              <a:buChar char="•"/>
            </a:pPr>
            <a:r>
              <a:rPr lang="en-US" sz="2000" dirty="0">
                <a:solidFill>
                  <a:srgbClr val="374151"/>
                </a:solidFill>
                <a:latin typeface="Arial 2"/>
                <a:ea typeface="+mn-lt"/>
                <a:cs typeface="+mn-lt"/>
              </a:rPr>
              <a:t>User-friendly dashboards with maps and traffic data</a:t>
            </a:r>
            <a:endParaRPr lang="en-US" sz="2000" dirty="0">
              <a:solidFill>
                <a:srgbClr val="374151"/>
              </a:solidFill>
              <a:latin typeface="Arial 2"/>
              <a:ea typeface="Calibri"/>
              <a:cs typeface="Calibri"/>
            </a:endParaRPr>
          </a:p>
          <a:p>
            <a:pPr marL="0" indent="0">
              <a:buNone/>
            </a:pPr>
            <a:r>
              <a:rPr lang="en-US" sz="3200" b="1" dirty="0">
                <a:solidFill>
                  <a:schemeClr val="tx1">
                    <a:lumMod val="95000"/>
                    <a:lumOff val="5000"/>
                  </a:schemeClr>
                </a:solidFill>
                <a:latin typeface="Bahnschrift SemiBold"/>
                <a:ea typeface="+mn-lt"/>
                <a:cs typeface="+mn-lt"/>
              </a:rPr>
              <a:t>Security and Privacy:</a:t>
            </a:r>
            <a:endParaRPr lang="en-US" sz="3200" dirty="0">
              <a:solidFill>
                <a:schemeClr val="tx1">
                  <a:lumMod val="95000"/>
                  <a:lumOff val="5000"/>
                </a:schemeClr>
              </a:solidFill>
              <a:latin typeface="Arial"/>
              <a:ea typeface="Calibri"/>
              <a:cs typeface="Arial"/>
            </a:endParaRPr>
          </a:p>
          <a:p>
            <a:pPr>
              <a:buFont typeface="Arial"/>
              <a:buChar char="•"/>
            </a:pPr>
            <a:r>
              <a:rPr lang="en-US" sz="2000" dirty="0">
                <a:solidFill>
                  <a:srgbClr val="374151"/>
                </a:solidFill>
                <a:latin typeface="Arial 2"/>
                <a:ea typeface="+mn-lt"/>
                <a:cs typeface="+mn-lt"/>
              </a:rPr>
              <a:t>Implement robust security measures to protect data and devices from cyber threats.</a:t>
            </a:r>
            <a:endParaRPr lang="en-US" sz="2000">
              <a:latin typeface="Arial 2"/>
            </a:endParaRPr>
          </a:p>
          <a:p>
            <a:pPr>
              <a:buFont typeface="Arial"/>
              <a:buChar char="•"/>
            </a:pPr>
            <a:r>
              <a:rPr lang="en-US" sz="2000" dirty="0">
                <a:solidFill>
                  <a:srgbClr val="374151"/>
                </a:solidFill>
                <a:latin typeface="Arial 2"/>
                <a:ea typeface="+mn-lt"/>
                <a:cs typeface="+mn-lt"/>
              </a:rPr>
              <a:t>Ensure compliance with privacy regulations when collecting and using data.</a:t>
            </a:r>
            <a:endParaRPr lang="en-US" sz="2000" dirty="0">
              <a:latin typeface="Arial 2"/>
            </a:endParaRPr>
          </a:p>
          <a:p>
            <a:pPr>
              <a:buFont typeface="Arial"/>
              <a:buChar char="•"/>
            </a:pPr>
            <a:endParaRPr lang="en-US">
              <a:solidFill>
                <a:srgbClr val="000000"/>
              </a:solidFill>
              <a:latin typeface="Calibri"/>
              <a:ea typeface="Calibri"/>
              <a:cs typeface="Calibri"/>
            </a:endParaRPr>
          </a:p>
          <a:p>
            <a:pPr marL="0" indent="0">
              <a:buNone/>
            </a:pPr>
            <a:br>
              <a:rPr lang="en-US" dirty="0"/>
            </a:br>
            <a:endParaRPr lang="en-US" dirty="0">
              <a:ea typeface="Calibri"/>
              <a:cs typeface="Calibri"/>
            </a:endParaRPr>
          </a:p>
          <a:p>
            <a:pPr marL="0" indent="0">
              <a:buNone/>
            </a:pPr>
            <a:endParaRPr lang="en-US" sz="2000" b="1" dirty="0">
              <a:solidFill>
                <a:srgbClr val="0D0D0D"/>
              </a:solidFill>
              <a:latin typeface="Bahnschrift SemiBold"/>
              <a:ea typeface="Calibri"/>
              <a:cs typeface="Calibri"/>
            </a:endParaRPr>
          </a:p>
          <a:p>
            <a:pPr marL="0" indent="0">
              <a:buNone/>
            </a:pPr>
            <a:endParaRPr lang="en-US" sz="2000" dirty="0">
              <a:solidFill>
                <a:srgbClr val="374151"/>
              </a:solidFill>
              <a:latin typeface="Arial"/>
              <a:ea typeface="Calibri"/>
              <a:cs typeface="Calibri"/>
            </a:endParaRPr>
          </a:p>
          <a:p>
            <a:pPr>
              <a:buFont typeface="Arial"/>
              <a:buChar char="•"/>
            </a:pPr>
            <a:endParaRPr lang="en-US">
              <a:ea typeface="Calibri"/>
              <a:cs typeface="Calibri"/>
            </a:endParaRPr>
          </a:p>
          <a:p>
            <a:pPr marL="0" indent="0">
              <a:buNone/>
            </a:pPr>
            <a:br>
              <a:rPr lang="en-US" dirty="0"/>
            </a:br>
            <a:endParaRPr lang="en-US" dirty="0">
              <a:ea typeface="Calibri"/>
              <a:cs typeface="Calibri"/>
            </a:endParaRPr>
          </a:p>
          <a:p>
            <a:pPr marL="0" indent="0">
              <a:buNone/>
            </a:pPr>
            <a:endParaRPr lang="en-US" sz="2000" dirty="0">
              <a:solidFill>
                <a:srgbClr val="374151"/>
              </a:solidFill>
              <a:latin typeface="Arial"/>
              <a:ea typeface="Calibri"/>
              <a:cs typeface="Calibri"/>
            </a:endParaRPr>
          </a:p>
          <a:p>
            <a:pPr marL="457200" indent="-457200">
              <a:buNone/>
            </a:pPr>
            <a:endParaRPr lang="en-US" sz="2000" b="1" dirty="0">
              <a:latin typeface="Arial"/>
              <a:ea typeface="Calibri"/>
              <a:cs typeface="Calibri"/>
            </a:endParaRPr>
          </a:p>
          <a:p>
            <a:pPr marL="457200" indent="-457200">
              <a:buNone/>
            </a:pPr>
            <a:endParaRPr lang="en-US"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6801862"/>
          </a:xfrm>
          <a:prstGeom prst="rect">
            <a:avLst/>
          </a:prstGeom>
          <a:noFill/>
        </p:spPr>
        <p:txBody>
          <a:bodyPr wrap="square">
            <a:spAutoFit/>
          </a:bodyPr>
          <a:lstStyle/>
          <a:p>
            <a:r>
              <a:rPr lang="en-US" sz="2800" b="1"/>
              <a:t>Code Implementation </a:t>
            </a:r>
            <a:endParaRPr lang="en-IN" sz="2800" b="1" dirty="0"/>
          </a:p>
          <a:p>
            <a:endParaRPr lang="en-IN" sz="1600"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sp>
        <p:nvSpPr>
          <p:cNvPr id="5" name="Rectangle 4"/>
          <p:cNvSpPr/>
          <p:nvPr/>
        </p:nvSpPr>
        <p:spPr>
          <a:xfrm>
            <a:off x="469768" y="772307"/>
            <a:ext cx="8503921" cy="5632311"/>
          </a:xfrm>
          <a:prstGeom prst="rect">
            <a:avLst/>
          </a:prstGeom>
        </p:spPr>
        <p:txBody>
          <a:bodyPr wrap="square">
            <a:spAutoFit/>
          </a:bodyPr>
          <a:lstStyle/>
          <a:p>
            <a:r>
              <a:rPr lang="en-US" dirty="0"/>
              <a:t>import random</a:t>
            </a:r>
          </a:p>
          <a:p>
            <a:r>
              <a:rPr lang="en-US" dirty="0"/>
              <a:t>import time</a:t>
            </a:r>
          </a:p>
          <a:p>
            <a:endParaRPr lang="en-US" dirty="0"/>
          </a:p>
          <a:p>
            <a:r>
              <a:rPr lang="en-US" dirty="0"/>
              <a:t>def </a:t>
            </a:r>
            <a:r>
              <a:rPr lang="en-US" dirty="0" err="1"/>
              <a:t>generate_traffic_data</a:t>
            </a:r>
            <a:r>
              <a:rPr lang="en-US" dirty="0"/>
              <a:t>():</a:t>
            </a:r>
          </a:p>
          <a:p>
            <a:r>
              <a:rPr lang="en-US" dirty="0"/>
              <a:t>	return {</a:t>
            </a:r>
          </a:p>
          <a:p>
            <a:r>
              <a:rPr lang="en-US" dirty="0"/>
              <a:t>	"location": "Intersection A",</a:t>
            </a:r>
          </a:p>
          <a:p>
            <a:r>
              <a:rPr lang="en-US" dirty="0"/>
              <a:t>	"</a:t>
            </a:r>
            <a:r>
              <a:rPr lang="en-US" dirty="0" err="1"/>
              <a:t>traffic_flow</a:t>
            </a:r>
            <a:r>
              <a:rPr lang="en-US" dirty="0"/>
              <a:t>": </a:t>
            </a:r>
            <a:r>
              <a:rPr lang="en-US" dirty="0" err="1"/>
              <a:t>random.randint</a:t>
            </a:r>
            <a:r>
              <a:rPr lang="en-US" dirty="0"/>
              <a:t>(0, 100),</a:t>
            </a:r>
          </a:p>
          <a:p>
            <a:r>
              <a:rPr lang="en-US" dirty="0"/>
              <a:t>	"weather": "Clear",</a:t>
            </a:r>
          </a:p>
          <a:p>
            <a:r>
              <a:rPr lang="en-US" dirty="0"/>
              <a:t>	}</a:t>
            </a:r>
          </a:p>
          <a:p>
            <a:endParaRPr lang="en-US" dirty="0"/>
          </a:p>
          <a:p>
            <a:r>
              <a:rPr lang="en-US" dirty="0"/>
              <a:t>def </a:t>
            </a:r>
            <a:r>
              <a:rPr lang="en-US" dirty="0" err="1"/>
              <a:t>control_traffic_lights</a:t>
            </a:r>
            <a:r>
              <a:rPr lang="en-US" dirty="0"/>
              <a:t>(data):</a:t>
            </a:r>
          </a:p>
          <a:p>
            <a:r>
              <a:rPr lang="en-US" dirty="0"/>
              <a:t> 	if data["</a:t>
            </a:r>
            <a:r>
              <a:rPr lang="en-US" dirty="0" err="1"/>
              <a:t>traffic_flow</a:t>
            </a:r>
            <a:r>
              <a:rPr lang="en-US" dirty="0"/>
              <a:t>"] &gt; 50:        </a:t>
            </a:r>
          </a:p>
          <a:p>
            <a:r>
              <a:rPr lang="en-US" dirty="0"/>
              <a:t>	print("High traffic flow. Adjusting traffic lights for green signal.")</a:t>
            </a:r>
          </a:p>
          <a:p>
            <a:endParaRPr lang="en-US" dirty="0"/>
          </a:p>
          <a:p>
            <a:r>
              <a:rPr lang="en-US" dirty="0"/>
              <a:t>while True:    </a:t>
            </a:r>
          </a:p>
          <a:p>
            <a:r>
              <a:rPr lang="en-US" dirty="0"/>
              <a:t>	</a:t>
            </a:r>
            <a:r>
              <a:rPr lang="en-US" dirty="0" err="1"/>
              <a:t>traffic_data</a:t>
            </a:r>
            <a:r>
              <a:rPr lang="en-US" dirty="0"/>
              <a:t> = </a:t>
            </a:r>
            <a:r>
              <a:rPr lang="en-US" dirty="0" err="1"/>
              <a:t>generate_traffic_data</a:t>
            </a:r>
            <a:r>
              <a:rPr lang="en-US" dirty="0"/>
              <a:t>()    </a:t>
            </a:r>
          </a:p>
          <a:p>
            <a:r>
              <a:rPr lang="en-US" dirty="0"/>
              <a:t>	print("Traffic Data:", </a:t>
            </a:r>
            <a:r>
              <a:rPr lang="en-US" dirty="0" err="1"/>
              <a:t>traffic_data</a:t>
            </a:r>
            <a:r>
              <a:rPr lang="en-US" dirty="0"/>
              <a:t>)        </a:t>
            </a:r>
          </a:p>
          <a:p>
            <a:r>
              <a:rPr lang="en-US" dirty="0"/>
              <a:t>	</a:t>
            </a:r>
            <a:r>
              <a:rPr lang="en-US" dirty="0" err="1"/>
              <a:t>control_traffic_lights</a:t>
            </a:r>
            <a:r>
              <a:rPr lang="en-US" dirty="0"/>
              <a:t>(</a:t>
            </a:r>
            <a:r>
              <a:rPr lang="en-US" dirty="0" err="1"/>
              <a:t>traffic_data</a:t>
            </a:r>
            <a:r>
              <a:rPr lang="en-US" dirty="0"/>
              <a:t>)     </a:t>
            </a:r>
          </a:p>
          <a:p>
            <a:r>
              <a:rPr lang="en-US" dirty="0"/>
              <a:t>   </a:t>
            </a:r>
          </a:p>
          <a:p>
            <a:r>
              <a:rPr lang="en-US" dirty="0" err="1"/>
              <a:t>time.sleep</a:t>
            </a:r>
            <a:r>
              <a:rPr lang="en-US" dirty="0"/>
              <a:t>(5)</a:t>
            </a:r>
          </a:p>
        </p:txBody>
      </p:sp>
    </p:spTree>
    <p:extLst>
      <p:ext uri="{BB962C8B-B14F-4D97-AF65-F5344CB8AC3E}">
        <p14:creationId xmlns:p14="http://schemas.microsoft.com/office/powerpoint/2010/main" val="422938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a:t>Code explanation</a:t>
            </a:r>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p>
          <a:p>
            <a:r>
              <a:rPr lang="en-US" sz="3600" dirty="0">
                <a:solidFill>
                  <a:schemeClr val="tx1"/>
                </a:solidFill>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p>
          <a:p>
            <a:r>
              <a:rPr lang="en-US" sz="3600" dirty="0">
                <a:solidFill>
                  <a:schemeClr val="tx1"/>
                </a:solidFill>
              </a:rPr>
              <a:t>If you are working on a larger project, consider breaking it down into smaller, manageable parts, and start by implementing each component one by one. Additionally, you may want to look into libraries like Flask or </a:t>
            </a:r>
            <a:r>
              <a:rPr lang="en-US" sz="3600" dirty="0" err="1">
                <a:solidFill>
                  <a:schemeClr val="tx1"/>
                </a:solidFill>
              </a:rPr>
              <a:t>Django</a:t>
            </a:r>
            <a:r>
              <a:rPr lang="en-US" sz="3600" dirty="0">
                <a:solidFill>
                  <a:schemeClr val="tx1"/>
                </a:solidFill>
              </a:rPr>
              <a:t> for building web interfaces, and consider using external libraries for interfacing with hardware components if necessary.</a:t>
            </a:r>
          </a:p>
          <a:p>
            <a:br>
              <a:rPr lang="en-US" dirty="0"/>
            </a:br>
            <a:endParaRPr lang="en-US" dirty="0"/>
          </a:p>
        </p:txBody>
      </p:sp>
    </p:spTree>
    <p:extLst>
      <p:ext uri="{BB962C8B-B14F-4D97-AF65-F5344CB8AC3E}">
        <p14:creationId xmlns:p14="http://schemas.microsoft.com/office/powerpoint/2010/main" val="22363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6A5A-D25A-7A49-84DB-8909C3FAACD5}"/>
              </a:ext>
            </a:extLst>
          </p:cNvPr>
          <p:cNvSpPr>
            <a:spLocks noGrp="1"/>
          </p:cNvSpPr>
          <p:nvPr>
            <p:ph type="title"/>
          </p:nvPr>
        </p:nvSpPr>
        <p:spPr/>
        <p:txBody>
          <a:bodyPr>
            <a:noAutofit/>
          </a:bodyPr>
          <a:lstStyle/>
          <a:p>
            <a:r>
              <a:rPr lang="en-US" sz="4800">
                <a:latin typeface="+mn-lt"/>
                <a:ea typeface="Abadi" panose="02000000000000000000" pitchFamily="2" charset="0"/>
              </a:rPr>
              <a:t>RASPBERRY</a:t>
            </a:r>
            <a:r>
              <a:rPr lang="en-US" sz="4800" b="1">
                <a:latin typeface="+mn-lt"/>
                <a:ea typeface="Abadi" panose="02000000000000000000" pitchFamily="2" charset="0"/>
              </a:rPr>
              <a:t> </a:t>
            </a:r>
            <a:r>
              <a:rPr lang="en-US" sz="4800">
                <a:latin typeface="+mn-lt"/>
                <a:ea typeface="Abadi" panose="02000000000000000000" pitchFamily="2" charset="0"/>
              </a:rPr>
              <a:t>PI</a:t>
            </a:r>
            <a:r>
              <a:rPr lang="en-US" sz="4800" b="1">
                <a:latin typeface="+mn-lt"/>
                <a:ea typeface="Abadi" panose="02000000000000000000" pitchFamily="2" charset="0"/>
              </a:rPr>
              <a:t> </a:t>
            </a:r>
            <a:r>
              <a:rPr lang="en-US" sz="4800">
                <a:latin typeface="+mn-lt"/>
                <a:ea typeface="Abadi" panose="02000000000000000000" pitchFamily="2" charset="0"/>
              </a:rPr>
              <a:t>INTEGRATION</a:t>
            </a:r>
            <a:br>
              <a:rPr lang="en-US" sz="4800" b="1">
                <a:latin typeface="+mn-lt"/>
                <a:ea typeface="Abadi" panose="02000000000000000000" pitchFamily="2" charset="0"/>
              </a:rPr>
            </a:br>
            <a:endParaRPr lang="en-US" sz="4800" b="1">
              <a:latin typeface="+mn-lt"/>
              <a:ea typeface="Abadi" panose="02000000000000000000" pitchFamily="2" charset="0"/>
            </a:endParaRPr>
          </a:p>
        </p:txBody>
      </p:sp>
      <p:pic>
        <p:nvPicPr>
          <p:cNvPr id="4" name="Picture 4">
            <a:extLst>
              <a:ext uri="{FF2B5EF4-FFF2-40B4-BE49-F238E27FC236}">
                <a16:creationId xmlns:a16="http://schemas.microsoft.com/office/drawing/2014/main" id="{C138E63F-6EF6-344D-A3FB-0BDA9BB6B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072" y="1690688"/>
            <a:ext cx="8980857" cy="4351338"/>
          </a:xfrm>
        </p:spPr>
      </p:pic>
    </p:spTree>
    <p:extLst>
      <p:ext uri="{BB962C8B-B14F-4D97-AF65-F5344CB8AC3E}">
        <p14:creationId xmlns:p14="http://schemas.microsoft.com/office/powerpoint/2010/main" val="92647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ircuit design Copy of iot traffic management system _ Tinkercad - Google Chrome 23-10-2023 18_39_01">
            <a:hlinkClick r:id="" action="ppaction://media"/>
            <a:extLst>
              <a:ext uri="{FF2B5EF4-FFF2-40B4-BE49-F238E27FC236}">
                <a16:creationId xmlns:a16="http://schemas.microsoft.com/office/drawing/2014/main" id="{7DC997F4-483C-D338-7FAF-B1453853F74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74785" y="616549"/>
            <a:ext cx="10069901" cy="5610524"/>
          </a:xfrm>
          <a:prstGeom prst="rect">
            <a:avLst/>
          </a:prstGeom>
        </p:spPr>
      </p:pic>
    </p:spTree>
    <p:extLst>
      <p:ext uri="{BB962C8B-B14F-4D97-AF65-F5344CB8AC3E}">
        <p14:creationId xmlns:p14="http://schemas.microsoft.com/office/powerpoint/2010/main" val="127409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vt:lpstr>
      <vt:lpstr> </vt:lpstr>
      <vt:lpstr> </vt:lpstr>
      <vt:lpstr>PowerPoint Presentation</vt:lpstr>
      <vt:lpstr>Code explanation</vt:lpstr>
      <vt:lpstr>RASPBERRY PI INTEGRATION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Dhanush J</cp:lastModifiedBy>
  <cp:revision>218</cp:revision>
  <dcterms:created xsi:type="dcterms:W3CDTF">2023-09-29T07:14:55Z</dcterms:created>
  <dcterms:modified xsi:type="dcterms:W3CDTF">2023-10-26T02:04:32Z</dcterms:modified>
</cp:coreProperties>
</file>