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7" r:id="rId9"/>
    <p:sldId id="268" r:id="rId10"/>
    <p:sldId id="262" r:id="rId11"/>
    <p:sldId id="263" r:id="rId12"/>
    <p:sldId id="266"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5/25/2019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5/25/2019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5/25/2019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5/25/2019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AE79-1743-4452-91A6-2292A771ED5E}"/>
              </a:ext>
            </a:extLst>
          </p:cNvPr>
          <p:cNvSpPr>
            <a:spLocks noGrp="1"/>
          </p:cNvSpPr>
          <p:nvPr>
            <p:ph type="ctrTitle"/>
          </p:nvPr>
        </p:nvSpPr>
        <p:spPr/>
        <p:txBody>
          <a:bodyPr/>
          <a:lstStyle/>
          <a:p>
            <a:r>
              <a:rPr lang="en-IN" dirty="0"/>
              <a:t>Super store sales prediction</a:t>
            </a:r>
          </a:p>
        </p:txBody>
      </p:sp>
      <p:sp>
        <p:nvSpPr>
          <p:cNvPr id="3" name="Subtitle 2">
            <a:extLst>
              <a:ext uri="{FF2B5EF4-FFF2-40B4-BE49-F238E27FC236}">
                <a16:creationId xmlns:a16="http://schemas.microsoft.com/office/drawing/2014/main" id="{01F1C7E3-AC7F-44F5-BEB3-6D8858E4FA31}"/>
              </a:ext>
            </a:extLst>
          </p:cNvPr>
          <p:cNvSpPr>
            <a:spLocks noGrp="1"/>
          </p:cNvSpPr>
          <p:nvPr>
            <p:ph type="subTitle" idx="1"/>
          </p:nvPr>
        </p:nvSpPr>
        <p:spPr/>
        <p:txBody>
          <a:bodyPr>
            <a:normAutofit fontScale="92500" lnSpcReduction="10000"/>
          </a:bodyPr>
          <a:lstStyle/>
          <a:p>
            <a:r>
              <a:rPr lang="en-IN" dirty="0"/>
              <a:t>By-</a:t>
            </a:r>
          </a:p>
          <a:p>
            <a:r>
              <a:rPr lang="en-IN" dirty="0"/>
              <a:t>Team Inevitables </a:t>
            </a:r>
          </a:p>
        </p:txBody>
      </p:sp>
      <p:sp>
        <p:nvSpPr>
          <p:cNvPr id="4" name="TextBox 3">
            <a:extLst>
              <a:ext uri="{FF2B5EF4-FFF2-40B4-BE49-F238E27FC236}">
                <a16:creationId xmlns:a16="http://schemas.microsoft.com/office/drawing/2014/main" id="{0AAB1627-5EFF-4821-9B1C-1A0C2BC27543}"/>
              </a:ext>
            </a:extLst>
          </p:cNvPr>
          <p:cNvSpPr txBox="1"/>
          <p:nvPr/>
        </p:nvSpPr>
        <p:spPr>
          <a:xfrm>
            <a:off x="488272" y="4714043"/>
            <a:ext cx="4145872" cy="2031325"/>
          </a:xfrm>
          <a:prstGeom prst="rect">
            <a:avLst/>
          </a:prstGeom>
          <a:noFill/>
        </p:spPr>
        <p:txBody>
          <a:bodyPr wrap="square" rtlCol="0">
            <a:spAutoFit/>
          </a:bodyPr>
          <a:lstStyle/>
          <a:p>
            <a:r>
              <a:rPr lang="en-IN" dirty="0"/>
              <a:t>CPL Dhanush Kumar Suresh</a:t>
            </a:r>
          </a:p>
          <a:p>
            <a:r>
              <a:rPr lang="en-IN" dirty="0"/>
              <a:t>Shoubhik Sadhu</a:t>
            </a:r>
          </a:p>
          <a:p>
            <a:r>
              <a:rPr lang="en-IN" dirty="0"/>
              <a:t>Naga Mallika</a:t>
            </a:r>
          </a:p>
          <a:p>
            <a:r>
              <a:rPr lang="en-IN" dirty="0"/>
              <a:t>Sreeja </a:t>
            </a:r>
          </a:p>
          <a:p>
            <a:r>
              <a:rPr lang="en-IN" dirty="0"/>
              <a:t>CDT </a:t>
            </a:r>
            <a:r>
              <a:rPr lang="en-IN" dirty="0" err="1"/>
              <a:t>Jyothsna</a:t>
            </a:r>
            <a:r>
              <a:rPr lang="en-IN" dirty="0"/>
              <a:t> Sai</a:t>
            </a:r>
          </a:p>
          <a:p>
            <a:r>
              <a:rPr lang="en-IN" dirty="0"/>
              <a:t>Jayanth K</a:t>
            </a:r>
          </a:p>
          <a:p>
            <a:endParaRPr lang="en-IN" dirty="0"/>
          </a:p>
        </p:txBody>
      </p:sp>
    </p:spTree>
    <p:extLst>
      <p:ext uri="{BB962C8B-B14F-4D97-AF65-F5344CB8AC3E}">
        <p14:creationId xmlns:p14="http://schemas.microsoft.com/office/powerpoint/2010/main" val="262577107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37A36-5A77-4AB3-8253-B43B58D4C465}"/>
              </a:ext>
            </a:extLst>
          </p:cNvPr>
          <p:cNvSpPr>
            <a:spLocks noGrp="1"/>
          </p:cNvSpPr>
          <p:nvPr>
            <p:ph type="title"/>
          </p:nvPr>
        </p:nvSpPr>
        <p:spPr/>
        <p:txBody>
          <a:bodyPr/>
          <a:lstStyle/>
          <a:p>
            <a:r>
              <a:rPr lang="en-US" altLang="en-US" dirty="0">
                <a:ea typeface="Calibri" panose="020F0502020204030204" pitchFamily="34" charset="0"/>
                <a:cs typeface="Times New Roman" panose="02020603050405020304" pitchFamily="18" charset="0"/>
              </a:rPr>
              <a:t>EDA for Model1</a:t>
            </a:r>
            <a:endParaRPr lang="en-IN" dirty="0"/>
          </a:p>
        </p:txBody>
      </p:sp>
      <p:sp>
        <p:nvSpPr>
          <p:cNvPr id="5" name="Rectangle 4">
            <a:extLst>
              <a:ext uri="{FF2B5EF4-FFF2-40B4-BE49-F238E27FC236}">
                <a16:creationId xmlns:a16="http://schemas.microsoft.com/office/drawing/2014/main" id="{FE108B86-B0DB-41C0-91E7-577EF0E4F359}"/>
              </a:ext>
            </a:extLst>
          </p:cNvPr>
          <p:cNvSpPr/>
          <p:nvPr/>
        </p:nvSpPr>
        <p:spPr>
          <a:xfrm>
            <a:off x="680990" y="2427433"/>
            <a:ext cx="6096000" cy="4616648"/>
          </a:xfrm>
          <a:prstGeom prst="rect">
            <a:avLst/>
          </a:prstGeom>
        </p:spPr>
        <p:txBody>
          <a:bodyPr>
            <a:spAutoFit/>
          </a:bodyPr>
          <a:lstStyle/>
          <a:p>
            <a:pPr marL="285750" lvl="0" indent="-285750" defTabSz="914400" eaLnBrk="0" fontAlgn="base" hangingPunct="0">
              <a:spcBef>
                <a:spcPct val="0"/>
              </a:spcBef>
              <a:spcAft>
                <a:spcPct val="0"/>
              </a:spcAft>
              <a:buFont typeface="Arial" panose="020B0604020202020204" pitchFamily="34" charset="0"/>
              <a:buChar char="•"/>
              <a:tabLst>
                <a:tab pos="1543050" algn="l"/>
              </a:tabLst>
            </a:pPr>
            <a:r>
              <a:rPr lang="en-US" altLang="en-US" dirty="0">
                <a:latin typeface="Century Gothic (Body)"/>
                <a:ea typeface="Calibri" panose="020F0502020204030204" pitchFamily="34" charset="0"/>
                <a:cs typeface="Times New Roman" panose="02020603050405020304" pitchFamily="18" charset="0"/>
              </a:rPr>
              <a:t>Model 1 independent variables are Ship mode</a:t>
            </a:r>
          </a:p>
          <a:p>
            <a:pPr lvl="0" defTabSz="914400" eaLnBrk="0" fontAlgn="base" hangingPunct="0">
              <a:spcBef>
                <a:spcPct val="0"/>
              </a:spcBef>
              <a:spcAft>
                <a:spcPct val="0"/>
              </a:spcAft>
              <a:tabLst>
                <a:tab pos="1543050" algn="l"/>
              </a:tabLst>
            </a:pPr>
            <a:r>
              <a:rPr lang="en-US" altLang="en-US" dirty="0">
                <a:latin typeface="Century Gothic (Body)"/>
                <a:ea typeface="Calibri" panose="020F0502020204030204" pitchFamily="34" charset="0"/>
                <a:cs typeface="Times New Roman" panose="02020603050405020304" pitchFamily="18" charset="0"/>
              </a:rPr>
              <a:t>     Quantity, Postal Code, Discount, Product ID</a:t>
            </a:r>
          </a:p>
          <a:p>
            <a:pPr marL="285750" lvl="0" indent="-285750" defTabSz="914400" eaLnBrk="0" fontAlgn="base" hangingPunct="0">
              <a:spcBef>
                <a:spcPct val="0"/>
              </a:spcBef>
              <a:spcAft>
                <a:spcPct val="0"/>
              </a:spcAft>
              <a:buFont typeface="Arial" panose="020B0604020202020204" pitchFamily="34" charset="0"/>
              <a:buChar char="•"/>
              <a:tabLst>
                <a:tab pos="1543050" algn="l"/>
              </a:tabLst>
            </a:pPr>
            <a:endParaRPr lang="en-US" altLang="en-US" dirty="0">
              <a:latin typeface="Century Gothic (Body)"/>
              <a:ea typeface="Calibri" panose="020F0502020204030204" pitchFamily="34" charset="0"/>
              <a:cs typeface="Times New Roman" panose="02020603050405020304" pitchFamily="18" charset="0"/>
            </a:endParaRPr>
          </a:p>
          <a:p>
            <a:pPr marL="285750" lvl="0" indent="-285750" defTabSz="914400" eaLnBrk="0" fontAlgn="base" hangingPunct="0">
              <a:spcBef>
                <a:spcPct val="0"/>
              </a:spcBef>
              <a:spcAft>
                <a:spcPct val="0"/>
              </a:spcAft>
              <a:buFont typeface="Arial" panose="020B0604020202020204" pitchFamily="34" charset="0"/>
              <a:buChar char="•"/>
              <a:tabLst>
                <a:tab pos="1543050" algn="l"/>
              </a:tabLst>
            </a:pPr>
            <a:r>
              <a:rPr lang="en-US" altLang="en-US" dirty="0">
                <a:latin typeface="Century Gothic (Body)"/>
                <a:ea typeface="Calibri" panose="020F0502020204030204" pitchFamily="34" charset="0"/>
                <a:cs typeface="Times New Roman" panose="02020603050405020304" pitchFamily="18" charset="0"/>
              </a:rPr>
              <a:t>Reason for choosing this model is because this model shows accuracy of 26.03% low RMSE value compared to other </a:t>
            </a:r>
            <a:r>
              <a:rPr lang="en-US" altLang="en-US" dirty="0" err="1">
                <a:latin typeface="Century Gothic (Body)"/>
                <a:ea typeface="Calibri" panose="020F0502020204030204" pitchFamily="34" charset="0"/>
                <a:cs typeface="Times New Roman" panose="02020603050405020304" pitchFamily="18" charset="0"/>
              </a:rPr>
              <a:t>train_split</a:t>
            </a:r>
            <a:r>
              <a:rPr lang="en-US" altLang="en-US" dirty="0">
                <a:latin typeface="Century Gothic (Body)"/>
                <a:ea typeface="Calibri" panose="020F0502020204030204" pitchFamily="34" charset="0"/>
                <a:cs typeface="Times New Roman" panose="02020603050405020304" pitchFamily="18" charset="0"/>
              </a:rPr>
              <a:t> models and high R2 values. From this scatter plot between the test value and   predicted value. We can say that it is almost linear but not perfectly accurate because all the values are not uniquely mapped. By drawing the mean curve we can say that both profit and loses are almost numerically equal. </a:t>
            </a:r>
            <a:endParaRPr lang="en-US" altLang="en-US" sz="1000" dirty="0">
              <a:latin typeface="Century Gothic (Body)"/>
            </a:endParaRPr>
          </a:p>
          <a:p>
            <a:pPr marL="285750" lvl="0" indent="-285750" defTabSz="914400" eaLnBrk="0" fontAlgn="base" hangingPunct="0">
              <a:spcBef>
                <a:spcPct val="0"/>
              </a:spcBef>
              <a:spcAft>
                <a:spcPct val="0"/>
              </a:spcAft>
              <a:buFont typeface="Arial" panose="020B0604020202020204" pitchFamily="34" charset="0"/>
              <a:buChar char="•"/>
              <a:tabLst>
                <a:tab pos="1543050" algn="l"/>
              </a:tabLst>
            </a:pPr>
            <a:r>
              <a:rPr lang="en-US" altLang="en-US" dirty="0">
                <a:latin typeface="Century Gothic (Body)"/>
                <a:ea typeface="Calibri" panose="020F0502020204030204" pitchFamily="34" charset="0"/>
                <a:cs typeface="Times New Roman" panose="02020603050405020304" pitchFamily="18" charset="0"/>
              </a:rPr>
              <a:t>Accuracy = 26</a:t>
            </a:r>
            <a:endParaRPr lang="en-US" altLang="en-US" sz="1000" dirty="0">
              <a:latin typeface="Century Gothic (Body)"/>
            </a:endParaRPr>
          </a:p>
          <a:p>
            <a:pPr marL="285750" lvl="0" indent="-285750" defTabSz="914400" eaLnBrk="0" fontAlgn="base" hangingPunct="0">
              <a:spcBef>
                <a:spcPct val="0"/>
              </a:spcBef>
              <a:spcAft>
                <a:spcPct val="0"/>
              </a:spcAft>
              <a:buFont typeface="Arial" panose="020B0604020202020204" pitchFamily="34" charset="0"/>
              <a:buChar char="•"/>
              <a:tabLst>
                <a:tab pos="1543050" algn="l"/>
              </a:tabLst>
            </a:pPr>
            <a:r>
              <a:rPr lang="en-US" altLang="en-US" dirty="0">
                <a:latin typeface="Century Gothic (Body)"/>
                <a:ea typeface="Calibri" panose="020F0502020204030204" pitchFamily="34" charset="0"/>
                <a:cs typeface="Times New Roman" panose="02020603050405020304" pitchFamily="18" charset="0"/>
              </a:rPr>
              <a:t>RMSE = 117</a:t>
            </a:r>
            <a:endParaRPr lang="en-US" altLang="en-US" sz="1000" dirty="0">
              <a:latin typeface="Century Gothic (Body)"/>
            </a:endParaRPr>
          </a:p>
          <a:p>
            <a:pPr marL="285750" lvl="0" indent="-285750" defTabSz="914400" eaLnBrk="0" fontAlgn="base" hangingPunct="0">
              <a:spcBef>
                <a:spcPct val="0"/>
              </a:spcBef>
              <a:spcAft>
                <a:spcPct val="0"/>
              </a:spcAft>
              <a:buFont typeface="Arial" panose="020B0604020202020204" pitchFamily="34" charset="0"/>
              <a:buChar char="•"/>
              <a:tabLst>
                <a:tab pos="1543050" algn="l"/>
              </a:tabLst>
            </a:pPr>
            <a:r>
              <a:rPr lang="en-US" altLang="en-US" dirty="0">
                <a:latin typeface="Century Gothic (Body)"/>
                <a:ea typeface="Calibri" panose="020F0502020204030204" pitchFamily="34" charset="0"/>
                <a:cs typeface="Times New Roman" panose="02020603050405020304" pitchFamily="18" charset="0"/>
              </a:rPr>
              <a:t>R2 = 0.2651</a:t>
            </a:r>
            <a:endParaRPr lang="en-US" altLang="en-US" sz="1000" dirty="0">
              <a:latin typeface="Century Gothic (Body)"/>
            </a:endParaRPr>
          </a:p>
          <a:p>
            <a:pPr lvl="0" defTabSz="914400" eaLnBrk="0" fontAlgn="base" hangingPunct="0">
              <a:spcBef>
                <a:spcPct val="0"/>
              </a:spcBef>
              <a:spcAft>
                <a:spcPct val="0"/>
              </a:spcAft>
              <a:tabLst>
                <a:tab pos="1543050" algn="l"/>
              </a:tabLst>
            </a:pPr>
            <a:endParaRPr lang="en-US" altLang="en-US" sz="2400" dirty="0">
              <a:latin typeface="Century Gothic (Body)"/>
            </a:endParaRPr>
          </a:p>
        </p:txBody>
      </p:sp>
    </p:spTree>
    <p:extLst>
      <p:ext uri="{BB962C8B-B14F-4D97-AF65-F5344CB8AC3E}">
        <p14:creationId xmlns:p14="http://schemas.microsoft.com/office/powerpoint/2010/main" val="3434906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109A-E5D0-46C9-9B78-00781B5D245A}"/>
              </a:ext>
            </a:extLst>
          </p:cNvPr>
          <p:cNvSpPr>
            <a:spLocks noGrp="1"/>
          </p:cNvSpPr>
          <p:nvPr>
            <p:ph type="title"/>
          </p:nvPr>
        </p:nvSpPr>
        <p:spPr/>
        <p:txBody>
          <a:bodyPr/>
          <a:lstStyle/>
          <a:p>
            <a:r>
              <a:rPr lang="en-US" altLang="en-US" dirty="0">
                <a:latin typeface="Century Gothic (Body)"/>
                <a:ea typeface="Calibri" panose="020F0502020204030204" pitchFamily="34" charset="0"/>
                <a:cs typeface="Times New Roman" panose="02020603050405020304" pitchFamily="18" charset="0"/>
              </a:rPr>
              <a:t>EDA for Model 2</a:t>
            </a:r>
            <a:endParaRPr lang="en-IN" dirty="0"/>
          </a:p>
        </p:txBody>
      </p:sp>
      <p:sp>
        <p:nvSpPr>
          <p:cNvPr id="3" name="Content Placeholder 2">
            <a:extLst>
              <a:ext uri="{FF2B5EF4-FFF2-40B4-BE49-F238E27FC236}">
                <a16:creationId xmlns:a16="http://schemas.microsoft.com/office/drawing/2014/main" id="{68DE43D4-8B0C-4E68-9A96-2A3743754D20}"/>
              </a:ext>
            </a:extLst>
          </p:cNvPr>
          <p:cNvSpPr>
            <a:spLocks noGrp="1"/>
          </p:cNvSpPr>
          <p:nvPr>
            <p:ph idx="1"/>
          </p:nvPr>
        </p:nvSpPr>
        <p:spPr/>
        <p:txBody>
          <a:bodyPr/>
          <a:lstStyle/>
          <a:p>
            <a:pPr lvl="0" eaLnBrk="0" fontAlgn="base" hangingPunct="0">
              <a:spcBef>
                <a:spcPct val="0"/>
              </a:spcBef>
              <a:spcAft>
                <a:spcPct val="0"/>
              </a:spcAft>
              <a:tabLst>
                <a:tab pos="1543050" algn="l"/>
              </a:tabLst>
            </a:pPr>
            <a:endParaRPr lang="en-US" altLang="en-US" dirty="0">
              <a:latin typeface="Century Gothic (Body)"/>
              <a:ea typeface="Calibri" panose="020F0502020204030204" pitchFamily="34" charset="0"/>
              <a:cs typeface="Times New Roman" panose="02020603050405020304" pitchFamily="18" charset="0"/>
            </a:endParaRPr>
          </a:p>
          <a:p>
            <a:pPr marL="285750" lvl="0" indent="-285750" eaLnBrk="0" fontAlgn="base" hangingPunct="0">
              <a:spcBef>
                <a:spcPct val="0"/>
              </a:spcBef>
              <a:spcAft>
                <a:spcPct val="0"/>
              </a:spcAft>
              <a:tabLst>
                <a:tab pos="1543050" algn="l"/>
              </a:tabLst>
            </a:pPr>
            <a:r>
              <a:rPr lang="en-US" altLang="en-US" dirty="0">
                <a:latin typeface="Century Gothic (Body)"/>
                <a:ea typeface="Calibri" panose="020F0502020204030204" pitchFamily="34" charset="0"/>
                <a:cs typeface="Times New Roman" panose="02020603050405020304" pitchFamily="18" charset="0"/>
              </a:rPr>
              <a:t>Model 2 independent variables are Ship mode,  </a:t>
            </a:r>
          </a:p>
          <a:p>
            <a:pPr marL="0" lvl="0" indent="0" eaLnBrk="0" fontAlgn="base" hangingPunct="0">
              <a:spcBef>
                <a:spcPct val="0"/>
              </a:spcBef>
              <a:spcAft>
                <a:spcPct val="0"/>
              </a:spcAft>
              <a:buNone/>
              <a:tabLst>
                <a:tab pos="1543050" algn="l"/>
              </a:tabLst>
            </a:pPr>
            <a:r>
              <a:rPr lang="en-US" altLang="en-US" dirty="0">
                <a:latin typeface="Century Gothic (Body)"/>
                <a:ea typeface="Calibri" panose="020F0502020204030204" pitchFamily="34" charset="0"/>
                <a:cs typeface="Times New Roman" panose="02020603050405020304" pitchFamily="18" charset="0"/>
              </a:rPr>
              <a:t>    Quantity, Postal Code, Discount.</a:t>
            </a:r>
          </a:p>
          <a:p>
            <a:pPr lvl="0" eaLnBrk="0" fontAlgn="base" hangingPunct="0">
              <a:spcBef>
                <a:spcPct val="0"/>
              </a:spcBef>
              <a:spcAft>
                <a:spcPct val="0"/>
              </a:spcAft>
              <a:tabLst>
                <a:tab pos="1543050" algn="l"/>
              </a:tabLst>
            </a:pPr>
            <a:endParaRPr lang="en-US" altLang="en-US" dirty="0">
              <a:latin typeface="Century Gothic (Body)"/>
              <a:ea typeface="Calibri" panose="020F0502020204030204" pitchFamily="34" charset="0"/>
              <a:cs typeface="Times New Roman" panose="02020603050405020304" pitchFamily="18" charset="0"/>
            </a:endParaRPr>
          </a:p>
          <a:p>
            <a:pPr lvl="0" eaLnBrk="0" fontAlgn="base" hangingPunct="0">
              <a:spcBef>
                <a:spcPct val="0"/>
              </a:spcBef>
              <a:spcAft>
                <a:spcPct val="0"/>
              </a:spcAft>
              <a:tabLst>
                <a:tab pos="1543050" algn="l"/>
              </a:tabLst>
            </a:pPr>
            <a:r>
              <a:rPr lang="en-US" altLang="en-US" dirty="0">
                <a:latin typeface="Century Gothic (Body)"/>
                <a:ea typeface="Calibri" panose="020F0502020204030204" pitchFamily="34" charset="0"/>
                <a:cs typeface="Times New Roman" panose="02020603050405020304" pitchFamily="18" charset="0"/>
              </a:rPr>
              <a:t>Reason for choosing this model is because this model shows accuracy of 24.03% low RMSE value compared to other </a:t>
            </a:r>
            <a:r>
              <a:rPr lang="en-US" altLang="en-US" dirty="0" err="1">
                <a:latin typeface="Century Gothic (Body)"/>
                <a:ea typeface="Calibri" panose="020F0502020204030204" pitchFamily="34" charset="0"/>
                <a:cs typeface="Times New Roman" panose="02020603050405020304" pitchFamily="18" charset="0"/>
              </a:rPr>
              <a:t>train_split</a:t>
            </a:r>
            <a:r>
              <a:rPr lang="en-US" altLang="en-US" dirty="0">
                <a:latin typeface="Century Gothic (Body)"/>
                <a:ea typeface="Calibri" panose="020F0502020204030204" pitchFamily="34" charset="0"/>
                <a:cs typeface="Times New Roman" panose="02020603050405020304" pitchFamily="18" charset="0"/>
              </a:rPr>
              <a:t> models and high R2 values. From this scatter plot between the test value and   predicted value. We can say that it is almost linear but not perfectly accurate because all the values are not uniquely mapped. </a:t>
            </a:r>
            <a:endParaRPr lang="en-US" altLang="en-US" sz="1100" dirty="0">
              <a:latin typeface="Century Gothic (Body)"/>
            </a:endParaRPr>
          </a:p>
          <a:p>
            <a:pPr lvl="0" eaLnBrk="0" fontAlgn="base" hangingPunct="0">
              <a:spcBef>
                <a:spcPct val="0"/>
              </a:spcBef>
              <a:spcAft>
                <a:spcPct val="0"/>
              </a:spcAft>
              <a:tabLst>
                <a:tab pos="1543050" algn="l"/>
              </a:tabLst>
            </a:pPr>
            <a:r>
              <a:rPr lang="en-US" altLang="en-US" dirty="0">
                <a:latin typeface="Century Gothic (Body)"/>
                <a:ea typeface="Calibri" panose="020F0502020204030204" pitchFamily="34" charset="0"/>
                <a:cs typeface="Times New Roman" panose="02020603050405020304" pitchFamily="18" charset="0"/>
              </a:rPr>
              <a:t>Accuracy = 0.24</a:t>
            </a:r>
            <a:endParaRPr lang="en-US" altLang="en-US" sz="1100" dirty="0">
              <a:latin typeface="Century Gothic (Body)"/>
            </a:endParaRPr>
          </a:p>
          <a:p>
            <a:pPr lvl="0" eaLnBrk="0" fontAlgn="base" hangingPunct="0">
              <a:spcBef>
                <a:spcPct val="0"/>
              </a:spcBef>
              <a:spcAft>
                <a:spcPct val="0"/>
              </a:spcAft>
              <a:tabLst>
                <a:tab pos="1543050" algn="l"/>
              </a:tabLst>
            </a:pPr>
            <a:r>
              <a:rPr lang="en-US" altLang="en-US" dirty="0">
                <a:latin typeface="Century Gothic (Body)"/>
                <a:ea typeface="Calibri" panose="020F0502020204030204" pitchFamily="34" charset="0"/>
                <a:cs typeface="Times New Roman" panose="02020603050405020304" pitchFamily="18" charset="0"/>
              </a:rPr>
              <a:t>RMSE = 116.652</a:t>
            </a:r>
            <a:endParaRPr lang="en-US" altLang="en-US" sz="1100" dirty="0">
              <a:latin typeface="Century Gothic (Body)"/>
            </a:endParaRPr>
          </a:p>
          <a:p>
            <a:pPr lvl="0" eaLnBrk="0" fontAlgn="base" hangingPunct="0">
              <a:spcBef>
                <a:spcPct val="0"/>
              </a:spcBef>
              <a:spcAft>
                <a:spcPct val="0"/>
              </a:spcAft>
              <a:tabLst>
                <a:tab pos="1543050" algn="l"/>
              </a:tabLst>
            </a:pPr>
            <a:r>
              <a:rPr lang="en-US" altLang="en-US" dirty="0">
                <a:latin typeface="Century Gothic (Body)"/>
                <a:ea typeface="Calibri" panose="020F0502020204030204" pitchFamily="34" charset="0"/>
                <a:cs typeface="Times New Roman" panose="02020603050405020304" pitchFamily="18" charset="0"/>
              </a:rPr>
              <a:t>R2 = 0.208</a:t>
            </a:r>
            <a:endParaRPr lang="en-IN" dirty="0">
              <a:latin typeface="Century Gothic (Body)"/>
            </a:endParaRPr>
          </a:p>
        </p:txBody>
      </p:sp>
    </p:spTree>
    <p:extLst>
      <p:ext uri="{BB962C8B-B14F-4D97-AF65-F5344CB8AC3E}">
        <p14:creationId xmlns:p14="http://schemas.microsoft.com/office/powerpoint/2010/main" val="95850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658A-8C43-4B6C-A4A2-FD9A2A29B5E6}"/>
              </a:ext>
            </a:extLst>
          </p:cNvPr>
          <p:cNvSpPr>
            <a:spLocks noGrp="1"/>
          </p:cNvSpPr>
          <p:nvPr>
            <p:ph type="title"/>
          </p:nvPr>
        </p:nvSpPr>
        <p:spPr>
          <a:xfrm>
            <a:off x="2895600" y="401140"/>
            <a:ext cx="8610600" cy="1293028"/>
          </a:xfrm>
        </p:spPr>
        <p:txBody>
          <a:bodyPr/>
          <a:lstStyle/>
          <a:p>
            <a:r>
              <a:rPr lang="en-IN"/>
              <a:t>Predictions and predicted values characteristics</a:t>
            </a:r>
          </a:p>
        </p:txBody>
      </p:sp>
      <p:pic>
        <p:nvPicPr>
          <p:cNvPr id="5" name="Content Placeholder 4">
            <a:extLst>
              <a:ext uri="{FF2B5EF4-FFF2-40B4-BE49-F238E27FC236}">
                <a16:creationId xmlns:a16="http://schemas.microsoft.com/office/drawing/2014/main" id="{CED6411B-CB85-4ECA-9EA8-BF9A1B40075A}"/>
              </a:ext>
            </a:extLst>
          </p:cNvPr>
          <p:cNvPicPr>
            <a:picLocks noGrp="1" noChangeAspect="1"/>
          </p:cNvPicPr>
          <p:nvPr>
            <p:ph idx="1"/>
          </p:nvPr>
        </p:nvPicPr>
        <p:blipFill>
          <a:blip r:embed="rId2"/>
          <a:stretch>
            <a:fillRect/>
          </a:stretch>
        </p:blipFill>
        <p:spPr>
          <a:xfrm>
            <a:off x="92364" y="3258674"/>
            <a:ext cx="7579067" cy="3599326"/>
          </a:xfrm>
        </p:spPr>
      </p:pic>
      <p:pic>
        <p:nvPicPr>
          <p:cNvPr id="7" name="Picture 6">
            <a:extLst>
              <a:ext uri="{FF2B5EF4-FFF2-40B4-BE49-F238E27FC236}">
                <a16:creationId xmlns:a16="http://schemas.microsoft.com/office/drawing/2014/main" id="{4708D11C-752E-455B-B5DE-4B89522A3B1F}"/>
              </a:ext>
            </a:extLst>
          </p:cNvPr>
          <p:cNvPicPr>
            <a:picLocks noChangeAspect="1"/>
          </p:cNvPicPr>
          <p:nvPr/>
        </p:nvPicPr>
        <p:blipFill>
          <a:blip r:embed="rId3"/>
          <a:stretch>
            <a:fillRect/>
          </a:stretch>
        </p:blipFill>
        <p:spPr>
          <a:xfrm>
            <a:off x="1" y="1924988"/>
            <a:ext cx="8053718" cy="1293028"/>
          </a:xfrm>
          <a:prstGeom prst="rect">
            <a:avLst/>
          </a:prstGeom>
        </p:spPr>
      </p:pic>
    </p:spTree>
    <p:extLst>
      <p:ext uri="{BB962C8B-B14F-4D97-AF65-F5344CB8AC3E}">
        <p14:creationId xmlns:p14="http://schemas.microsoft.com/office/powerpoint/2010/main" val="302130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6856-EDB3-4E36-8627-40FA2919E6E5}"/>
              </a:ext>
            </a:extLst>
          </p:cNvPr>
          <p:cNvSpPr>
            <a:spLocks noGrp="1"/>
          </p:cNvSpPr>
          <p:nvPr>
            <p:ph type="title"/>
          </p:nvPr>
        </p:nvSpPr>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1FCAD00C-BB92-47C1-9BCC-00D74FC4D898}"/>
              </a:ext>
            </a:extLst>
          </p:cNvPr>
          <p:cNvSpPr>
            <a:spLocks noGrp="1"/>
          </p:cNvSpPr>
          <p:nvPr>
            <p:ph idx="1"/>
          </p:nvPr>
        </p:nvSpPr>
        <p:spPr/>
        <p:txBody>
          <a:bodyPr>
            <a:normAutofit/>
          </a:bodyPr>
          <a:lstStyle/>
          <a:p>
            <a:r>
              <a:rPr lang="en-IN" dirty="0"/>
              <a:t>From the above inferences we conclude that most of the values are in negative i.e. the company’s profits are negative which means the company is running in losses due to orders from specific postal codes and type of shipping modes as well as the discounts offered on the products are high.</a:t>
            </a:r>
          </a:p>
          <a:p>
            <a:r>
              <a:rPr lang="en-IN" dirty="0"/>
              <a:t>The super store should stop providing high discounts at specific postal codes and also in should increase the charges of the shipping modes.</a:t>
            </a:r>
          </a:p>
          <a:p>
            <a:r>
              <a:rPr lang="en-IN" dirty="0"/>
              <a:t>If the company keeps performing like this then very soon the company would be shut down.</a:t>
            </a:r>
          </a:p>
        </p:txBody>
      </p:sp>
    </p:spTree>
    <p:extLst>
      <p:ext uri="{BB962C8B-B14F-4D97-AF65-F5344CB8AC3E}">
        <p14:creationId xmlns:p14="http://schemas.microsoft.com/office/powerpoint/2010/main" val="254164275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DD72-E205-49CE-8CE7-0D6E9B18C82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264343C-FBF8-4A2C-93A7-B003E990ED5B}"/>
              </a:ext>
            </a:extLst>
          </p:cNvPr>
          <p:cNvSpPr>
            <a:spLocks noGrp="1"/>
          </p:cNvSpPr>
          <p:nvPr>
            <p:ph idx="1"/>
          </p:nvPr>
        </p:nvSpPr>
        <p:spPr/>
        <p:txBody>
          <a:bodyPr/>
          <a:lstStyle/>
          <a:p>
            <a:r>
              <a:rPr lang="en-IN" dirty="0"/>
              <a:t>Marketing data is one of the renowned data set when it comes to research of how public relation, location and other features effect the companies’ turnover out of the given dataset. We are trying to predict the Profits that is dependent  in nature. By involving necessary independent variables like location, etc., In this Project we are going to predict the nature of sales in a Super Store.</a:t>
            </a:r>
          </a:p>
          <a:p>
            <a:r>
              <a:rPr lang="en-IN" dirty="0"/>
              <a:t>To Predict the sales of the super store from the given dataset.</a:t>
            </a:r>
            <a:br>
              <a:rPr lang="en-IN" dirty="0"/>
            </a:br>
            <a:endParaRPr lang="en-IN" dirty="0"/>
          </a:p>
        </p:txBody>
      </p:sp>
    </p:spTree>
    <p:extLst>
      <p:ext uri="{BB962C8B-B14F-4D97-AF65-F5344CB8AC3E}">
        <p14:creationId xmlns:p14="http://schemas.microsoft.com/office/powerpoint/2010/main" val="29361694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8287-0D8E-4E98-B197-77C013E3488D}"/>
              </a:ext>
            </a:extLst>
          </p:cNvPr>
          <p:cNvSpPr>
            <a:spLocks noGrp="1"/>
          </p:cNvSpPr>
          <p:nvPr>
            <p:ph type="title"/>
          </p:nvPr>
        </p:nvSpPr>
        <p:spPr/>
        <p:txBody>
          <a:bodyPr/>
          <a:lstStyle/>
          <a:p>
            <a:r>
              <a:rPr lang="en-IN" dirty="0"/>
              <a:t>DATA OPTIMISATION</a:t>
            </a:r>
          </a:p>
        </p:txBody>
      </p:sp>
      <p:sp>
        <p:nvSpPr>
          <p:cNvPr id="3" name="Content Placeholder 2">
            <a:extLst>
              <a:ext uri="{FF2B5EF4-FFF2-40B4-BE49-F238E27FC236}">
                <a16:creationId xmlns:a16="http://schemas.microsoft.com/office/drawing/2014/main" id="{79653382-3EFD-436F-A6F4-5F7CB9313F19}"/>
              </a:ext>
            </a:extLst>
          </p:cNvPr>
          <p:cNvSpPr>
            <a:spLocks noGrp="1"/>
          </p:cNvSpPr>
          <p:nvPr>
            <p:ph idx="1"/>
          </p:nvPr>
        </p:nvSpPr>
        <p:spPr/>
        <p:txBody>
          <a:bodyPr/>
          <a:lstStyle/>
          <a:p>
            <a:r>
              <a:rPr lang="en-US" dirty="0"/>
              <a:t>From the given dataset we observed that few features don’t  affect our independent variable.</a:t>
            </a:r>
            <a:endParaRPr lang="en-IN" dirty="0"/>
          </a:p>
          <a:p>
            <a:r>
              <a:rPr lang="en-US" dirty="0"/>
              <a:t>Such features in "16Super_Stores.csv" were ROW_ID, Order ID, order date, shipping date, .... Are dropped using drop command. </a:t>
            </a:r>
            <a:endParaRPr lang="en-IN" dirty="0"/>
          </a:p>
          <a:p>
            <a:r>
              <a:rPr lang="en-US" dirty="0"/>
              <a:t>REPLACING all the categorical data with equivalent numerical data.</a:t>
            </a:r>
            <a:endParaRPr lang="en-IN" dirty="0"/>
          </a:p>
          <a:p>
            <a:endParaRPr lang="en-IN" dirty="0"/>
          </a:p>
        </p:txBody>
      </p:sp>
    </p:spTree>
    <p:extLst>
      <p:ext uri="{BB962C8B-B14F-4D97-AF65-F5344CB8AC3E}">
        <p14:creationId xmlns:p14="http://schemas.microsoft.com/office/powerpoint/2010/main" val="89733656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40F9-55D0-4C9C-8F44-9FEF734D2DF9}"/>
              </a:ext>
            </a:extLst>
          </p:cNvPr>
          <p:cNvSpPr>
            <a:spLocks noGrp="1"/>
          </p:cNvSpPr>
          <p:nvPr>
            <p:ph type="title"/>
          </p:nvPr>
        </p:nvSpPr>
        <p:spPr>
          <a:xfrm>
            <a:off x="2895600" y="0"/>
            <a:ext cx="8610600" cy="1293028"/>
          </a:xfrm>
        </p:spPr>
        <p:txBody>
          <a:bodyPr/>
          <a:lstStyle/>
          <a:p>
            <a:r>
              <a:rPr lang="en-IN" dirty="0"/>
              <a:t>ORIGINAL DATASET</a:t>
            </a:r>
          </a:p>
        </p:txBody>
      </p:sp>
      <p:pic>
        <p:nvPicPr>
          <p:cNvPr id="5" name="Content Placeholder 4">
            <a:extLst>
              <a:ext uri="{FF2B5EF4-FFF2-40B4-BE49-F238E27FC236}">
                <a16:creationId xmlns:a16="http://schemas.microsoft.com/office/drawing/2014/main" id="{D0E6A424-FF11-4C87-A822-4EF68A200ECE}"/>
              </a:ext>
            </a:extLst>
          </p:cNvPr>
          <p:cNvPicPr>
            <a:picLocks noGrp="1" noChangeAspect="1"/>
          </p:cNvPicPr>
          <p:nvPr>
            <p:ph idx="1"/>
          </p:nvPr>
        </p:nvPicPr>
        <p:blipFill>
          <a:blip r:embed="rId2"/>
          <a:stretch>
            <a:fillRect/>
          </a:stretch>
        </p:blipFill>
        <p:spPr>
          <a:xfrm>
            <a:off x="931121" y="1109709"/>
            <a:ext cx="10645361" cy="5760693"/>
          </a:xfrm>
        </p:spPr>
      </p:pic>
    </p:spTree>
    <p:extLst>
      <p:ext uri="{BB962C8B-B14F-4D97-AF65-F5344CB8AC3E}">
        <p14:creationId xmlns:p14="http://schemas.microsoft.com/office/powerpoint/2010/main" val="9046444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1E00-0562-416F-88A2-42926F62D1BB}"/>
              </a:ext>
            </a:extLst>
          </p:cNvPr>
          <p:cNvSpPr>
            <a:spLocks noGrp="1"/>
          </p:cNvSpPr>
          <p:nvPr>
            <p:ph type="title"/>
          </p:nvPr>
        </p:nvSpPr>
        <p:spPr>
          <a:xfrm>
            <a:off x="3054658" y="0"/>
            <a:ext cx="8610600" cy="1293028"/>
          </a:xfrm>
        </p:spPr>
        <p:txBody>
          <a:bodyPr/>
          <a:lstStyle/>
          <a:p>
            <a:r>
              <a:rPr lang="en-IN" dirty="0"/>
              <a:t>OPTIMIZED DATA</a:t>
            </a:r>
          </a:p>
        </p:txBody>
      </p:sp>
      <p:pic>
        <p:nvPicPr>
          <p:cNvPr id="9" name="Content Placeholder 8">
            <a:extLst>
              <a:ext uri="{FF2B5EF4-FFF2-40B4-BE49-F238E27FC236}">
                <a16:creationId xmlns:a16="http://schemas.microsoft.com/office/drawing/2014/main" id="{1E5391B0-A904-4C05-A7E2-5C01896D6CDE}"/>
              </a:ext>
            </a:extLst>
          </p:cNvPr>
          <p:cNvPicPr>
            <a:picLocks noGrp="1" noChangeAspect="1"/>
          </p:cNvPicPr>
          <p:nvPr>
            <p:ph idx="1"/>
          </p:nvPr>
        </p:nvPicPr>
        <p:blipFill>
          <a:blip r:embed="rId2"/>
          <a:stretch>
            <a:fillRect/>
          </a:stretch>
        </p:blipFill>
        <p:spPr>
          <a:xfrm>
            <a:off x="259280" y="868258"/>
            <a:ext cx="11068627" cy="5989742"/>
          </a:xfrm>
        </p:spPr>
      </p:pic>
    </p:spTree>
    <p:extLst>
      <p:ext uri="{BB962C8B-B14F-4D97-AF65-F5344CB8AC3E}">
        <p14:creationId xmlns:p14="http://schemas.microsoft.com/office/powerpoint/2010/main" val="372283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7676-810C-46A8-BBFB-AE86461D7781}"/>
              </a:ext>
            </a:extLst>
          </p:cNvPr>
          <p:cNvSpPr>
            <a:spLocks noGrp="1"/>
          </p:cNvSpPr>
          <p:nvPr>
            <p:ph type="title"/>
          </p:nvPr>
        </p:nvSpPr>
        <p:spPr/>
        <p:txBody>
          <a:bodyPr/>
          <a:lstStyle/>
          <a:p>
            <a:r>
              <a:rPr lang="en-IN" dirty="0"/>
              <a:t>POST OPTIMIZATION describe()</a:t>
            </a:r>
          </a:p>
        </p:txBody>
      </p:sp>
      <p:pic>
        <p:nvPicPr>
          <p:cNvPr id="5" name="Content Placeholder 4">
            <a:extLst>
              <a:ext uri="{FF2B5EF4-FFF2-40B4-BE49-F238E27FC236}">
                <a16:creationId xmlns:a16="http://schemas.microsoft.com/office/drawing/2014/main" id="{85332B89-0E6B-45C0-9050-35F212CC2A98}"/>
              </a:ext>
            </a:extLst>
          </p:cNvPr>
          <p:cNvPicPr>
            <a:picLocks noGrp="1" noChangeAspect="1"/>
          </p:cNvPicPr>
          <p:nvPr>
            <p:ph idx="1"/>
          </p:nvPr>
        </p:nvPicPr>
        <p:blipFill>
          <a:blip r:embed="rId2"/>
          <a:stretch>
            <a:fillRect/>
          </a:stretch>
        </p:blipFill>
        <p:spPr>
          <a:xfrm>
            <a:off x="1513835" y="2890799"/>
            <a:ext cx="9164329" cy="2648320"/>
          </a:xfrm>
        </p:spPr>
      </p:pic>
    </p:spTree>
    <p:extLst>
      <p:ext uri="{BB962C8B-B14F-4D97-AF65-F5344CB8AC3E}">
        <p14:creationId xmlns:p14="http://schemas.microsoft.com/office/powerpoint/2010/main" val="4027014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FA30-C20B-4E78-955C-FF4265412E29}"/>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6FA8B709-95A4-453D-B62F-B0E47550ADD5}"/>
              </a:ext>
            </a:extLst>
          </p:cNvPr>
          <p:cNvSpPr>
            <a:spLocks noGrp="1"/>
          </p:cNvSpPr>
          <p:nvPr>
            <p:ph idx="1"/>
          </p:nvPr>
        </p:nvSpPr>
        <p:spPr/>
        <p:txBody>
          <a:bodyPr/>
          <a:lstStyle/>
          <a:p>
            <a:pPr marL="0" lvl="0" indent="0" eaLnBrk="0" fontAlgn="base" hangingPunct="0">
              <a:lnSpc>
                <a:spcPct val="100000"/>
              </a:lnSpc>
              <a:spcBef>
                <a:spcPct val="0"/>
              </a:spcBef>
              <a:spcAft>
                <a:spcPct val="0"/>
              </a:spcAft>
              <a:buNone/>
              <a:tabLst>
                <a:tab pos="1543050" algn="l"/>
              </a:tabLst>
            </a:pPr>
            <a:r>
              <a:rPr lang="en-US" altLang="en-US" sz="2400" u="sng" dirty="0">
                <a:latin typeface="+mj-lt"/>
                <a:ea typeface="Calibri" panose="020F0502020204030204" pitchFamily="34" charset="0"/>
                <a:cs typeface="Times New Roman" panose="02020603050405020304" pitchFamily="18" charset="0"/>
              </a:rPr>
              <a:t>EDA for Segment and Sales</a:t>
            </a:r>
            <a:endParaRPr lang="en-US" altLang="en-US" sz="1100" dirty="0">
              <a:latin typeface="+mj-lt"/>
            </a:endParaRPr>
          </a:p>
          <a:p>
            <a:pPr marL="0" lvl="0" indent="0" eaLnBrk="0" fontAlgn="base" hangingPunct="0">
              <a:lnSpc>
                <a:spcPct val="100000"/>
              </a:lnSpc>
              <a:spcBef>
                <a:spcPct val="0"/>
              </a:spcBef>
              <a:spcAft>
                <a:spcPct val="0"/>
              </a:spcAft>
              <a:buNone/>
              <a:tabLst>
                <a:tab pos="1543050" algn="l"/>
              </a:tabLst>
            </a:pPr>
            <a:r>
              <a:rPr lang="en-US" altLang="en-US" sz="2400" dirty="0">
                <a:latin typeface="+mj-lt"/>
                <a:ea typeface="Calibri" panose="020F0502020204030204" pitchFamily="34" charset="0"/>
                <a:cs typeface="Times New Roman" panose="02020603050405020304" pitchFamily="18" charset="0"/>
              </a:rPr>
              <a:t>More number of sales were driven by the segments which are having the observations “Consumers” and followed by “Corporates” and finally by “Home Office” contributing 52.5%,17.1%,30.5% respectively. Even though the sales distribution curve resembles the bell curve the distribution curve of segment does not resemble bell curve even after normalization.</a:t>
            </a:r>
            <a:endParaRPr lang="en-US" altLang="en-US" sz="1100" dirty="0">
              <a:latin typeface="+mj-lt"/>
            </a:endParaRPr>
          </a:p>
          <a:p>
            <a:pPr marL="0" lvl="0" indent="0" eaLnBrk="0" fontAlgn="base" hangingPunct="0">
              <a:lnSpc>
                <a:spcPct val="100000"/>
              </a:lnSpc>
              <a:spcBef>
                <a:spcPct val="0"/>
              </a:spcBef>
              <a:spcAft>
                <a:spcPct val="0"/>
              </a:spcAft>
              <a:buNone/>
              <a:tabLst>
                <a:tab pos="1543050" algn="l"/>
              </a:tabLst>
            </a:pPr>
            <a:endParaRPr lang="en-US" altLang="en-US" sz="3200" dirty="0">
              <a:latin typeface="+mj-lt"/>
            </a:endParaRPr>
          </a:p>
          <a:p>
            <a:endParaRPr lang="en-IN" dirty="0">
              <a:latin typeface="+mj-lt"/>
            </a:endParaRPr>
          </a:p>
        </p:txBody>
      </p:sp>
      <p:pic>
        <p:nvPicPr>
          <p:cNvPr id="1027" name="Picture 3" descr="p7">
            <a:extLst>
              <a:ext uri="{FF2B5EF4-FFF2-40B4-BE49-F238E27FC236}">
                <a16:creationId xmlns:a16="http://schemas.microsoft.com/office/drawing/2014/main" id="{4143188D-1EF5-47FD-800E-43FF1548B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437" y="4594225"/>
            <a:ext cx="4754563" cy="2263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2A353950-2FF0-4419-ADF8-C93408E72BC7}"/>
              </a:ext>
            </a:extLst>
          </p:cNvPr>
          <p:cNvSpPr>
            <a:spLocks noChangeArrowheads="1"/>
          </p:cNvSpPr>
          <p:nvPr/>
        </p:nvSpPr>
        <p:spPr bwMode="auto">
          <a:xfrm>
            <a:off x="0" y="2720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6">
            <a:extLst>
              <a:ext uri="{FF2B5EF4-FFF2-40B4-BE49-F238E27FC236}">
                <a16:creationId xmlns:a16="http://schemas.microsoft.com/office/drawing/2014/main" id="{AED84FFF-1EA2-455F-9A3E-33A22299B176}"/>
              </a:ext>
            </a:extLst>
          </p:cNvPr>
          <p:cNvSpPr>
            <a:spLocks noChangeArrowheads="1"/>
          </p:cNvSpPr>
          <p:nvPr/>
        </p:nvSpPr>
        <p:spPr bwMode="auto">
          <a:xfrm>
            <a:off x="0" y="6865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64922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42ED-FDBA-4FE1-84D4-71A757126252}"/>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C54B8BF8-7E7C-4604-8F29-8D2CEE7E36AF}"/>
              </a:ext>
            </a:extLst>
          </p:cNvPr>
          <p:cNvSpPr>
            <a:spLocks noGrp="1"/>
          </p:cNvSpPr>
          <p:nvPr>
            <p:ph idx="1"/>
          </p:nvPr>
        </p:nvSpPr>
        <p:spPr/>
        <p:txBody>
          <a:bodyPr>
            <a:normAutofit lnSpcReduction="10000"/>
          </a:bodyPr>
          <a:lstStyle/>
          <a:p>
            <a:pPr marL="0" indent="0">
              <a:buNone/>
            </a:pPr>
            <a:endParaRPr lang="en-IN" dirty="0"/>
          </a:p>
          <a:p>
            <a:r>
              <a:rPr lang="en-IN" u="sng" dirty="0"/>
              <a:t>EDA for Ship Mode VS Sales</a:t>
            </a:r>
            <a:endParaRPr lang="en-IN" dirty="0"/>
          </a:p>
          <a:p>
            <a:r>
              <a:rPr lang="en-IN" dirty="0"/>
              <a:t>From the boxplot of the given data we can say that neither there are many outliers in the data so it decreases the Accuracy. From the Distribution graph its neither evenly distributed nor the graph resembles a bell. </a:t>
            </a:r>
          </a:p>
          <a:p>
            <a:r>
              <a:rPr lang="en-IN" u="sng" dirty="0"/>
              <a:t>EDA for Product ID and Sales</a:t>
            </a:r>
            <a:endParaRPr lang="en-IN" dirty="0"/>
          </a:p>
          <a:p>
            <a:r>
              <a:rPr lang="en-IN" dirty="0"/>
              <a:t>Comparing the product ID and Sales we can get to know that there are about 364 unique product Id’s and the Product ID 10001095 has the number of repetitions. It has appeared 21 times in the data set.</a:t>
            </a:r>
          </a:p>
          <a:p>
            <a:r>
              <a:rPr lang="en-IN" dirty="0"/>
              <a:t> The mean of the profit set is 8.699327 and the profit for about 32 products is 0.00.</a:t>
            </a:r>
          </a:p>
          <a:p>
            <a:endParaRPr lang="en-IN" dirty="0"/>
          </a:p>
        </p:txBody>
      </p:sp>
    </p:spTree>
    <p:extLst>
      <p:ext uri="{BB962C8B-B14F-4D97-AF65-F5344CB8AC3E}">
        <p14:creationId xmlns:p14="http://schemas.microsoft.com/office/powerpoint/2010/main" val="233686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4AF6-CB81-473F-9EFF-310814920B3D}"/>
              </a:ext>
            </a:extLst>
          </p:cNvPr>
          <p:cNvSpPr>
            <a:spLocks noGrp="1"/>
          </p:cNvSpPr>
          <p:nvPr>
            <p:ph type="title"/>
          </p:nvPr>
        </p:nvSpPr>
        <p:spPr/>
        <p:txBody>
          <a:bodyPr/>
          <a:lstStyle/>
          <a:p>
            <a:r>
              <a:rPr lang="en-IN" u="sng" dirty="0"/>
              <a:t>EDA for PC and profit</a:t>
            </a:r>
            <a:endParaRPr lang="en-IN" dirty="0"/>
          </a:p>
        </p:txBody>
      </p:sp>
      <p:sp>
        <p:nvSpPr>
          <p:cNvPr id="3" name="Content Placeholder 2">
            <a:extLst>
              <a:ext uri="{FF2B5EF4-FFF2-40B4-BE49-F238E27FC236}">
                <a16:creationId xmlns:a16="http://schemas.microsoft.com/office/drawing/2014/main" id="{5CF85FE0-9627-4D28-86BC-C2014694A014}"/>
              </a:ext>
            </a:extLst>
          </p:cNvPr>
          <p:cNvSpPr>
            <a:spLocks noGrp="1"/>
          </p:cNvSpPr>
          <p:nvPr>
            <p:ph idx="1"/>
          </p:nvPr>
        </p:nvSpPr>
        <p:spPr/>
        <p:txBody>
          <a:bodyPr/>
          <a:lstStyle/>
          <a:p>
            <a:endParaRPr lang="en-IN" dirty="0"/>
          </a:p>
          <a:p>
            <a:r>
              <a:rPr lang="en-IN" dirty="0"/>
              <a:t>From the scatter plot between profit and postal code we can say that all the profit and loses counts are almost similar. From the boxplot of postal code there are no outliers. </a:t>
            </a:r>
          </a:p>
        </p:txBody>
      </p:sp>
      <p:pic>
        <p:nvPicPr>
          <p:cNvPr id="4" name="Picture 3" descr="C:\Users\David\AppData\Local\Microsoft\Windows\INetCache\Content.Word\p4.jpg">
            <a:extLst>
              <a:ext uri="{FF2B5EF4-FFF2-40B4-BE49-F238E27FC236}">
                <a16:creationId xmlns:a16="http://schemas.microsoft.com/office/drawing/2014/main" id="{D10A535B-D69A-4DAF-95D5-62853FCEE2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62548" y="3636867"/>
            <a:ext cx="4629452" cy="3221133"/>
          </a:xfrm>
          <a:prstGeom prst="rect">
            <a:avLst/>
          </a:prstGeom>
          <a:noFill/>
          <a:ln>
            <a:noFill/>
          </a:ln>
        </p:spPr>
      </p:pic>
    </p:spTree>
    <p:extLst>
      <p:ext uri="{BB962C8B-B14F-4D97-AF65-F5344CB8AC3E}">
        <p14:creationId xmlns:p14="http://schemas.microsoft.com/office/powerpoint/2010/main" val="90712633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666</TotalTime>
  <Words>692</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Century Gothic (Body)</vt:lpstr>
      <vt:lpstr>Vapor Trail</vt:lpstr>
      <vt:lpstr>Super store sales prediction</vt:lpstr>
      <vt:lpstr>PROBLEM Statement</vt:lpstr>
      <vt:lpstr>DATA OPTIMISATION</vt:lpstr>
      <vt:lpstr>ORIGINAL DATASET</vt:lpstr>
      <vt:lpstr>OPTIMIZED DATA</vt:lpstr>
      <vt:lpstr>POST OPTIMIZATION describe()</vt:lpstr>
      <vt:lpstr>Exploratory DATA ANALYSIS</vt:lpstr>
      <vt:lpstr>Exploratory Data Analysis</vt:lpstr>
      <vt:lpstr>EDA for PC and profit</vt:lpstr>
      <vt:lpstr>EDA for Model1</vt:lpstr>
      <vt:lpstr>EDA for Model 2</vt:lpstr>
      <vt:lpstr>Predictions and predicted values characteristics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store sales prediction</dc:title>
  <dc:creator>SHOUBHIK SADHU</dc:creator>
  <cp:lastModifiedBy>SHOUBHIK SADHU</cp:lastModifiedBy>
  <cp:revision>11</cp:revision>
  <dcterms:created xsi:type="dcterms:W3CDTF">2019-05-24T18:59:39Z</dcterms:created>
  <dcterms:modified xsi:type="dcterms:W3CDTF">2019-05-25T06:46:11Z</dcterms:modified>
</cp:coreProperties>
</file>