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1"/>
  </p:sldMasterIdLst>
  <p:notesMasterIdLst>
    <p:notesMasterId r:id="rId33"/>
  </p:notesMasterIdLst>
  <p:sldIdLst>
    <p:sldId id="256" r:id="rId2"/>
    <p:sldId id="269" r:id="rId3"/>
    <p:sldId id="257" r:id="rId4"/>
    <p:sldId id="292" r:id="rId5"/>
    <p:sldId id="297" r:id="rId6"/>
    <p:sldId id="291" r:id="rId7"/>
    <p:sldId id="284" r:id="rId8"/>
    <p:sldId id="287" r:id="rId9"/>
    <p:sldId id="279" r:id="rId10"/>
    <p:sldId id="283" r:id="rId11"/>
    <p:sldId id="286" r:id="rId12"/>
    <p:sldId id="282" r:id="rId13"/>
    <p:sldId id="293" r:id="rId14"/>
    <p:sldId id="288" r:id="rId15"/>
    <p:sldId id="299" r:id="rId16"/>
    <p:sldId id="277" r:id="rId17"/>
    <p:sldId id="259" r:id="rId18"/>
    <p:sldId id="263" r:id="rId19"/>
    <p:sldId id="264" r:id="rId20"/>
    <p:sldId id="260" r:id="rId21"/>
    <p:sldId id="266" r:id="rId22"/>
    <p:sldId id="261" r:id="rId23"/>
    <p:sldId id="265" r:id="rId24"/>
    <p:sldId id="267" r:id="rId25"/>
    <p:sldId id="262" r:id="rId26"/>
    <p:sldId id="276" r:id="rId27"/>
    <p:sldId id="280" r:id="rId28"/>
    <p:sldId id="298" r:id="rId29"/>
    <p:sldId id="294" r:id="rId30"/>
    <p:sldId id="295" r:id="rId31"/>
    <p:sldId id="29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C0814F-ABEC-F277-D9CE-EBA79544760A}" v="54" dt="2022-12-17T02:41:16.458"/>
    <p1510:client id="{63497396-62A3-FDE3-4682-37FB23EB96F1}" v="326" dt="2022-12-15T16:46:27.294"/>
    <p1510:client id="{7068C56A-0DE1-5136-8ED8-010493D80577}" v="1143" dt="2022-12-15T20:44:25.292"/>
    <p1510:client id="{8A841964-9D8D-D84D-5BF8-DEB916AC6D58}" v="743" dt="2022-12-15T21:03:27.979"/>
    <p1510:client id="{A753A77D-147F-38EF-EE20-1F775146EAA7}" v="41" dt="2022-12-15T18:30:17.491"/>
    <p1510:client id="{E62DB387-1DA3-5852-348B-D15E49EADAE9}" v="463" dt="2022-12-15T19:08:14.611"/>
    <p1510:client id="{F7ECC66C-8A7A-ADA4-1440-964ED6DF6D81}" v="244" dt="2022-12-15T22:01:27.1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82"/>
  </p:normalViewPr>
  <p:slideViewPr>
    <p:cSldViewPr snapToGrid="0">
      <p:cViewPr varScale="1">
        <p:scale>
          <a:sx n="119" d="100"/>
          <a:sy n="119" d="100"/>
        </p:scale>
        <p:origin x="5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B9BA54-8059-49E7-93B7-D26B04495B3A}" type="doc">
      <dgm:prSet loTypeId="urn:microsoft.com/office/officeart/2005/8/layout/hierarchy1" loCatId="hierarchy" qsTypeId="urn:microsoft.com/office/officeart/2005/8/quickstyle/simple1" qsCatId="simple" csTypeId="urn:microsoft.com/office/officeart/2005/8/colors/colorful1" csCatId="colorful"/>
      <dgm:spPr/>
      <dgm:t>
        <a:bodyPr/>
        <a:lstStyle/>
        <a:p>
          <a:endParaRPr lang="en-US"/>
        </a:p>
      </dgm:t>
    </dgm:pt>
    <dgm:pt modelId="{E209EE4A-0D23-4B76-A626-42FC205518D2}">
      <dgm:prSet/>
      <dgm:spPr/>
      <dgm:t>
        <a:bodyPr/>
        <a:lstStyle/>
        <a:p>
          <a:r>
            <a:rPr lang="en-US"/>
            <a:t>We are analyzing this global power plant data set for an overview of estimated and current electricity generation for different countries, different geo location, different years, different fuels and different capacity of each plant.</a:t>
          </a:r>
        </a:p>
      </dgm:t>
    </dgm:pt>
    <dgm:pt modelId="{739427E1-2FF0-4BE5-8FE6-15D2B70F2752}" type="parTrans" cxnId="{7000D16E-0BAF-4EED-85D9-ACB3A3FD3F1E}">
      <dgm:prSet/>
      <dgm:spPr/>
      <dgm:t>
        <a:bodyPr/>
        <a:lstStyle/>
        <a:p>
          <a:endParaRPr lang="en-US"/>
        </a:p>
      </dgm:t>
    </dgm:pt>
    <dgm:pt modelId="{0A0F5E5E-5B22-4705-A5DE-4ED0D217B517}" type="sibTrans" cxnId="{7000D16E-0BAF-4EED-85D9-ACB3A3FD3F1E}">
      <dgm:prSet/>
      <dgm:spPr/>
      <dgm:t>
        <a:bodyPr/>
        <a:lstStyle/>
        <a:p>
          <a:endParaRPr lang="en-US"/>
        </a:p>
      </dgm:t>
    </dgm:pt>
    <dgm:pt modelId="{A13F53CE-F4D3-44A1-9356-E75BF4636E6D}">
      <dgm:prSet/>
      <dgm:spPr/>
      <dgm:t>
        <a:bodyPr/>
        <a:lstStyle/>
        <a:p>
          <a:r>
            <a:rPr lang="en-US"/>
            <a:t>we can make decision based on different questions of interest using different R libraries like for making plots between variables, summarizing, taking particular rows for answering. Few of the libraries are tidy verse, ggthemes, ggplots, tidyr, dplyr etc. </a:t>
          </a:r>
        </a:p>
      </dgm:t>
    </dgm:pt>
    <dgm:pt modelId="{83082AE8-5744-46DB-A99B-C9FC399264FA}" type="parTrans" cxnId="{E221FAD8-95B4-4466-9106-7FFEC0525128}">
      <dgm:prSet/>
      <dgm:spPr/>
      <dgm:t>
        <a:bodyPr/>
        <a:lstStyle/>
        <a:p>
          <a:endParaRPr lang="en-US"/>
        </a:p>
      </dgm:t>
    </dgm:pt>
    <dgm:pt modelId="{A5FF2F6C-0F30-4E10-827F-9E6E51EC21E2}" type="sibTrans" cxnId="{E221FAD8-95B4-4466-9106-7FFEC0525128}">
      <dgm:prSet/>
      <dgm:spPr/>
      <dgm:t>
        <a:bodyPr/>
        <a:lstStyle/>
        <a:p>
          <a:endParaRPr lang="en-US"/>
        </a:p>
      </dgm:t>
    </dgm:pt>
    <dgm:pt modelId="{CAC92CAE-B6AA-4E82-888A-34561E4FC6E0}" type="pres">
      <dgm:prSet presAssocID="{0BB9BA54-8059-49E7-93B7-D26B04495B3A}" presName="hierChild1" presStyleCnt="0">
        <dgm:presLayoutVars>
          <dgm:chPref val="1"/>
          <dgm:dir/>
          <dgm:animOne val="branch"/>
          <dgm:animLvl val="lvl"/>
          <dgm:resizeHandles/>
        </dgm:presLayoutVars>
      </dgm:prSet>
      <dgm:spPr/>
    </dgm:pt>
    <dgm:pt modelId="{14D990D9-2CA8-4435-AE87-C9BFECFBF319}" type="pres">
      <dgm:prSet presAssocID="{E209EE4A-0D23-4B76-A626-42FC205518D2}" presName="hierRoot1" presStyleCnt="0"/>
      <dgm:spPr/>
    </dgm:pt>
    <dgm:pt modelId="{5847154E-92DA-4D9C-8D0A-45E837A7F991}" type="pres">
      <dgm:prSet presAssocID="{E209EE4A-0D23-4B76-A626-42FC205518D2}" presName="composite" presStyleCnt="0"/>
      <dgm:spPr/>
    </dgm:pt>
    <dgm:pt modelId="{12386A4B-7700-456E-B0C5-0843E0E230DF}" type="pres">
      <dgm:prSet presAssocID="{E209EE4A-0D23-4B76-A626-42FC205518D2}" presName="background" presStyleLbl="node0" presStyleIdx="0" presStyleCnt="2"/>
      <dgm:spPr/>
    </dgm:pt>
    <dgm:pt modelId="{AEDF044D-15E8-4FF8-B464-67B4B70C1B2E}" type="pres">
      <dgm:prSet presAssocID="{E209EE4A-0D23-4B76-A626-42FC205518D2}" presName="text" presStyleLbl="fgAcc0" presStyleIdx="0" presStyleCnt="2">
        <dgm:presLayoutVars>
          <dgm:chPref val="3"/>
        </dgm:presLayoutVars>
      </dgm:prSet>
      <dgm:spPr/>
    </dgm:pt>
    <dgm:pt modelId="{F41E4003-9747-4BE8-AF69-F3C042EB3A01}" type="pres">
      <dgm:prSet presAssocID="{E209EE4A-0D23-4B76-A626-42FC205518D2}" presName="hierChild2" presStyleCnt="0"/>
      <dgm:spPr/>
    </dgm:pt>
    <dgm:pt modelId="{A5745905-79D3-4430-80A8-429B940D800F}" type="pres">
      <dgm:prSet presAssocID="{A13F53CE-F4D3-44A1-9356-E75BF4636E6D}" presName="hierRoot1" presStyleCnt="0"/>
      <dgm:spPr/>
    </dgm:pt>
    <dgm:pt modelId="{35A6FD52-565F-4E64-8082-558E9DC1149E}" type="pres">
      <dgm:prSet presAssocID="{A13F53CE-F4D3-44A1-9356-E75BF4636E6D}" presName="composite" presStyleCnt="0"/>
      <dgm:spPr/>
    </dgm:pt>
    <dgm:pt modelId="{AB970B78-366C-43DF-BA44-295ED180906C}" type="pres">
      <dgm:prSet presAssocID="{A13F53CE-F4D3-44A1-9356-E75BF4636E6D}" presName="background" presStyleLbl="node0" presStyleIdx="1" presStyleCnt="2"/>
      <dgm:spPr/>
    </dgm:pt>
    <dgm:pt modelId="{FF17F10A-0262-4C7B-A616-AD4BAC73313D}" type="pres">
      <dgm:prSet presAssocID="{A13F53CE-F4D3-44A1-9356-E75BF4636E6D}" presName="text" presStyleLbl="fgAcc0" presStyleIdx="1" presStyleCnt="2">
        <dgm:presLayoutVars>
          <dgm:chPref val="3"/>
        </dgm:presLayoutVars>
      </dgm:prSet>
      <dgm:spPr/>
    </dgm:pt>
    <dgm:pt modelId="{DBF04330-58BD-405F-BF2E-1098D2F6EE9F}" type="pres">
      <dgm:prSet presAssocID="{A13F53CE-F4D3-44A1-9356-E75BF4636E6D}" presName="hierChild2" presStyleCnt="0"/>
      <dgm:spPr/>
    </dgm:pt>
  </dgm:ptLst>
  <dgm:cxnLst>
    <dgm:cxn modelId="{364E211B-DAD9-48B1-942F-50212027298E}" type="presOf" srcId="{A13F53CE-F4D3-44A1-9356-E75BF4636E6D}" destId="{FF17F10A-0262-4C7B-A616-AD4BAC73313D}" srcOrd="0" destOrd="0" presId="urn:microsoft.com/office/officeart/2005/8/layout/hierarchy1"/>
    <dgm:cxn modelId="{E58D0E37-08B4-43B8-B511-67658EF67C1A}" type="presOf" srcId="{0BB9BA54-8059-49E7-93B7-D26B04495B3A}" destId="{CAC92CAE-B6AA-4E82-888A-34561E4FC6E0}" srcOrd="0" destOrd="0" presId="urn:microsoft.com/office/officeart/2005/8/layout/hierarchy1"/>
    <dgm:cxn modelId="{7000D16E-0BAF-4EED-85D9-ACB3A3FD3F1E}" srcId="{0BB9BA54-8059-49E7-93B7-D26B04495B3A}" destId="{E209EE4A-0D23-4B76-A626-42FC205518D2}" srcOrd="0" destOrd="0" parTransId="{739427E1-2FF0-4BE5-8FE6-15D2B70F2752}" sibTransId="{0A0F5E5E-5B22-4705-A5DE-4ED0D217B517}"/>
    <dgm:cxn modelId="{77FAF39F-9798-45C3-B244-EDF7737E2142}" type="presOf" srcId="{E209EE4A-0D23-4B76-A626-42FC205518D2}" destId="{AEDF044D-15E8-4FF8-B464-67B4B70C1B2E}" srcOrd="0" destOrd="0" presId="urn:microsoft.com/office/officeart/2005/8/layout/hierarchy1"/>
    <dgm:cxn modelId="{E221FAD8-95B4-4466-9106-7FFEC0525128}" srcId="{0BB9BA54-8059-49E7-93B7-D26B04495B3A}" destId="{A13F53CE-F4D3-44A1-9356-E75BF4636E6D}" srcOrd="1" destOrd="0" parTransId="{83082AE8-5744-46DB-A99B-C9FC399264FA}" sibTransId="{A5FF2F6C-0F30-4E10-827F-9E6E51EC21E2}"/>
    <dgm:cxn modelId="{A463D500-EE52-44EB-8E4B-921ED3BF67A1}" type="presParOf" srcId="{CAC92CAE-B6AA-4E82-888A-34561E4FC6E0}" destId="{14D990D9-2CA8-4435-AE87-C9BFECFBF319}" srcOrd="0" destOrd="0" presId="urn:microsoft.com/office/officeart/2005/8/layout/hierarchy1"/>
    <dgm:cxn modelId="{6FC66C67-29B1-4295-A709-98512F6E38F7}" type="presParOf" srcId="{14D990D9-2CA8-4435-AE87-C9BFECFBF319}" destId="{5847154E-92DA-4D9C-8D0A-45E837A7F991}" srcOrd="0" destOrd="0" presId="urn:microsoft.com/office/officeart/2005/8/layout/hierarchy1"/>
    <dgm:cxn modelId="{CBB1DCD8-79AE-4267-8E34-CE11E4FF97C7}" type="presParOf" srcId="{5847154E-92DA-4D9C-8D0A-45E837A7F991}" destId="{12386A4B-7700-456E-B0C5-0843E0E230DF}" srcOrd="0" destOrd="0" presId="urn:microsoft.com/office/officeart/2005/8/layout/hierarchy1"/>
    <dgm:cxn modelId="{0BAC41E0-08AE-4BFE-9B16-9B752E7BD2C0}" type="presParOf" srcId="{5847154E-92DA-4D9C-8D0A-45E837A7F991}" destId="{AEDF044D-15E8-4FF8-B464-67B4B70C1B2E}" srcOrd="1" destOrd="0" presId="urn:microsoft.com/office/officeart/2005/8/layout/hierarchy1"/>
    <dgm:cxn modelId="{340BF72C-D3BF-4F3F-8E0D-59F2462C155C}" type="presParOf" srcId="{14D990D9-2CA8-4435-AE87-C9BFECFBF319}" destId="{F41E4003-9747-4BE8-AF69-F3C042EB3A01}" srcOrd="1" destOrd="0" presId="urn:microsoft.com/office/officeart/2005/8/layout/hierarchy1"/>
    <dgm:cxn modelId="{B3216E12-770E-48CC-A8DE-939F025255A3}" type="presParOf" srcId="{CAC92CAE-B6AA-4E82-888A-34561E4FC6E0}" destId="{A5745905-79D3-4430-80A8-429B940D800F}" srcOrd="1" destOrd="0" presId="urn:microsoft.com/office/officeart/2005/8/layout/hierarchy1"/>
    <dgm:cxn modelId="{5900D4C8-3337-4529-9AB0-D5B609A434E0}" type="presParOf" srcId="{A5745905-79D3-4430-80A8-429B940D800F}" destId="{35A6FD52-565F-4E64-8082-558E9DC1149E}" srcOrd="0" destOrd="0" presId="urn:microsoft.com/office/officeart/2005/8/layout/hierarchy1"/>
    <dgm:cxn modelId="{A627D71F-2A0C-45C6-8E20-5F60CFD2AF4E}" type="presParOf" srcId="{35A6FD52-565F-4E64-8082-558E9DC1149E}" destId="{AB970B78-366C-43DF-BA44-295ED180906C}" srcOrd="0" destOrd="0" presId="urn:microsoft.com/office/officeart/2005/8/layout/hierarchy1"/>
    <dgm:cxn modelId="{F4B67336-B192-4B04-AC0E-12C17FAC7B22}" type="presParOf" srcId="{35A6FD52-565F-4E64-8082-558E9DC1149E}" destId="{FF17F10A-0262-4C7B-A616-AD4BAC73313D}" srcOrd="1" destOrd="0" presId="urn:microsoft.com/office/officeart/2005/8/layout/hierarchy1"/>
    <dgm:cxn modelId="{2E3B8FC4-0093-4BE9-AA3F-B9FFD65C90B1}" type="presParOf" srcId="{A5745905-79D3-4430-80A8-429B940D800F}" destId="{DBF04330-58BD-405F-BF2E-1098D2F6EE9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2972B9-0BF8-458D-9C81-3B44415C96A7}"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D81036E3-714F-4769-942A-FAB2C894BAEE}">
      <dgm:prSet/>
      <dgm:spPr/>
      <dgm:t>
        <a:bodyPr/>
        <a:lstStyle/>
        <a:p>
          <a:r>
            <a:rPr lang="en-US"/>
            <a:t>The benefits and costs of power plants, including their environmental impacts, depend on their technology and on how much electricity each plant actually generates. However, plant-level generation data are not reported in most countries, including developing countries where electricity generation is projected to rapidly expand.</a:t>
          </a:r>
        </a:p>
      </dgm:t>
    </dgm:pt>
    <dgm:pt modelId="{39CCF52C-7B3A-4129-A473-CA4D8D69754D}" type="parTrans" cxnId="{E79817A4-24EF-41D5-821F-7627FB5B4D22}">
      <dgm:prSet/>
      <dgm:spPr/>
      <dgm:t>
        <a:bodyPr/>
        <a:lstStyle/>
        <a:p>
          <a:endParaRPr lang="en-US"/>
        </a:p>
      </dgm:t>
    </dgm:pt>
    <dgm:pt modelId="{2BE7BB05-58B2-4A81-83B0-220B6537387A}" type="sibTrans" cxnId="{E79817A4-24EF-41D5-821F-7627FB5B4D22}">
      <dgm:prSet/>
      <dgm:spPr/>
      <dgm:t>
        <a:bodyPr/>
        <a:lstStyle/>
        <a:p>
          <a:endParaRPr lang="en-US"/>
        </a:p>
      </dgm:t>
    </dgm:pt>
    <dgm:pt modelId="{E16A833D-5AA7-4E0F-A4DE-FFE6B01B7771}">
      <dgm:prSet/>
      <dgm:spPr/>
      <dgm:t>
        <a:bodyPr/>
        <a:lstStyle/>
        <a:p>
          <a:r>
            <a:rPr lang="en-US"/>
            <a:t>This technical note documents methods to estimate the annual electricity generation of power plants for the Global Power Plant Database. We use distinct estimation models for different fuel types, including wind, solar, hydropower (hydro), and gas power plants</a:t>
          </a:r>
        </a:p>
      </dgm:t>
    </dgm:pt>
    <dgm:pt modelId="{9C17489F-B775-482F-A520-71F146A9DCB7}" type="parTrans" cxnId="{AB13E5F0-AD56-47EB-91C1-271BCA62A8E1}">
      <dgm:prSet/>
      <dgm:spPr/>
      <dgm:t>
        <a:bodyPr/>
        <a:lstStyle/>
        <a:p>
          <a:endParaRPr lang="en-US"/>
        </a:p>
      </dgm:t>
    </dgm:pt>
    <dgm:pt modelId="{0F0093FD-3BBF-4962-A4E5-88412F69D222}" type="sibTrans" cxnId="{AB13E5F0-AD56-47EB-91C1-271BCA62A8E1}">
      <dgm:prSet/>
      <dgm:spPr/>
      <dgm:t>
        <a:bodyPr/>
        <a:lstStyle/>
        <a:p>
          <a:endParaRPr lang="en-US"/>
        </a:p>
      </dgm:t>
    </dgm:pt>
    <dgm:pt modelId="{004509BA-7FAA-4623-8D50-CA6BEBE35BB3}" type="pres">
      <dgm:prSet presAssocID="{7B2972B9-0BF8-458D-9C81-3B44415C96A7}" presName="vert0" presStyleCnt="0">
        <dgm:presLayoutVars>
          <dgm:dir/>
          <dgm:animOne val="branch"/>
          <dgm:animLvl val="lvl"/>
        </dgm:presLayoutVars>
      </dgm:prSet>
      <dgm:spPr/>
    </dgm:pt>
    <dgm:pt modelId="{6F10ED8A-7129-4D92-9A89-67B15502293A}" type="pres">
      <dgm:prSet presAssocID="{D81036E3-714F-4769-942A-FAB2C894BAEE}" presName="thickLine" presStyleLbl="alignNode1" presStyleIdx="0" presStyleCnt="2"/>
      <dgm:spPr/>
    </dgm:pt>
    <dgm:pt modelId="{03731DA8-6569-496B-A400-6DAE5D68F761}" type="pres">
      <dgm:prSet presAssocID="{D81036E3-714F-4769-942A-FAB2C894BAEE}" presName="horz1" presStyleCnt="0"/>
      <dgm:spPr/>
    </dgm:pt>
    <dgm:pt modelId="{AA059EE1-14B6-40F8-BCA6-0EB229FBCC0B}" type="pres">
      <dgm:prSet presAssocID="{D81036E3-714F-4769-942A-FAB2C894BAEE}" presName="tx1" presStyleLbl="revTx" presStyleIdx="0" presStyleCnt="2"/>
      <dgm:spPr/>
    </dgm:pt>
    <dgm:pt modelId="{FF14B510-B55A-4949-ACFC-329C1E9CF22E}" type="pres">
      <dgm:prSet presAssocID="{D81036E3-714F-4769-942A-FAB2C894BAEE}" presName="vert1" presStyleCnt="0"/>
      <dgm:spPr/>
    </dgm:pt>
    <dgm:pt modelId="{035F18C7-D5D4-4267-80DC-48F0FDBB415D}" type="pres">
      <dgm:prSet presAssocID="{E16A833D-5AA7-4E0F-A4DE-FFE6B01B7771}" presName="thickLine" presStyleLbl="alignNode1" presStyleIdx="1" presStyleCnt="2"/>
      <dgm:spPr/>
    </dgm:pt>
    <dgm:pt modelId="{CF458508-3C1A-4EE2-9A91-260F2E83EA96}" type="pres">
      <dgm:prSet presAssocID="{E16A833D-5AA7-4E0F-A4DE-FFE6B01B7771}" presName="horz1" presStyleCnt="0"/>
      <dgm:spPr/>
    </dgm:pt>
    <dgm:pt modelId="{A9B8DA31-71EF-4FAD-B052-7F21A9D3E033}" type="pres">
      <dgm:prSet presAssocID="{E16A833D-5AA7-4E0F-A4DE-FFE6B01B7771}" presName="tx1" presStyleLbl="revTx" presStyleIdx="1" presStyleCnt="2"/>
      <dgm:spPr/>
    </dgm:pt>
    <dgm:pt modelId="{6A5E8CE9-C0DE-4EB5-8A71-81C44E78840E}" type="pres">
      <dgm:prSet presAssocID="{E16A833D-5AA7-4E0F-A4DE-FFE6B01B7771}" presName="vert1" presStyleCnt="0"/>
      <dgm:spPr/>
    </dgm:pt>
  </dgm:ptLst>
  <dgm:cxnLst>
    <dgm:cxn modelId="{0236F29A-15EC-4D41-9757-625674A9DD41}" type="presOf" srcId="{D81036E3-714F-4769-942A-FAB2C894BAEE}" destId="{AA059EE1-14B6-40F8-BCA6-0EB229FBCC0B}" srcOrd="0" destOrd="0" presId="urn:microsoft.com/office/officeart/2008/layout/LinedList"/>
    <dgm:cxn modelId="{E79817A4-24EF-41D5-821F-7627FB5B4D22}" srcId="{7B2972B9-0BF8-458D-9C81-3B44415C96A7}" destId="{D81036E3-714F-4769-942A-FAB2C894BAEE}" srcOrd="0" destOrd="0" parTransId="{39CCF52C-7B3A-4129-A473-CA4D8D69754D}" sibTransId="{2BE7BB05-58B2-4A81-83B0-220B6537387A}"/>
    <dgm:cxn modelId="{DBC45DAC-6669-44EC-9B18-2BFB84470340}" type="presOf" srcId="{7B2972B9-0BF8-458D-9C81-3B44415C96A7}" destId="{004509BA-7FAA-4623-8D50-CA6BEBE35BB3}" srcOrd="0" destOrd="0" presId="urn:microsoft.com/office/officeart/2008/layout/LinedList"/>
    <dgm:cxn modelId="{AB13E5F0-AD56-47EB-91C1-271BCA62A8E1}" srcId="{7B2972B9-0BF8-458D-9C81-3B44415C96A7}" destId="{E16A833D-5AA7-4E0F-A4DE-FFE6B01B7771}" srcOrd="1" destOrd="0" parTransId="{9C17489F-B775-482F-A520-71F146A9DCB7}" sibTransId="{0F0093FD-3BBF-4962-A4E5-88412F69D222}"/>
    <dgm:cxn modelId="{CE5FBDFB-F508-4932-9C54-EA1807C24BBE}" type="presOf" srcId="{E16A833D-5AA7-4E0F-A4DE-FFE6B01B7771}" destId="{A9B8DA31-71EF-4FAD-B052-7F21A9D3E033}" srcOrd="0" destOrd="0" presId="urn:microsoft.com/office/officeart/2008/layout/LinedList"/>
    <dgm:cxn modelId="{F6D1766F-1A55-4C7E-84F4-42EBB8275F8B}" type="presParOf" srcId="{004509BA-7FAA-4623-8D50-CA6BEBE35BB3}" destId="{6F10ED8A-7129-4D92-9A89-67B15502293A}" srcOrd="0" destOrd="0" presId="urn:microsoft.com/office/officeart/2008/layout/LinedList"/>
    <dgm:cxn modelId="{A9D04FA2-6019-4045-8DDB-54AE45037ECE}" type="presParOf" srcId="{004509BA-7FAA-4623-8D50-CA6BEBE35BB3}" destId="{03731DA8-6569-496B-A400-6DAE5D68F761}" srcOrd="1" destOrd="0" presId="urn:microsoft.com/office/officeart/2008/layout/LinedList"/>
    <dgm:cxn modelId="{579E5B84-A4A5-47D1-AF35-2A7B7398819D}" type="presParOf" srcId="{03731DA8-6569-496B-A400-6DAE5D68F761}" destId="{AA059EE1-14B6-40F8-BCA6-0EB229FBCC0B}" srcOrd="0" destOrd="0" presId="urn:microsoft.com/office/officeart/2008/layout/LinedList"/>
    <dgm:cxn modelId="{12E16AD2-EEE1-4D37-9F16-421237485936}" type="presParOf" srcId="{03731DA8-6569-496B-A400-6DAE5D68F761}" destId="{FF14B510-B55A-4949-ACFC-329C1E9CF22E}" srcOrd="1" destOrd="0" presId="urn:microsoft.com/office/officeart/2008/layout/LinedList"/>
    <dgm:cxn modelId="{3549F390-1519-4888-817C-C7185E2DBD24}" type="presParOf" srcId="{004509BA-7FAA-4623-8D50-CA6BEBE35BB3}" destId="{035F18C7-D5D4-4267-80DC-48F0FDBB415D}" srcOrd="2" destOrd="0" presId="urn:microsoft.com/office/officeart/2008/layout/LinedList"/>
    <dgm:cxn modelId="{6073AC4E-E8F6-460D-8172-20076919CE05}" type="presParOf" srcId="{004509BA-7FAA-4623-8D50-CA6BEBE35BB3}" destId="{CF458508-3C1A-4EE2-9A91-260F2E83EA96}" srcOrd="3" destOrd="0" presId="urn:microsoft.com/office/officeart/2008/layout/LinedList"/>
    <dgm:cxn modelId="{FD98E7EA-9B9A-4307-BA56-3AAAEFBD11BE}" type="presParOf" srcId="{CF458508-3C1A-4EE2-9A91-260F2E83EA96}" destId="{A9B8DA31-71EF-4FAD-B052-7F21A9D3E033}" srcOrd="0" destOrd="0" presId="urn:microsoft.com/office/officeart/2008/layout/LinedList"/>
    <dgm:cxn modelId="{8A58B3AE-4F60-4EB2-849C-CC237E00DCCF}" type="presParOf" srcId="{CF458508-3C1A-4EE2-9A91-260F2E83EA96}" destId="{6A5E8CE9-C0DE-4EB5-8A71-81C44E78840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0E366A-42D7-4BFD-B1AB-B2BD161B4E0D}"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DF8B6C1C-F700-4FC4-A1EC-D14283540FFD}">
      <dgm:prSet/>
      <dgm:spPr/>
      <dgm:t>
        <a:bodyPr/>
        <a:lstStyle/>
        <a:p>
          <a:r>
            <a:rPr lang="en-US"/>
            <a:t>We removed all the unnecessary variables are not required for the statistical computation.</a:t>
          </a:r>
        </a:p>
      </dgm:t>
    </dgm:pt>
    <dgm:pt modelId="{6CEAA129-1ECB-40FA-B386-744D89940EA8}" type="parTrans" cxnId="{629ED8B6-21B9-44C9-9D32-0981D386DA60}">
      <dgm:prSet/>
      <dgm:spPr/>
      <dgm:t>
        <a:bodyPr/>
        <a:lstStyle/>
        <a:p>
          <a:endParaRPr lang="en-US"/>
        </a:p>
      </dgm:t>
    </dgm:pt>
    <dgm:pt modelId="{E255A283-E5DA-4F4A-BE9A-775638503109}" type="sibTrans" cxnId="{629ED8B6-21B9-44C9-9D32-0981D386DA60}">
      <dgm:prSet/>
      <dgm:spPr/>
      <dgm:t>
        <a:bodyPr/>
        <a:lstStyle/>
        <a:p>
          <a:endParaRPr lang="en-US"/>
        </a:p>
      </dgm:t>
    </dgm:pt>
    <dgm:pt modelId="{887A607D-F11D-4BC4-A182-0EEEFC42860E}">
      <dgm:prSet/>
      <dgm:spPr/>
      <dgm:t>
        <a:bodyPr/>
        <a:lstStyle/>
        <a:p>
          <a:r>
            <a:rPr lang="en-US"/>
            <a:t>We have 136 countries power generation for each year from 2013 to 2017.</a:t>
          </a:r>
        </a:p>
      </dgm:t>
    </dgm:pt>
    <dgm:pt modelId="{FDBC4761-7D3E-4C1E-B4B3-673CEE21DA45}" type="parTrans" cxnId="{22EE085A-72B2-4603-987E-9791F7CAABE3}">
      <dgm:prSet/>
      <dgm:spPr/>
      <dgm:t>
        <a:bodyPr/>
        <a:lstStyle/>
        <a:p>
          <a:endParaRPr lang="en-US"/>
        </a:p>
      </dgm:t>
    </dgm:pt>
    <dgm:pt modelId="{71D42781-7C08-4591-B863-038EA5D9AC6D}" type="sibTrans" cxnId="{22EE085A-72B2-4603-987E-9791F7CAABE3}">
      <dgm:prSet/>
      <dgm:spPr/>
      <dgm:t>
        <a:bodyPr/>
        <a:lstStyle/>
        <a:p>
          <a:endParaRPr lang="en-US"/>
        </a:p>
      </dgm:t>
    </dgm:pt>
    <dgm:pt modelId="{6962B1FD-62D5-4D22-AE2C-D037D710B168}">
      <dgm:prSet/>
      <dgm:spPr/>
      <dgm:t>
        <a:bodyPr/>
        <a:lstStyle/>
        <a:p>
          <a:r>
            <a:rPr lang="en-US"/>
            <a:t>Using tidyverse function we convert these 5 years columns into a single column and those values to the other column.</a:t>
          </a:r>
        </a:p>
      </dgm:t>
    </dgm:pt>
    <dgm:pt modelId="{F2EF582C-70FA-43F4-B957-0C5C6B4169EB}" type="parTrans" cxnId="{2DEFD015-70C9-457A-A3DD-A12079D0CB28}">
      <dgm:prSet/>
      <dgm:spPr/>
      <dgm:t>
        <a:bodyPr/>
        <a:lstStyle/>
        <a:p>
          <a:endParaRPr lang="en-US"/>
        </a:p>
      </dgm:t>
    </dgm:pt>
    <dgm:pt modelId="{785AE1EF-DB0F-4735-B1C8-97919446A8F0}" type="sibTrans" cxnId="{2DEFD015-70C9-457A-A3DD-A12079D0CB28}">
      <dgm:prSet/>
      <dgm:spPr/>
      <dgm:t>
        <a:bodyPr/>
        <a:lstStyle/>
        <a:p>
          <a:endParaRPr lang="en-US"/>
        </a:p>
      </dgm:t>
    </dgm:pt>
    <dgm:pt modelId="{BACD0067-7925-4327-8433-670F6B6CF573}">
      <dgm:prSet/>
      <dgm:spPr/>
      <dgm:t>
        <a:bodyPr/>
        <a:lstStyle/>
        <a:p>
          <a:r>
            <a:rPr lang="en-US"/>
            <a:t>We remove null values which are not usefull for the statistical computation.</a:t>
          </a:r>
        </a:p>
      </dgm:t>
    </dgm:pt>
    <dgm:pt modelId="{4EA57BAA-E7A0-4DDE-9204-202A92CF5438}" type="parTrans" cxnId="{EB1BDC68-B072-4702-B344-0EB1BCE82595}">
      <dgm:prSet/>
      <dgm:spPr/>
      <dgm:t>
        <a:bodyPr/>
        <a:lstStyle/>
        <a:p>
          <a:endParaRPr lang="en-US"/>
        </a:p>
      </dgm:t>
    </dgm:pt>
    <dgm:pt modelId="{643C02B2-3AF1-41D2-A482-99D5706672C6}" type="sibTrans" cxnId="{EB1BDC68-B072-4702-B344-0EB1BCE82595}">
      <dgm:prSet/>
      <dgm:spPr/>
      <dgm:t>
        <a:bodyPr/>
        <a:lstStyle/>
        <a:p>
          <a:endParaRPr lang="en-US"/>
        </a:p>
      </dgm:t>
    </dgm:pt>
    <dgm:pt modelId="{9ECC2567-6E5D-EB4F-B86E-AC8991592DCD}" type="pres">
      <dgm:prSet presAssocID="{040E366A-42D7-4BFD-B1AB-B2BD161B4E0D}" presName="matrix" presStyleCnt="0">
        <dgm:presLayoutVars>
          <dgm:chMax val="1"/>
          <dgm:dir/>
          <dgm:resizeHandles val="exact"/>
        </dgm:presLayoutVars>
      </dgm:prSet>
      <dgm:spPr/>
    </dgm:pt>
    <dgm:pt modelId="{3B11191F-CE10-7D41-BFBF-14468834F8A0}" type="pres">
      <dgm:prSet presAssocID="{040E366A-42D7-4BFD-B1AB-B2BD161B4E0D}" presName="diamond" presStyleLbl="bgShp" presStyleIdx="0" presStyleCnt="1"/>
      <dgm:spPr/>
    </dgm:pt>
    <dgm:pt modelId="{15B45450-3650-704D-B019-B4E66925502E}" type="pres">
      <dgm:prSet presAssocID="{040E366A-42D7-4BFD-B1AB-B2BD161B4E0D}" presName="quad1" presStyleLbl="node1" presStyleIdx="0" presStyleCnt="4">
        <dgm:presLayoutVars>
          <dgm:chMax val="0"/>
          <dgm:chPref val="0"/>
          <dgm:bulletEnabled val="1"/>
        </dgm:presLayoutVars>
      </dgm:prSet>
      <dgm:spPr/>
    </dgm:pt>
    <dgm:pt modelId="{39D44758-1D32-6B46-B142-AD7E7E9E778F}" type="pres">
      <dgm:prSet presAssocID="{040E366A-42D7-4BFD-B1AB-B2BD161B4E0D}" presName="quad2" presStyleLbl="node1" presStyleIdx="1" presStyleCnt="4">
        <dgm:presLayoutVars>
          <dgm:chMax val="0"/>
          <dgm:chPref val="0"/>
          <dgm:bulletEnabled val="1"/>
        </dgm:presLayoutVars>
      </dgm:prSet>
      <dgm:spPr/>
    </dgm:pt>
    <dgm:pt modelId="{313A9777-F0F9-D941-B1BA-16842B897FED}" type="pres">
      <dgm:prSet presAssocID="{040E366A-42D7-4BFD-B1AB-B2BD161B4E0D}" presName="quad3" presStyleLbl="node1" presStyleIdx="2" presStyleCnt="4">
        <dgm:presLayoutVars>
          <dgm:chMax val="0"/>
          <dgm:chPref val="0"/>
          <dgm:bulletEnabled val="1"/>
        </dgm:presLayoutVars>
      </dgm:prSet>
      <dgm:spPr/>
    </dgm:pt>
    <dgm:pt modelId="{95919EA3-FC50-D149-A950-520E04F53058}" type="pres">
      <dgm:prSet presAssocID="{040E366A-42D7-4BFD-B1AB-B2BD161B4E0D}" presName="quad4" presStyleLbl="node1" presStyleIdx="3" presStyleCnt="4">
        <dgm:presLayoutVars>
          <dgm:chMax val="0"/>
          <dgm:chPref val="0"/>
          <dgm:bulletEnabled val="1"/>
        </dgm:presLayoutVars>
      </dgm:prSet>
      <dgm:spPr/>
    </dgm:pt>
  </dgm:ptLst>
  <dgm:cxnLst>
    <dgm:cxn modelId="{2DEFD015-70C9-457A-A3DD-A12079D0CB28}" srcId="{040E366A-42D7-4BFD-B1AB-B2BD161B4E0D}" destId="{6962B1FD-62D5-4D22-AE2C-D037D710B168}" srcOrd="2" destOrd="0" parTransId="{F2EF582C-70FA-43F4-B957-0C5C6B4169EB}" sibTransId="{785AE1EF-DB0F-4735-B1C8-97919446A8F0}"/>
    <dgm:cxn modelId="{BCB92A24-B928-824D-A065-EB1A7A3C025B}" type="presOf" srcId="{BACD0067-7925-4327-8433-670F6B6CF573}" destId="{95919EA3-FC50-D149-A950-520E04F53058}" srcOrd="0" destOrd="0" presId="urn:microsoft.com/office/officeart/2005/8/layout/matrix3"/>
    <dgm:cxn modelId="{22EE085A-72B2-4603-987E-9791F7CAABE3}" srcId="{040E366A-42D7-4BFD-B1AB-B2BD161B4E0D}" destId="{887A607D-F11D-4BC4-A182-0EEEFC42860E}" srcOrd="1" destOrd="0" parTransId="{FDBC4761-7D3E-4C1E-B4B3-673CEE21DA45}" sibTransId="{71D42781-7C08-4591-B863-038EA5D9AC6D}"/>
    <dgm:cxn modelId="{EB1BDC68-B072-4702-B344-0EB1BCE82595}" srcId="{040E366A-42D7-4BFD-B1AB-B2BD161B4E0D}" destId="{BACD0067-7925-4327-8433-670F6B6CF573}" srcOrd="3" destOrd="0" parTransId="{4EA57BAA-E7A0-4DDE-9204-202A92CF5438}" sibTransId="{643C02B2-3AF1-41D2-A482-99D5706672C6}"/>
    <dgm:cxn modelId="{CE4F0CB2-40C0-BA48-B797-FCF31662D2AB}" type="presOf" srcId="{DF8B6C1C-F700-4FC4-A1EC-D14283540FFD}" destId="{15B45450-3650-704D-B019-B4E66925502E}" srcOrd="0" destOrd="0" presId="urn:microsoft.com/office/officeart/2005/8/layout/matrix3"/>
    <dgm:cxn modelId="{629ED8B6-21B9-44C9-9D32-0981D386DA60}" srcId="{040E366A-42D7-4BFD-B1AB-B2BD161B4E0D}" destId="{DF8B6C1C-F700-4FC4-A1EC-D14283540FFD}" srcOrd="0" destOrd="0" parTransId="{6CEAA129-1ECB-40FA-B386-744D89940EA8}" sibTransId="{E255A283-E5DA-4F4A-BE9A-775638503109}"/>
    <dgm:cxn modelId="{7C1747CF-C8F9-4348-B65C-5083012EF60A}" type="presOf" srcId="{6962B1FD-62D5-4D22-AE2C-D037D710B168}" destId="{313A9777-F0F9-D941-B1BA-16842B897FED}" srcOrd="0" destOrd="0" presId="urn:microsoft.com/office/officeart/2005/8/layout/matrix3"/>
    <dgm:cxn modelId="{41838BF3-11AA-C64E-BC52-D521B878E2E3}" type="presOf" srcId="{040E366A-42D7-4BFD-B1AB-B2BD161B4E0D}" destId="{9ECC2567-6E5D-EB4F-B86E-AC8991592DCD}" srcOrd="0" destOrd="0" presId="urn:microsoft.com/office/officeart/2005/8/layout/matrix3"/>
    <dgm:cxn modelId="{367382FF-2801-7F40-B2C2-4EF555B041D1}" type="presOf" srcId="{887A607D-F11D-4BC4-A182-0EEEFC42860E}" destId="{39D44758-1D32-6B46-B142-AD7E7E9E778F}" srcOrd="0" destOrd="0" presId="urn:microsoft.com/office/officeart/2005/8/layout/matrix3"/>
    <dgm:cxn modelId="{F4A63A9C-EBD7-4741-9F0F-2CB0406145BB}" type="presParOf" srcId="{9ECC2567-6E5D-EB4F-B86E-AC8991592DCD}" destId="{3B11191F-CE10-7D41-BFBF-14468834F8A0}" srcOrd="0" destOrd="0" presId="urn:microsoft.com/office/officeart/2005/8/layout/matrix3"/>
    <dgm:cxn modelId="{6020A5D7-D585-9D48-AB3F-15725C1E7AF9}" type="presParOf" srcId="{9ECC2567-6E5D-EB4F-B86E-AC8991592DCD}" destId="{15B45450-3650-704D-B019-B4E66925502E}" srcOrd="1" destOrd="0" presId="urn:microsoft.com/office/officeart/2005/8/layout/matrix3"/>
    <dgm:cxn modelId="{800891FF-7F2D-3847-B506-1EE972EAA66A}" type="presParOf" srcId="{9ECC2567-6E5D-EB4F-B86E-AC8991592DCD}" destId="{39D44758-1D32-6B46-B142-AD7E7E9E778F}" srcOrd="2" destOrd="0" presId="urn:microsoft.com/office/officeart/2005/8/layout/matrix3"/>
    <dgm:cxn modelId="{BB83F183-EC8C-7D4E-9A5E-F5979100D63D}" type="presParOf" srcId="{9ECC2567-6E5D-EB4F-B86E-AC8991592DCD}" destId="{313A9777-F0F9-D941-B1BA-16842B897FED}" srcOrd="3" destOrd="0" presId="urn:microsoft.com/office/officeart/2005/8/layout/matrix3"/>
    <dgm:cxn modelId="{85A7BD90-6E14-2343-9B0E-779520DC1434}" type="presParOf" srcId="{9ECC2567-6E5D-EB4F-B86E-AC8991592DCD}" destId="{95919EA3-FC50-D149-A950-520E04F5305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386A4B-7700-456E-B0C5-0843E0E230DF}">
      <dsp:nvSpPr>
        <dsp:cNvPr id="0" name=""/>
        <dsp:cNvSpPr/>
      </dsp:nvSpPr>
      <dsp:spPr>
        <a:xfrm>
          <a:off x="1283" y="507953"/>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DF044D-15E8-4FF8-B464-67B4B70C1B2E}">
      <dsp:nvSpPr>
        <dsp:cNvPr id="0" name=""/>
        <dsp:cNvSpPr/>
      </dsp:nvSpPr>
      <dsp:spPr>
        <a:xfrm>
          <a:off x="501904" y="983543"/>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We are analyzing this global power plant data set for an overview of estimated and current electricity generation for different countries, different geo location, different years, different fuels and different capacity of each plant.</a:t>
          </a:r>
        </a:p>
      </dsp:txBody>
      <dsp:txXfrm>
        <a:off x="585701" y="1067340"/>
        <a:ext cx="4337991" cy="2693452"/>
      </dsp:txXfrm>
    </dsp:sp>
    <dsp:sp modelId="{AB970B78-366C-43DF-BA44-295ED180906C}">
      <dsp:nvSpPr>
        <dsp:cNvPr id="0" name=""/>
        <dsp:cNvSpPr/>
      </dsp:nvSpPr>
      <dsp:spPr>
        <a:xfrm>
          <a:off x="5508110" y="507953"/>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17F10A-0262-4C7B-A616-AD4BAC73313D}">
      <dsp:nvSpPr>
        <dsp:cNvPr id="0" name=""/>
        <dsp:cNvSpPr/>
      </dsp:nvSpPr>
      <dsp:spPr>
        <a:xfrm>
          <a:off x="6008730" y="983543"/>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we can make decision based on different questions of interest using different R libraries like for making plots between variables, summarizing, taking particular rows for answering. Few of the libraries are tidy verse, ggthemes, ggplots, tidyr, dplyr etc. </a:t>
          </a:r>
        </a:p>
      </dsp:txBody>
      <dsp:txXfrm>
        <a:off x="6092527" y="1067340"/>
        <a:ext cx="4337991" cy="2693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10ED8A-7129-4D92-9A89-67B15502293A}">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059EE1-14B6-40F8-BCA6-0EB229FBCC0B}">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The benefits and costs of power plants, including their environmental impacts, depend on their technology and on how much electricity each plant actually generates. However, plant-level generation data are not reported in most countries, including developing countries where electricity generation is projected to rapidly expand.</a:t>
          </a:r>
        </a:p>
      </dsp:txBody>
      <dsp:txXfrm>
        <a:off x="0" y="0"/>
        <a:ext cx="6900512" cy="2768070"/>
      </dsp:txXfrm>
    </dsp:sp>
    <dsp:sp modelId="{035F18C7-D5D4-4267-80DC-48F0FDBB415D}">
      <dsp:nvSpPr>
        <dsp:cNvPr id="0" name=""/>
        <dsp:cNvSpPr/>
      </dsp:nvSpPr>
      <dsp:spPr>
        <a:xfrm>
          <a:off x="0" y="2768070"/>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B8DA31-71EF-4FAD-B052-7F21A9D3E033}">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This technical note documents methods to estimate the annual electricity generation of power plants for the Global Power Plant Database. We use distinct estimation models for different fuel types, including wind, solar, hydropower (hydro), and gas power plants</a:t>
          </a:r>
        </a:p>
      </dsp:txBody>
      <dsp:txXfrm>
        <a:off x="0" y="2768070"/>
        <a:ext cx="6900512" cy="2768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11191F-CE10-7D41-BFBF-14468834F8A0}">
      <dsp:nvSpPr>
        <dsp:cNvPr id="0" name=""/>
        <dsp:cNvSpPr/>
      </dsp:nvSpPr>
      <dsp:spPr>
        <a:xfrm>
          <a:off x="379476" y="0"/>
          <a:ext cx="5504687" cy="5504687"/>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B45450-3650-704D-B019-B4E66925502E}">
      <dsp:nvSpPr>
        <dsp:cNvPr id="0" name=""/>
        <dsp:cNvSpPr/>
      </dsp:nvSpPr>
      <dsp:spPr>
        <a:xfrm>
          <a:off x="902421" y="522945"/>
          <a:ext cx="2146828" cy="214682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We removed all the unnecessary variables are not required for the statistical computation.</a:t>
          </a:r>
        </a:p>
      </dsp:txBody>
      <dsp:txXfrm>
        <a:off x="1007221" y="627745"/>
        <a:ext cx="1937228" cy="1937228"/>
      </dsp:txXfrm>
    </dsp:sp>
    <dsp:sp modelId="{39D44758-1D32-6B46-B142-AD7E7E9E778F}">
      <dsp:nvSpPr>
        <dsp:cNvPr id="0" name=""/>
        <dsp:cNvSpPr/>
      </dsp:nvSpPr>
      <dsp:spPr>
        <a:xfrm>
          <a:off x="3214390" y="522945"/>
          <a:ext cx="2146828" cy="214682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We have 136 countries power generation for each year from 2013 to 2017.</a:t>
          </a:r>
        </a:p>
      </dsp:txBody>
      <dsp:txXfrm>
        <a:off x="3319190" y="627745"/>
        <a:ext cx="1937228" cy="1937228"/>
      </dsp:txXfrm>
    </dsp:sp>
    <dsp:sp modelId="{313A9777-F0F9-D941-B1BA-16842B897FED}">
      <dsp:nvSpPr>
        <dsp:cNvPr id="0" name=""/>
        <dsp:cNvSpPr/>
      </dsp:nvSpPr>
      <dsp:spPr>
        <a:xfrm>
          <a:off x="902421" y="2834914"/>
          <a:ext cx="2146828" cy="2146828"/>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Using tidyverse function we convert these 5 years columns into a single column and those values to the other column.</a:t>
          </a:r>
        </a:p>
      </dsp:txBody>
      <dsp:txXfrm>
        <a:off x="1007221" y="2939714"/>
        <a:ext cx="1937228" cy="1937228"/>
      </dsp:txXfrm>
    </dsp:sp>
    <dsp:sp modelId="{95919EA3-FC50-D149-A950-520E04F53058}">
      <dsp:nvSpPr>
        <dsp:cNvPr id="0" name=""/>
        <dsp:cNvSpPr/>
      </dsp:nvSpPr>
      <dsp:spPr>
        <a:xfrm>
          <a:off x="3214390" y="2834914"/>
          <a:ext cx="2146828" cy="214682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We remove null values which are not usefull for the statistical computation.</a:t>
          </a:r>
        </a:p>
      </dsp:txBody>
      <dsp:txXfrm>
        <a:off x="3319190" y="2939714"/>
        <a:ext cx="1937228" cy="193722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42532B-A788-F645-B90A-35A94FE5D99D}" type="datetimeFigureOut">
              <a:rPr lang="en-US" smtClean="0"/>
              <a:t>12/16/22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6345FB-1742-EE44-AB0B-1D6074CAC731}" type="slidenum">
              <a:rPr lang="en-US" smtClean="0"/>
              <a:t>‹#›</a:t>
            </a:fld>
            <a:endParaRPr lang="en-US"/>
          </a:p>
        </p:txBody>
      </p:sp>
    </p:spTree>
    <p:extLst>
      <p:ext uri="{BB962C8B-B14F-4D97-AF65-F5344CB8AC3E}">
        <p14:creationId xmlns:p14="http://schemas.microsoft.com/office/powerpoint/2010/main" val="1939724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26345FB-1742-EE44-AB0B-1D6074CAC731}" type="slidenum">
              <a:rPr lang="en-US" smtClean="0"/>
              <a:t>22</a:t>
            </a:fld>
            <a:endParaRPr lang="en-US"/>
          </a:p>
        </p:txBody>
      </p:sp>
    </p:spTree>
    <p:extLst>
      <p:ext uri="{BB962C8B-B14F-4D97-AF65-F5344CB8AC3E}">
        <p14:creationId xmlns:p14="http://schemas.microsoft.com/office/powerpoint/2010/main" val="3560911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49F5A-640D-8613-0B23-08985BD7269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5B363C4-7E87-A8BD-A8BE-806DCC4170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6981420-2654-263D-8EE4-0BC840BA8AF4}"/>
              </a:ext>
            </a:extLst>
          </p:cNvPr>
          <p:cNvSpPr>
            <a:spLocks noGrp="1"/>
          </p:cNvSpPr>
          <p:nvPr>
            <p:ph type="dt" sz="half" idx="10"/>
          </p:nvPr>
        </p:nvSpPr>
        <p:spPr/>
        <p:txBody>
          <a:bodyPr/>
          <a:lstStyle/>
          <a:p>
            <a:fld id="{02AC24A9-CCB6-4F8D-B8DB-C2F3692CFA5A}" type="datetimeFigureOut">
              <a:rPr lang="en-US" smtClean="0"/>
              <a:t>12/16/22</a:t>
            </a:fld>
            <a:endParaRPr lang="en-US"/>
          </a:p>
        </p:txBody>
      </p:sp>
      <p:sp>
        <p:nvSpPr>
          <p:cNvPr id="5" name="Footer Placeholder 4">
            <a:extLst>
              <a:ext uri="{FF2B5EF4-FFF2-40B4-BE49-F238E27FC236}">
                <a16:creationId xmlns:a16="http://schemas.microsoft.com/office/drawing/2014/main" id="{4044583C-BF21-B49E-A861-C5F9366294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7ACBD4-53C5-F9E1-5552-BC7420745BA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2905260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F13E0-3B47-A796-AB57-C2031336099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508549C-607A-EB70-9519-7972FD17056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308C881-5253-729A-D016-6D06E2A6CB3B}"/>
              </a:ext>
            </a:extLst>
          </p:cNvPr>
          <p:cNvSpPr>
            <a:spLocks noGrp="1"/>
          </p:cNvSpPr>
          <p:nvPr>
            <p:ph type="dt" sz="half" idx="10"/>
          </p:nvPr>
        </p:nvSpPr>
        <p:spPr/>
        <p:txBody>
          <a:bodyPr/>
          <a:lstStyle/>
          <a:p>
            <a:fld id="{02AC24A9-CCB6-4F8D-B8DB-C2F3692CFA5A}" type="datetimeFigureOut">
              <a:rPr lang="en-US" smtClean="0"/>
              <a:t>12/16/22</a:t>
            </a:fld>
            <a:endParaRPr lang="en-US"/>
          </a:p>
        </p:txBody>
      </p:sp>
      <p:sp>
        <p:nvSpPr>
          <p:cNvPr id="5" name="Footer Placeholder 4">
            <a:extLst>
              <a:ext uri="{FF2B5EF4-FFF2-40B4-BE49-F238E27FC236}">
                <a16:creationId xmlns:a16="http://schemas.microsoft.com/office/drawing/2014/main" id="{AB0A1847-0100-4AAF-9AEE-9BB7019EC8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B0DD21-509D-C795-FF5C-24C97F7FBFCD}"/>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7700071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24914B-54D5-9776-8AA1-9712C7F625F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C5A8AE0-FCD4-90C7-21E3-459F949131F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2D39329-3AD9-5021-AB65-7367DEDE9A2D}"/>
              </a:ext>
            </a:extLst>
          </p:cNvPr>
          <p:cNvSpPr>
            <a:spLocks noGrp="1"/>
          </p:cNvSpPr>
          <p:nvPr>
            <p:ph type="dt" sz="half" idx="10"/>
          </p:nvPr>
        </p:nvSpPr>
        <p:spPr/>
        <p:txBody>
          <a:bodyPr/>
          <a:lstStyle/>
          <a:p>
            <a:fld id="{02AC24A9-CCB6-4F8D-B8DB-C2F3692CFA5A}" type="datetimeFigureOut">
              <a:rPr lang="en-US" smtClean="0"/>
              <a:t>12/16/22</a:t>
            </a:fld>
            <a:endParaRPr lang="en-US"/>
          </a:p>
        </p:txBody>
      </p:sp>
      <p:sp>
        <p:nvSpPr>
          <p:cNvPr id="5" name="Footer Placeholder 4">
            <a:extLst>
              <a:ext uri="{FF2B5EF4-FFF2-40B4-BE49-F238E27FC236}">
                <a16:creationId xmlns:a16="http://schemas.microsoft.com/office/drawing/2014/main" id="{3DD7E68E-D785-0A08-FFE2-242DF2F987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482106-05D7-8DD8-1DD3-5D6FDAC4DA7F}"/>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2266080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97BD0-2F5A-CD87-8C97-1C136371765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FFBEB34-E8DF-C565-A8C6-3AA34E352F8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03D7402-85A9-6343-6A5F-BD5895F5550B}"/>
              </a:ext>
            </a:extLst>
          </p:cNvPr>
          <p:cNvSpPr>
            <a:spLocks noGrp="1"/>
          </p:cNvSpPr>
          <p:nvPr>
            <p:ph type="dt" sz="half" idx="10"/>
          </p:nvPr>
        </p:nvSpPr>
        <p:spPr/>
        <p:txBody>
          <a:bodyPr/>
          <a:lstStyle/>
          <a:p>
            <a:fld id="{02AC24A9-CCB6-4F8D-B8DB-C2F3692CFA5A}" type="datetimeFigureOut">
              <a:rPr lang="en-US" smtClean="0"/>
              <a:t>12/16/22</a:t>
            </a:fld>
            <a:endParaRPr lang="en-US"/>
          </a:p>
        </p:txBody>
      </p:sp>
      <p:sp>
        <p:nvSpPr>
          <p:cNvPr id="5" name="Footer Placeholder 4">
            <a:extLst>
              <a:ext uri="{FF2B5EF4-FFF2-40B4-BE49-F238E27FC236}">
                <a16:creationId xmlns:a16="http://schemas.microsoft.com/office/drawing/2014/main" id="{A12CEF20-6BD2-EC6F-D686-42E971DCC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70AD86-0505-2632-39A0-DD3655826CB6}"/>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6302979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070BD-2D2D-4BE1-0DE1-8473D2A4CD4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5D02D17-B6B4-DD9C-03F7-0B9551CBCF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78C8F65-EEB5-8C9C-FF0B-9DDD9BFCA42E}"/>
              </a:ext>
            </a:extLst>
          </p:cNvPr>
          <p:cNvSpPr>
            <a:spLocks noGrp="1"/>
          </p:cNvSpPr>
          <p:nvPr>
            <p:ph type="dt" sz="half" idx="10"/>
          </p:nvPr>
        </p:nvSpPr>
        <p:spPr/>
        <p:txBody>
          <a:bodyPr/>
          <a:lstStyle/>
          <a:p>
            <a:fld id="{02AC24A9-CCB6-4F8D-B8DB-C2F3692CFA5A}" type="datetimeFigureOut">
              <a:rPr lang="en-US" smtClean="0"/>
              <a:t>12/16/22</a:t>
            </a:fld>
            <a:endParaRPr lang="en-US"/>
          </a:p>
        </p:txBody>
      </p:sp>
      <p:sp>
        <p:nvSpPr>
          <p:cNvPr id="5" name="Footer Placeholder 4">
            <a:extLst>
              <a:ext uri="{FF2B5EF4-FFF2-40B4-BE49-F238E27FC236}">
                <a16:creationId xmlns:a16="http://schemas.microsoft.com/office/drawing/2014/main" id="{3F9A7D70-A5D5-3288-BF12-1C0051CC95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52843-96B9-5435-1A11-588AAB32B82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8584688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1E8DE-E488-BEE7-9EC0-F697E5133FC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999A04D-67B5-EAFE-B76B-AB49BE0A56C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BC10111-9659-0363-2BF6-975B19A2EE0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1819193-E94A-7AA4-F30C-2137965A4290}"/>
              </a:ext>
            </a:extLst>
          </p:cNvPr>
          <p:cNvSpPr>
            <a:spLocks noGrp="1"/>
          </p:cNvSpPr>
          <p:nvPr>
            <p:ph type="dt" sz="half" idx="10"/>
          </p:nvPr>
        </p:nvSpPr>
        <p:spPr/>
        <p:txBody>
          <a:bodyPr/>
          <a:lstStyle/>
          <a:p>
            <a:fld id="{02AC24A9-CCB6-4F8D-B8DB-C2F3692CFA5A}" type="datetimeFigureOut">
              <a:rPr lang="en-US" smtClean="0"/>
              <a:t>12/16/22</a:t>
            </a:fld>
            <a:endParaRPr lang="en-US"/>
          </a:p>
        </p:txBody>
      </p:sp>
      <p:sp>
        <p:nvSpPr>
          <p:cNvPr id="6" name="Footer Placeholder 5">
            <a:extLst>
              <a:ext uri="{FF2B5EF4-FFF2-40B4-BE49-F238E27FC236}">
                <a16:creationId xmlns:a16="http://schemas.microsoft.com/office/drawing/2014/main" id="{8BA46E42-78D8-6C99-0B2F-CA612E282B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4EE145-2F40-C65B-1D9F-54FA600EAE4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9439473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34309-88BD-7737-FB68-BC2B016C54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B700E07-09B6-77E8-656A-F9445D2DA6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5A0575D-97D0-1510-5BDE-05A56A0BAEB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3CC44E0-BBB4-DD5F-0456-3F33BCE842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8DEB4FF-604A-2DE4-1F8C-C4159E277D0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3834CC9-9293-120C-14E1-EAB3A5912A43}"/>
              </a:ext>
            </a:extLst>
          </p:cNvPr>
          <p:cNvSpPr>
            <a:spLocks noGrp="1"/>
          </p:cNvSpPr>
          <p:nvPr>
            <p:ph type="dt" sz="half" idx="10"/>
          </p:nvPr>
        </p:nvSpPr>
        <p:spPr/>
        <p:txBody>
          <a:bodyPr/>
          <a:lstStyle/>
          <a:p>
            <a:fld id="{02AC24A9-CCB6-4F8D-B8DB-C2F3692CFA5A}" type="datetimeFigureOut">
              <a:rPr lang="en-US" smtClean="0"/>
              <a:t>12/16/22</a:t>
            </a:fld>
            <a:endParaRPr lang="en-US"/>
          </a:p>
        </p:txBody>
      </p:sp>
      <p:sp>
        <p:nvSpPr>
          <p:cNvPr id="8" name="Footer Placeholder 7">
            <a:extLst>
              <a:ext uri="{FF2B5EF4-FFF2-40B4-BE49-F238E27FC236}">
                <a16:creationId xmlns:a16="http://schemas.microsoft.com/office/drawing/2014/main" id="{C86B0106-8391-F0CF-0F7F-4C67FFFACB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858115-04F7-FE88-CF55-023CF7B0FAC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1443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9340-0E2B-6EBC-D43A-4DFA9EF21F7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ED5EFC0-5D05-A883-DE94-EA8453F2A0E4}"/>
              </a:ext>
            </a:extLst>
          </p:cNvPr>
          <p:cNvSpPr>
            <a:spLocks noGrp="1"/>
          </p:cNvSpPr>
          <p:nvPr>
            <p:ph type="dt" sz="half" idx="10"/>
          </p:nvPr>
        </p:nvSpPr>
        <p:spPr/>
        <p:txBody>
          <a:bodyPr/>
          <a:lstStyle/>
          <a:p>
            <a:fld id="{02AC24A9-CCB6-4F8D-B8DB-C2F3692CFA5A}" type="datetimeFigureOut">
              <a:rPr lang="en-US" smtClean="0"/>
              <a:t>12/16/22</a:t>
            </a:fld>
            <a:endParaRPr lang="en-US"/>
          </a:p>
        </p:txBody>
      </p:sp>
      <p:sp>
        <p:nvSpPr>
          <p:cNvPr id="4" name="Footer Placeholder 3">
            <a:extLst>
              <a:ext uri="{FF2B5EF4-FFF2-40B4-BE49-F238E27FC236}">
                <a16:creationId xmlns:a16="http://schemas.microsoft.com/office/drawing/2014/main" id="{9FDA58AF-16ED-EF0A-0976-7EAA0A848C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CE9FC1-2A4F-8960-6613-F4CDBF6E2CEF}"/>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5054490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B1F30A-DC5A-4EFC-0984-03255320F558}"/>
              </a:ext>
            </a:extLst>
          </p:cNvPr>
          <p:cNvSpPr>
            <a:spLocks noGrp="1"/>
          </p:cNvSpPr>
          <p:nvPr>
            <p:ph type="dt" sz="half" idx="10"/>
          </p:nvPr>
        </p:nvSpPr>
        <p:spPr/>
        <p:txBody>
          <a:bodyPr/>
          <a:lstStyle/>
          <a:p>
            <a:fld id="{02AC24A9-CCB6-4F8D-B8DB-C2F3692CFA5A}" type="datetimeFigureOut">
              <a:rPr lang="en-US" smtClean="0"/>
              <a:t>12/16/22</a:t>
            </a:fld>
            <a:endParaRPr lang="en-US"/>
          </a:p>
        </p:txBody>
      </p:sp>
      <p:sp>
        <p:nvSpPr>
          <p:cNvPr id="3" name="Footer Placeholder 2">
            <a:extLst>
              <a:ext uri="{FF2B5EF4-FFF2-40B4-BE49-F238E27FC236}">
                <a16:creationId xmlns:a16="http://schemas.microsoft.com/office/drawing/2014/main" id="{D6DFFE3E-7588-9F18-E41F-13A57CD57B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43AF0D-1FB2-D9E6-2862-4399A53DFE2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3253933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CBDB6-A3B4-7FF9-C574-CA6F59915AF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A20FC48-E1C9-5C5C-29C7-3581E59500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6320B28-24BD-3646-BD67-0527427F1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8BBF7A0-EE17-0E83-DBCF-6BA698E8A00F}"/>
              </a:ext>
            </a:extLst>
          </p:cNvPr>
          <p:cNvSpPr>
            <a:spLocks noGrp="1"/>
          </p:cNvSpPr>
          <p:nvPr>
            <p:ph type="dt" sz="half" idx="10"/>
          </p:nvPr>
        </p:nvSpPr>
        <p:spPr/>
        <p:txBody>
          <a:bodyPr/>
          <a:lstStyle/>
          <a:p>
            <a:fld id="{02AC24A9-CCB6-4F8D-B8DB-C2F3692CFA5A}" type="datetimeFigureOut">
              <a:rPr lang="en-US" smtClean="0"/>
              <a:t>12/16/22</a:t>
            </a:fld>
            <a:endParaRPr lang="en-US"/>
          </a:p>
        </p:txBody>
      </p:sp>
      <p:sp>
        <p:nvSpPr>
          <p:cNvPr id="6" name="Footer Placeholder 5">
            <a:extLst>
              <a:ext uri="{FF2B5EF4-FFF2-40B4-BE49-F238E27FC236}">
                <a16:creationId xmlns:a16="http://schemas.microsoft.com/office/drawing/2014/main" id="{A69606E6-30CD-51F1-3E76-5880A814EC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D8BF58-883F-369D-8D1B-D3A31C1A2D89}"/>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1871453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A2200-DC13-138F-E647-B2FF4E3B052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A83FAC9-2AB0-22B6-0C61-A4E62B4055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97773F-3D2E-1B60-FA88-F5167A3BE8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66DFFA4-9389-D70E-B3AE-FEDA575D3196}"/>
              </a:ext>
            </a:extLst>
          </p:cNvPr>
          <p:cNvSpPr>
            <a:spLocks noGrp="1"/>
          </p:cNvSpPr>
          <p:nvPr>
            <p:ph type="dt" sz="half" idx="10"/>
          </p:nvPr>
        </p:nvSpPr>
        <p:spPr/>
        <p:txBody>
          <a:bodyPr/>
          <a:lstStyle/>
          <a:p>
            <a:fld id="{02AC24A9-CCB6-4F8D-B8DB-C2F3692CFA5A}" type="datetimeFigureOut">
              <a:rPr lang="en-US" smtClean="0"/>
              <a:t>12/16/22</a:t>
            </a:fld>
            <a:endParaRPr lang="en-US"/>
          </a:p>
        </p:txBody>
      </p:sp>
      <p:sp>
        <p:nvSpPr>
          <p:cNvPr id="6" name="Footer Placeholder 5">
            <a:extLst>
              <a:ext uri="{FF2B5EF4-FFF2-40B4-BE49-F238E27FC236}">
                <a16:creationId xmlns:a16="http://schemas.microsoft.com/office/drawing/2014/main" id="{10397387-90C3-1A19-0978-2CDAA0E6B8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0E75BB-39D0-13F4-28E8-32137BAB3698}"/>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5290356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BFE0E1-A1DF-7D62-8297-6DC6BA504B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DB5B612-7E71-BB5E-2DA3-C35A39ABCF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2B47443-C41F-F3F3-C952-914A877AB0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12/16/22</a:t>
            </a:fld>
            <a:endParaRPr lang="en-US"/>
          </a:p>
        </p:txBody>
      </p:sp>
      <p:sp>
        <p:nvSpPr>
          <p:cNvPr id="5" name="Footer Placeholder 4">
            <a:extLst>
              <a:ext uri="{FF2B5EF4-FFF2-40B4-BE49-F238E27FC236}">
                <a16:creationId xmlns:a16="http://schemas.microsoft.com/office/drawing/2014/main" id="{E684C5D2-491A-C012-51FD-B88FC3640F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2EC254-A5E9-440F-A363-7F6133F57B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91924118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oi.org/10.1088/1748-9326/ab7b99" TargetMode="External"/><Relationship Id="rId2" Type="http://schemas.openxmlformats.org/officeDocument/2006/relationships/hyperlink" Target="https://doi.org/10.1016/j.rse.2021.112349" TargetMode="External"/><Relationship Id="rId1" Type="http://schemas.openxmlformats.org/officeDocument/2006/relationships/slideLayout" Target="../slideLayouts/slideLayout2.xml"/><Relationship Id="rId4" Type="http://schemas.openxmlformats.org/officeDocument/2006/relationships/hyperlink" Target="https://doi.org/10.15485/14642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0AF762-4193-26A8-C450-C8758827D645}"/>
              </a:ext>
            </a:extLst>
          </p:cNvPr>
          <p:cNvSpPr>
            <a:spLocks noGrp="1"/>
          </p:cNvSpPr>
          <p:nvPr>
            <p:ph type="ctrTitle"/>
          </p:nvPr>
        </p:nvSpPr>
        <p:spPr>
          <a:xfrm>
            <a:off x="643468" y="643467"/>
            <a:ext cx="4620584" cy="2410534"/>
          </a:xfrm>
        </p:spPr>
        <p:txBody>
          <a:bodyPr>
            <a:noAutofit/>
          </a:bodyPr>
          <a:lstStyle/>
          <a:p>
            <a:pPr algn="l"/>
            <a:r>
              <a:rPr lang="en-US" b="1"/>
              <a:t>Global Powerplant Analysis</a:t>
            </a:r>
            <a:endParaRPr lang="en-US" b="1">
              <a:cs typeface="Calibri Light"/>
            </a:endParaRPr>
          </a:p>
        </p:txBody>
      </p:sp>
      <p:sp>
        <p:nvSpPr>
          <p:cNvPr id="3" name="Subtitle 2">
            <a:extLst>
              <a:ext uri="{FF2B5EF4-FFF2-40B4-BE49-F238E27FC236}">
                <a16:creationId xmlns:a16="http://schemas.microsoft.com/office/drawing/2014/main" id="{AD8A2ACB-912C-3F61-6FF5-C958F9EE9A4C}"/>
              </a:ext>
            </a:extLst>
          </p:cNvPr>
          <p:cNvSpPr>
            <a:spLocks noGrp="1"/>
          </p:cNvSpPr>
          <p:nvPr>
            <p:ph type="subTitle" idx="1"/>
          </p:nvPr>
        </p:nvSpPr>
        <p:spPr>
          <a:xfrm>
            <a:off x="643467" y="3293610"/>
            <a:ext cx="6417753" cy="2759568"/>
          </a:xfrm>
        </p:spPr>
        <p:txBody>
          <a:bodyPr vert="horz" lIns="91440" tIns="45720" rIns="91440" bIns="45720" rtlCol="0" anchor="t">
            <a:normAutofit fontScale="85000" lnSpcReduction="20000"/>
          </a:bodyPr>
          <a:lstStyle/>
          <a:p>
            <a:pPr algn="l"/>
            <a:r>
              <a:rPr lang="en-US" sz="3600" b="1">
                <a:cs typeface="Calibri"/>
              </a:rPr>
              <a:t>Presented by: </a:t>
            </a:r>
          </a:p>
          <a:p>
            <a:pPr algn="l"/>
            <a:r>
              <a:rPr lang="en-US" sz="3600"/>
              <a:t>Dhanush </a:t>
            </a:r>
            <a:r>
              <a:rPr lang="en-US" sz="3600" err="1"/>
              <a:t>Kikkisetti</a:t>
            </a:r>
            <a:r>
              <a:rPr lang="en-US" sz="3600"/>
              <a:t>(Data-612)</a:t>
            </a:r>
            <a:endParaRPr lang="en-US" sz="3600">
              <a:cs typeface="Calibri"/>
            </a:endParaRPr>
          </a:p>
          <a:p>
            <a:pPr algn="l"/>
            <a:r>
              <a:rPr lang="en-US" sz="3600"/>
              <a:t>Dhruv Jain (Data -612)</a:t>
            </a:r>
            <a:endParaRPr lang="en-US" sz="3600">
              <a:cs typeface="Calibri"/>
            </a:endParaRPr>
          </a:p>
          <a:p>
            <a:pPr algn="l"/>
            <a:r>
              <a:rPr lang="en-US" sz="3600" b="1">
                <a:cs typeface="Calibri"/>
              </a:rPr>
              <a:t>American university </a:t>
            </a:r>
          </a:p>
          <a:p>
            <a:pPr algn="l"/>
            <a:r>
              <a:rPr lang="en-US" sz="3600" b="1">
                <a:cs typeface="Calibri"/>
              </a:rPr>
              <a:t>Guided by:</a:t>
            </a:r>
          </a:p>
          <a:p>
            <a:pPr algn="l"/>
            <a:r>
              <a:rPr lang="en-US" sz="3600">
                <a:cs typeface="Calibri"/>
              </a:rPr>
              <a:t>Pro. Rabya Ghafoor</a:t>
            </a:r>
            <a:endParaRPr lang="en-US">
              <a:cs typeface="Calibri"/>
            </a:endParaRPr>
          </a:p>
          <a:p>
            <a:pPr algn="l"/>
            <a:endParaRPr lang="en-US" sz="3600" b="1">
              <a:cs typeface="Calibri"/>
            </a:endParaRPr>
          </a:p>
          <a:p>
            <a:pPr algn="l"/>
            <a:endParaRPr lang="en-US" sz="3600">
              <a:cs typeface="Calibri"/>
            </a:endParaRPr>
          </a:p>
          <a:p>
            <a:pPr algn="l"/>
            <a:endParaRPr lang="en-US" sz="3600">
              <a:cs typeface="Calibri"/>
            </a:endParaRPr>
          </a:p>
          <a:p>
            <a:pPr algn="l"/>
            <a:endParaRPr lang="en-US" sz="3600">
              <a:cs typeface="Calibri"/>
            </a:endParaRPr>
          </a:p>
        </p:txBody>
      </p:sp>
      <p:pic>
        <p:nvPicPr>
          <p:cNvPr id="22" name="Picture 3" descr="Thermal power station">
            <a:extLst>
              <a:ext uri="{FF2B5EF4-FFF2-40B4-BE49-F238E27FC236}">
                <a16:creationId xmlns:a16="http://schemas.microsoft.com/office/drawing/2014/main" id="{641C8C25-2233-57E0-695E-10A2C7551B5E}"/>
              </a:ext>
            </a:extLst>
          </p:cNvPr>
          <p:cNvPicPr>
            <a:picLocks noChangeAspect="1"/>
          </p:cNvPicPr>
          <p:nvPr/>
        </p:nvPicPr>
        <p:blipFill rotWithShape="1">
          <a:blip r:embed="rId2"/>
          <a:srcRect l="10486" r="24304"/>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Slide Number Placeholder 3">
            <a:extLst>
              <a:ext uri="{FF2B5EF4-FFF2-40B4-BE49-F238E27FC236}">
                <a16:creationId xmlns:a16="http://schemas.microsoft.com/office/drawing/2014/main" id="{D0800AEE-0EDE-9076-A4F1-CBB0AA65A814}"/>
              </a:ext>
            </a:extLst>
          </p:cNvPr>
          <p:cNvSpPr>
            <a:spLocks noGrp="1"/>
          </p:cNvSpPr>
          <p:nvPr>
            <p:ph type="sldNum" sz="quarter" idx="12"/>
          </p:nvPr>
        </p:nvSpPr>
        <p:spPr/>
        <p:txBody>
          <a:bodyPr/>
          <a:lstStyle/>
          <a:p>
            <a:fld id="{B2DC25EE-239B-4C5F-AAD1-255A7D5F1EE2}" type="slidenum">
              <a:rPr lang="en-US" smtClean="0"/>
              <a:t>1</a:t>
            </a:fld>
            <a:endParaRPr lang="en-US"/>
          </a:p>
        </p:txBody>
      </p:sp>
    </p:spTree>
    <p:extLst>
      <p:ext uri="{BB962C8B-B14F-4D97-AF65-F5344CB8AC3E}">
        <p14:creationId xmlns:p14="http://schemas.microsoft.com/office/powerpoint/2010/main" val="116924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C504F-0761-15FF-7743-3E55311955E6}"/>
              </a:ext>
            </a:extLst>
          </p:cNvPr>
          <p:cNvSpPr>
            <a:spLocks noGrp="1"/>
          </p:cNvSpPr>
          <p:nvPr>
            <p:ph type="title"/>
          </p:nvPr>
        </p:nvSpPr>
        <p:spPr/>
        <p:txBody>
          <a:bodyPr/>
          <a:lstStyle/>
          <a:p>
            <a:r>
              <a:rPr lang="en-US">
                <a:latin typeface="Calibri"/>
                <a:cs typeface="Calibri"/>
              </a:rPr>
              <a:t>Country Wise analyzing type of powerplant has more electricity generation .</a:t>
            </a:r>
            <a:endParaRPr lang="en-US"/>
          </a:p>
        </p:txBody>
      </p:sp>
      <p:pic>
        <p:nvPicPr>
          <p:cNvPr id="5" name="Picture 5">
            <a:extLst>
              <a:ext uri="{FF2B5EF4-FFF2-40B4-BE49-F238E27FC236}">
                <a16:creationId xmlns:a16="http://schemas.microsoft.com/office/drawing/2014/main" id="{945D5C68-777E-4572-D903-31EEEBD1F372}"/>
              </a:ext>
            </a:extLst>
          </p:cNvPr>
          <p:cNvPicPr>
            <a:picLocks noGrp="1" noChangeAspect="1"/>
          </p:cNvPicPr>
          <p:nvPr>
            <p:ph idx="1"/>
          </p:nvPr>
        </p:nvPicPr>
        <p:blipFill>
          <a:blip r:embed="rId2"/>
          <a:stretch>
            <a:fillRect/>
          </a:stretch>
        </p:blipFill>
        <p:spPr>
          <a:xfrm>
            <a:off x="2580727" y="1825625"/>
            <a:ext cx="7030546" cy="4351338"/>
          </a:xfrm>
        </p:spPr>
      </p:pic>
      <p:sp>
        <p:nvSpPr>
          <p:cNvPr id="4" name="Slide Number Placeholder 3">
            <a:extLst>
              <a:ext uri="{FF2B5EF4-FFF2-40B4-BE49-F238E27FC236}">
                <a16:creationId xmlns:a16="http://schemas.microsoft.com/office/drawing/2014/main" id="{66E6A187-A5A7-8F80-D665-C1F42EE69217}"/>
              </a:ext>
            </a:extLst>
          </p:cNvPr>
          <p:cNvSpPr>
            <a:spLocks noGrp="1"/>
          </p:cNvSpPr>
          <p:nvPr>
            <p:ph type="sldNum" sz="quarter" idx="12"/>
          </p:nvPr>
        </p:nvSpPr>
        <p:spPr/>
        <p:txBody>
          <a:bodyPr/>
          <a:lstStyle/>
          <a:p>
            <a:fld id="{B2DC25EE-239B-4C5F-AAD1-255A7D5F1EE2}" type="slidenum">
              <a:rPr lang="en-US" dirty="0" smtClean="0"/>
              <a:pPr/>
              <a:t>10</a:t>
            </a:fld>
            <a:endParaRPr lang="en-US" dirty="0"/>
          </a:p>
        </p:txBody>
      </p:sp>
    </p:spTree>
    <p:extLst>
      <p:ext uri="{BB962C8B-B14F-4D97-AF65-F5344CB8AC3E}">
        <p14:creationId xmlns:p14="http://schemas.microsoft.com/office/powerpoint/2010/main" val="2967556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595A4-5F5E-D51F-273F-0D4C03C59FEA}"/>
              </a:ext>
            </a:extLst>
          </p:cNvPr>
          <p:cNvSpPr>
            <a:spLocks noGrp="1"/>
          </p:cNvSpPr>
          <p:nvPr>
            <p:ph type="title"/>
          </p:nvPr>
        </p:nvSpPr>
        <p:spPr/>
        <p:txBody>
          <a:bodyPr/>
          <a:lstStyle/>
          <a:p>
            <a:endParaRPr lang="en-US"/>
          </a:p>
        </p:txBody>
      </p:sp>
      <p:pic>
        <p:nvPicPr>
          <p:cNvPr id="5" name="Picture 5" descr="A picture containing calendar&#10;&#10;Description automatically generated">
            <a:extLst>
              <a:ext uri="{FF2B5EF4-FFF2-40B4-BE49-F238E27FC236}">
                <a16:creationId xmlns:a16="http://schemas.microsoft.com/office/drawing/2014/main" id="{150F0707-DFEE-5010-1513-2B4139FE3211}"/>
              </a:ext>
            </a:extLst>
          </p:cNvPr>
          <p:cNvPicPr>
            <a:picLocks noGrp="1" noChangeAspect="1"/>
          </p:cNvPicPr>
          <p:nvPr>
            <p:ph idx="1"/>
          </p:nvPr>
        </p:nvPicPr>
        <p:blipFill>
          <a:blip r:embed="rId2"/>
          <a:stretch>
            <a:fillRect/>
          </a:stretch>
        </p:blipFill>
        <p:spPr>
          <a:xfrm>
            <a:off x="143060" y="14078"/>
            <a:ext cx="10770066" cy="6651715"/>
          </a:xfrm>
        </p:spPr>
      </p:pic>
      <p:sp>
        <p:nvSpPr>
          <p:cNvPr id="4" name="Slide Number Placeholder 3">
            <a:extLst>
              <a:ext uri="{FF2B5EF4-FFF2-40B4-BE49-F238E27FC236}">
                <a16:creationId xmlns:a16="http://schemas.microsoft.com/office/drawing/2014/main" id="{E8E5E400-E5B1-BA5C-EE26-63C77A3C1766}"/>
              </a:ext>
            </a:extLst>
          </p:cNvPr>
          <p:cNvSpPr>
            <a:spLocks noGrp="1"/>
          </p:cNvSpPr>
          <p:nvPr>
            <p:ph type="sldNum" sz="quarter" idx="12"/>
          </p:nvPr>
        </p:nvSpPr>
        <p:spPr/>
        <p:txBody>
          <a:bodyPr/>
          <a:lstStyle/>
          <a:p>
            <a:fld id="{B2DC25EE-239B-4C5F-AAD1-255A7D5F1EE2}" type="slidenum">
              <a:rPr lang="en-US" smtClean="0"/>
              <a:t>11</a:t>
            </a:fld>
            <a:endParaRPr lang="en-US"/>
          </a:p>
        </p:txBody>
      </p:sp>
    </p:spTree>
    <p:extLst>
      <p:ext uri="{BB962C8B-B14F-4D97-AF65-F5344CB8AC3E}">
        <p14:creationId xmlns:p14="http://schemas.microsoft.com/office/powerpoint/2010/main" val="4140267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55A123-D2BC-CD47-7E5A-1082C7A36267}"/>
              </a:ext>
            </a:extLst>
          </p:cNvPr>
          <p:cNvSpPr>
            <a:spLocks noGrp="1"/>
          </p:cNvSpPr>
          <p:nvPr>
            <p:ph type="title"/>
          </p:nvPr>
        </p:nvSpPr>
        <p:spPr>
          <a:xfrm>
            <a:off x="429768" y="411480"/>
            <a:ext cx="11201400" cy="1106424"/>
          </a:xfrm>
        </p:spPr>
        <p:txBody>
          <a:bodyPr>
            <a:normAutofit/>
          </a:bodyPr>
          <a:lstStyle/>
          <a:p>
            <a:r>
              <a:rPr lang="en-US" sz="3600">
                <a:latin typeface="Calibri"/>
                <a:cs typeface="Calibri"/>
              </a:rPr>
              <a:t>No. Of power plant vs there generation growth</a:t>
            </a:r>
          </a:p>
        </p:txBody>
      </p:sp>
      <p:sp>
        <p:nvSpPr>
          <p:cNvPr id="19" name="Rectangle 18">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10">
            <a:extLst>
              <a:ext uri="{FF2B5EF4-FFF2-40B4-BE49-F238E27FC236}">
                <a16:creationId xmlns:a16="http://schemas.microsoft.com/office/drawing/2014/main" id="{6CA81B85-9757-9387-898F-DE9024EB2F44}"/>
              </a:ext>
            </a:extLst>
          </p:cNvPr>
          <p:cNvPicPr>
            <a:picLocks noChangeAspect="1"/>
          </p:cNvPicPr>
          <p:nvPr/>
        </p:nvPicPr>
        <p:blipFill rotWithShape="1">
          <a:blip r:embed="rId2"/>
          <a:srcRect l="8412" r="1" b="1"/>
          <a:stretch/>
        </p:blipFill>
        <p:spPr>
          <a:xfrm>
            <a:off x="127843" y="1405620"/>
            <a:ext cx="6776778" cy="4534936"/>
          </a:xfrm>
          <a:prstGeom prst="rect">
            <a:avLst/>
          </a:prstGeom>
        </p:spPr>
      </p:pic>
      <p:sp useBgFill="1">
        <p:nvSpPr>
          <p:cNvPr id="21" name="Rectangle 20">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4" descr="Chart, histogram&#10;&#10;Description automatically generated">
            <a:extLst>
              <a:ext uri="{FF2B5EF4-FFF2-40B4-BE49-F238E27FC236}">
                <a16:creationId xmlns:a16="http://schemas.microsoft.com/office/drawing/2014/main" id="{5629F852-00F3-831A-4A96-74BA6621CF7D}"/>
              </a:ext>
            </a:extLst>
          </p:cNvPr>
          <p:cNvPicPr>
            <a:picLocks noGrp="1" noChangeAspect="1"/>
          </p:cNvPicPr>
          <p:nvPr>
            <p:ph idx="1"/>
          </p:nvPr>
        </p:nvPicPr>
        <p:blipFill>
          <a:blip r:embed="rId3"/>
          <a:stretch>
            <a:fillRect/>
          </a:stretch>
        </p:blipFill>
        <p:spPr>
          <a:xfrm>
            <a:off x="6948512" y="1615330"/>
            <a:ext cx="4681023" cy="4067133"/>
          </a:xfrm>
        </p:spPr>
      </p:pic>
      <p:sp>
        <p:nvSpPr>
          <p:cNvPr id="4" name="Slide Number Placeholder 3">
            <a:extLst>
              <a:ext uri="{FF2B5EF4-FFF2-40B4-BE49-F238E27FC236}">
                <a16:creationId xmlns:a16="http://schemas.microsoft.com/office/drawing/2014/main" id="{246752C9-3526-9FC8-38F3-D7CD43E68A82}"/>
              </a:ext>
            </a:extLst>
          </p:cNvPr>
          <p:cNvSpPr>
            <a:spLocks noGrp="1"/>
          </p:cNvSpPr>
          <p:nvPr>
            <p:ph type="sldNum" sz="quarter" idx="12"/>
          </p:nvPr>
        </p:nvSpPr>
        <p:spPr>
          <a:xfrm>
            <a:off x="8595360" y="6356350"/>
            <a:ext cx="2743200" cy="365125"/>
          </a:xfrm>
        </p:spPr>
        <p:txBody>
          <a:bodyPr>
            <a:normAutofit/>
          </a:bodyPr>
          <a:lstStyle/>
          <a:p>
            <a:pPr>
              <a:spcAft>
                <a:spcPts val="600"/>
              </a:spcAft>
            </a:pPr>
            <a:fld id="{B2DC25EE-239B-4C5F-AAD1-255A7D5F1EE2}" type="slidenum">
              <a:rPr lang="en-US">
                <a:solidFill>
                  <a:schemeClr val="tx1">
                    <a:lumMod val="50000"/>
                    <a:lumOff val="50000"/>
                  </a:schemeClr>
                </a:solidFill>
              </a:rPr>
              <a:pPr>
                <a:spcAft>
                  <a:spcPts val="600"/>
                </a:spcAft>
              </a:pPr>
              <a:t>12</a:t>
            </a:fld>
            <a:endParaRPr lang="en-US">
              <a:solidFill>
                <a:schemeClr val="tx1">
                  <a:lumMod val="50000"/>
                  <a:lumOff val="50000"/>
                </a:schemeClr>
              </a:solidFill>
            </a:endParaRPr>
          </a:p>
        </p:txBody>
      </p:sp>
    </p:spTree>
    <p:extLst>
      <p:ext uri="{BB962C8B-B14F-4D97-AF65-F5344CB8AC3E}">
        <p14:creationId xmlns:p14="http://schemas.microsoft.com/office/powerpoint/2010/main" val="2862902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0BDBB7-1EE6-AC94-A9D8-90228D7E8EFB}"/>
              </a:ext>
            </a:extLst>
          </p:cNvPr>
          <p:cNvSpPr>
            <a:spLocks noGrp="1"/>
          </p:cNvSpPr>
          <p:nvPr>
            <p:ph type="title"/>
          </p:nvPr>
        </p:nvSpPr>
        <p:spPr>
          <a:xfrm>
            <a:off x="1028700" y="1967266"/>
            <a:ext cx="2628900" cy="2547257"/>
          </a:xfrm>
          <a:noFill/>
        </p:spPr>
        <p:txBody>
          <a:bodyPr vert="horz" lIns="91440" tIns="45720" rIns="91440" bIns="45720" rtlCol="0" anchor="ctr">
            <a:normAutofit fontScale="90000"/>
          </a:bodyPr>
          <a:lstStyle/>
          <a:p>
            <a:pPr algn="ctr"/>
            <a:r>
              <a:rPr lang="en-US" sz="3600" kern="1200">
                <a:solidFill>
                  <a:srgbClr val="FFFFFF"/>
                </a:solidFill>
                <a:latin typeface="+mj-lt"/>
                <a:ea typeface="+mj-ea"/>
                <a:cs typeface="+mj-cs"/>
              </a:rPr>
              <a:t>Country wise power</a:t>
            </a:r>
            <a:r>
              <a:rPr lang="en-US" sz="3600">
                <a:solidFill>
                  <a:srgbClr val="FFFFFF"/>
                </a:solidFill>
              </a:rPr>
              <a:t> generation After log transformation </a:t>
            </a:r>
            <a:endParaRPr lang="en-US" sz="3600" kern="1200">
              <a:solidFill>
                <a:srgbClr val="FFFFFF"/>
              </a:solidFill>
              <a:latin typeface="+mj-lt"/>
              <a:cs typeface="Calibri Light"/>
            </a:endParaRPr>
          </a:p>
        </p:txBody>
      </p:sp>
      <p:sp>
        <p:nvSpPr>
          <p:cNvPr id="4" name="Slide Number Placeholder 3">
            <a:extLst>
              <a:ext uri="{FF2B5EF4-FFF2-40B4-BE49-F238E27FC236}">
                <a16:creationId xmlns:a16="http://schemas.microsoft.com/office/drawing/2014/main" id="{63430A74-E7EC-E018-5CEF-CEAE98ED1658}"/>
              </a:ext>
            </a:extLst>
          </p:cNvPr>
          <p:cNvSpPr>
            <a:spLocks noGrp="1"/>
          </p:cNvSpPr>
          <p:nvPr>
            <p:ph type="sldNum" sz="quarter" idx="12"/>
          </p:nvPr>
        </p:nvSpPr>
        <p:spPr>
          <a:xfrm>
            <a:off x="11034184" y="6356350"/>
            <a:ext cx="514349" cy="365125"/>
          </a:xfrm>
          <a:prstGeom prst="ellipse">
            <a:avLst/>
          </a:prstGeom>
        </p:spPr>
        <p:txBody>
          <a:bodyPr vert="horz" lIns="91440" tIns="45720" rIns="91440" bIns="45720" rtlCol="0" anchor="ctr">
            <a:normAutofit/>
          </a:bodyPr>
          <a:lstStyle/>
          <a:p>
            <a:pPr>
              <a:lnSpc>
                <a:spcPct val="90000"/>
              </a:lnSpc>
              <a:spcAft>
                <a:spcPts val="600"/>
              </a:spcAft>
            </a:pPr>
            <a:fld id="{B2DC25EE-239B-4C5F-AAD1-255A7D5F1EE2}" type="slidenum">
              <a:rPr lang="en-US">
                <a:solidFill>
                  <a:schemeClr val="tx1">
                    <a:alpha val="80000"/>
                  </a:schemeClr>
                </a:solidFill>
              </a:rPr>
              <a:pPr>
                <a:lnSpc>
                  <a:spcPct val="90000"/>
                </a:lnSpc>
                <a:spcAft>
                  <a:spcPts val="600"/>
                </a:spcAft>
              </a:pPr>
              <a:t>13</a:t>
            </a:fld>
            <a:endParaRPr lang="en-US">
              <a:solidFill>
                <a:schemeClr val="tx1">
                  <a:alpha val="80000"/>
                </a:schemeClr>
              </a:solidFill>
            </a:endParaRPr>
          </a:p>
        </p:txBody>
      </p:sp>
      <p:pic>
        <p:nvPicPr>
          <p:cNvPr id="17" name="Picture 17" descr="Table&#10;&#10;Description automatically generated">
            <a:extLst>
              <a:ext uri="{FF2B5EF4-FFF2-40B4-BE49-F238E27FC236}">
                <a16:creationId xmlns:a16="http://schemas.microsoft.com/office/drawing/2014/main" id="{10CE6A29-DDA3-3E97-136B-9E850A42F738}"/>
              </a:ext>
            </a:extLst>
          </p:cNvPr>
          <p:cNvPicPr>
            <a:picLocks noGrp="1" noChangeAspect="1"/>
          </p:cNvPicPr>
          <p:nvPr>
            <p:ph idx="1"/>
          </p:nvPr>
        </p:nvPicPr>
        <p:blipFill>
          <a:blip r:embed="rId2"/>
          <a:stretch>
            <a:fillRect/>
          </a:stretch>
        </p:blipFill>
        <p:spPr>
          <a:xfrm>
            <a:off x="3637530" y="368634"/>
            <a:ext cx="8426556" cy="6249147"/>
          </a:xfrm>
        </p:spPr>
      </p:pic>
    </p:spTree>
    <p:extLst>
      <p:ext uri="{BB962C8B-B14F-4D97-AF65-F5344CB8AC3E}">
        <p14:creationId xmlns:p14="http://schemas.microsoft.com/office/powerpoint/2010/main" val="4249356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4">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733B16-5349-BD49-CE6B-CD6FDADBA1DC}"/>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4200" kern="1200">
                <a:latin typeface="+mj-lt"/>
                <a:ea typeface="+mj-ea"/>
                <a:cs typeface="+mj-cs"/>
              </a:rPr>
              <a:t>Analyzing if there is a difference in generated electricity and estimated electricity with respect to the country. </a:t>
            </a:r>
          </a:p>
        </p:txBody>
      </p:sp>
      <p:sp>
        <p:nvSpPr>
          <p:cNvPr id="28"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57766B6B-D0CA-6D3C-C116-59A8C13BBBDD}"/>
              </a:ext>
            </a:extLst>
          </p:cNvPr>
          <p:cNvPicPr>
            <a:picLocks noChangeAspect="1"/>
          </p:cNvPicPr>
          <p:nvPr/>
        </p:nvPicPr>
        <p:blipFill>
          <a:blip r:embed="rId2"/>
          <a:stretch>
            <a:fillRect/>
          </a:stretch>
        </p:blipFill>
        <p:spPr>
          <a:xfrm>
            <a:off x="4510522" y="156483"/>
            <a:ext cx="6452073" cy="6271519"/>
          </a:xfrm>
          <a:prstGeom prst="rect">
            <a:avLst/>
          </a:prstGeom>
        </p:spPr>
      </p:pic>
      <p:sp>
        <p:nvSpPr>
          <p:cNvPr id="4" name="Slide Number Placeholder 3">
            <a:extLst>
              <a:ext uri="{FF2B5EF4-FFF2-40B4-BE49-F238E27FC236}">
                <a16:creationId xmlns:a16="http://schemas.microsoft.com/office/drawing/2014/main" id="{1FA69ABE-4924-B1F5-99B7-3E49B0F6B2FE}"/>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B2DC25EE-239B-4C5F-AAD1-255A7D5F1EE2}" type="slidenum">
              <a:rPr lang="en-US"/>
              <a:pPr>
                <a:spcAft>
                  <a:spcPts val="600"/>
                </a:spcAft>
              </a:pPr>
              <a:t>14</a:t>
            </a:fld>
            <a:endParaRPr lang="en-US"/>
          </a:p>
        </p:txBody>
      </p:sp>
    </p:spTree>
    <p:extLst>
      <p:ext uri="{BB962C8B-B14F-4D97-AF65-F5344CB8AC3E}">
        <p14:creationId xmlns:p14="http://schemas.microsoft.com/office/powerpoint/2010/main" val="198522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25">
            <a:extLst>
              <a:ext uri="{FF2B5EF4-FFF2-40B4-BE49-F238E27FC236}">
                <a16:creationId xmlns:a16="http://schemas.microsoft.com/office/drawing/2014/main" id="{B15BD66E-1A8B-88EA-56B4-E4DBFB1AB714}"/>
              </a:ext>
            </a:extLst>
          </p:cNvPr>
          <p:cNvSpPr>
            <a:spLocks noGrp="1"/>
          </p:cNvSpPr>
          <p:nvPr>
            <p:ph idx="1"/>
          </p:nvPr>
        </p:nvSpPr>
        <p:spPr>
          <a:xfrm>
            <a:off x="630936" y="2807208"/>
            <a:ext cx="3429000" cy="3410712"/>
          </a:xfrm>
        </p:spPr>
        <p:txBody>
          <a:bodyPr anchor="t">
            <a:normAutofit/>
          </a:bodyPr>
          <a:lstStyle/>
          <a:p>
            <a:r>
              <a:rPr lang="en-US" sz="3600" dirty="0">
                <a:cs typeface="Calibri"/>
              </a:rPr>
              <a:t>Power generation of types of fuel from 2013 to 2017</a:t>
            </a:r>
          </a:p>
        </p:txBody>
      </p:sp>
      <p:pic>
        <p:nvPicPr>
          <p:cNvPr id="5" name="Picture 5" descr="Calendar&#10;&#10;Description automatically generated">
            <a:extLst>
              <a:ext uri="{FF2B5EF4-FFF2-40B4-BE49-F238E27FC236}">
                <a16:creationId xmlns:a16="http://schemas.microsoft.com/office/drawing/2014/main" id="{96D15076-962C-5D92-6C3E-11024C1D25D2}"/>
              </a:ext>
            </a:extLst>
          </p:cNvPr>
          <p:cNvPicPr>
            <a:picLocks noChangeAspect="1"/>
          </p:cNvPicPr>
          <p:nvPr/>
        </p:nvPicPr>
        <p:blipFill>
          <a:blip r:embed="rId2"/>
          <a:stretch>
            <a:fillRect/>
          </a:stretch>
        </p:blipFill>
        <p:spPr>
          <a:xfrm>
            <a:off x="3949805" y="1038685"/>
            <a:ext cx="8370210" cy="5168819"/>
          </a:xfrm>
          <a:prstGeom prst="rect">
            <a:avLst/>
          </a:prstGeom>
        </p:spPr>
      </p:pic>
      <p:sp>
        <p:nvSpPr>
          <p:cNvPr id="4" name="Slide Number Placeholder 3">
            <a:extLst>
              <a:ext uri="{FF2B5EF4-FFF2-40B4-BE49-F238E27FC236}">
                <a16:creationId xmlns:a16="http://schemas.microsoft.com/office/drawing/2014/main" id="{5FCFAC29-3095-EB66-1D97-3767040A395D}"/>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B2DC25EE-239B-4C5F-AAD1-255A7D5F1EE2}" type="slidenum">
              <a:rPr lang="en-US" smtClean="0"/>
              <a:pPr>
                <a:spcAft>
                  <a:spcPts val="600"/>
                </a:spcAft>
              </a:pPr>
              <a:t>15</a:t>
            </a:fld>
            <a:endParaRPr lang="en-US"/>
          </a:p>
        </p:txBody>
      </p:sp>
    </p:spTree>
    <p:extLst>
      <p:ext uri="{BB962C8B-B14F-4D97-AF65-F5344CB8AC3E}">
        <p14:creationId xmlns:p14="http://schemas.microsoft.com/office/powerpoint/2010/main" val="376183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FBC6F-80D6-B745-0309-116F278C65E5}"/>
              </a:ext>
            </a:extLst>
          </p:cNvPr>
          <p:cNvSpPr>
            <a:spLocks noGrp="1"/>
          </p:cNvSpPr>
          <p:nvPr>
            <p:ph type="title"/>
          </p:nvPr>
        </p:nvSpPr>
        <p:spPr>
          <a:xfrm>
            <a:off x="33068" y="-324988"/>
            <a:ext cx="10515600" cy="1325563"/>
          </a:xfrm>
        </p:spPr>
        <p:txBody>
          <a:bodyPr/>
          <a:lstStyle/>
          <a:p>
            <a:r>
              <a:rPr lang="en-GB">
                <a:cs typeface="Calibri Light"/>
              </a:rPr>
              <a:t>Actual vs estimated current generation</a:t>
            </a:r>
            <a:endParaRPr lang="en-GB"/>
          </a:p>
        </p:txBody>
      </p:sp>
      <p:pic>
        <p:nvPicPr>
          <p:cNvPr id="5" name="Picture 5" descr="Chart, scatter chart&#10;&#10;Description automatically generated">
            <a:extLst>
              <a:ext uri="{FF2B5EF4-FFF2-40B4-BE49-F238E27FC236}">
                <a16:creationId xmlns:a16="http://schemas.microsoft.com/office/drawing/2014/main" id="{2C8EFBA1-219F-EC6F-3109-4756ABBE08F5}"/>
              </a:ext>
            </a:extLst>
          </p:cNvPr>
          <p:cNvPicPr>
            <a:picLocks noGrp="1" noChangeAspect="1"/>
          </p:cNvPicPr>
          <p:nvPr>
            <p:ph idx="1"/>
          </p:nvPr>
        </p:nvPicPr>
        <p:blipFill>
          <a:blip r:embed="rId2"/>
          <a:stretch>
            <a:fillRect/>
          </a:stretch>
        </p:blipFill>
        <p:spPr>
          <a:xfrm>
            <a:off x="221832" y="718568"/>
            <a:ext cx="10727545" cy="6090998"/>
          </a:xfrm>
        </p:spPr>
      </p:pic>
      <p:sp>
        <p:nvSpPr>
          <p:cNvPr id="4" name="Slide Number Placeholder 3">
            <a:extLst>
              <a:ext uri="{FF2B5EF4-FFF2-40B4-BE49-F238E27FC236}">
                <a16:creationId xmlns:a16="http://schemas.microsoft.com/office/drawing/2014/main" id="{D2A7DE98-5640-30F4-1370-1D68D73FE682}"/>
              </a:ext>
            </a:extLst>
          </p:cNvPr>
          <p:cNvSpPr>
            <a:spLocks noGrp="1"/>
          </p:cNvSpPr>
          <p:nvPr>
            <p:ph type="sldNum" sz="quarter" idx="12"/>
          </p:nvPr>
        </p:nvSpPr>
        <p:spPr/>
        <p:txBody>
          <a:bodyPr/>
          <a:lstStyle/>
          <a:p>
            <a:fld id="{B2DC25EE-239B-4C5F-AAD1-255A7D5F1EE2}" type="slidenum">
              <a:rPr lang="en-US" smtClean="0"/>
              <a:t>16</a:t>
            </a:fld>
            <a:endParaRPr lang="en-US"/>
          </a:p>
        </p:txBody>
      </p:sp>
    </p:spTree>
    <p:extLst>
      <p:ext uri="{BB962C8B-B14F-4D97-AF65-F5344CB8AC3E}">
        <p14:creationId xmlns:p14="http://schemas.microsoft.com/office/powerpoint/2010/main" val="1440796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B19E9-C647-87D7-EA12-F2D1A2C2740E}"/>
              </a:ext>
            </a:extLst>
          </p:cNvPr>
          <p:cNvSpPr>
            <a:spLocks noGrp="1"/>
          </p:cNvSpPr>
          <p:nvPr>
            <p:ph type="title"/>
          </p:nvPr>
        </p:nvSpPr>
        <p:spPr>
          <a:xfrm>
            <a:off x="411480" y="987552"/>
            <a:ext cx="4485861" cy="1088136"/>
          </a:xfrm>
        </p:spPr>
        <p:txBody>
          <a:bodyPr anchor="b">
            <a:normAutofit/>
          </a:bodyPr>
          <a:lstStyle/>
          <a:p>
            <a:r>
              <a:rPr lang="en-US" sz="3100"/>
              <a:t>Let’s start Analysis using Statistical Methods</a:t>
            </a:r>
          </a:p>
        </p:txBody>
      </p:sp>
      <p:sp>
        <p:nvSpPr>
          <p:cNvPr id="3" name="Content Placeholder 2">
            <a:extLst>
              <a:ext uri="{FF2B5EF4-FFF2-40B4-BE49-F238E27FC236}">
                <a16:creationId xmlns:a16="http://schemas.microsoft.com/office/drawing/2014/main" id="{79BBC728-3A6D-4242-216D-2DC31D82DF4F}"/>
              </a:ext>
            </a:extLst>
          </p:cNvPr>
          <p:cNvSpPr>
            <a:spLocks noGrp="1"/>
          </p:cNvSpPr>
          <p:nvPr>
            <p:ph idx="1"/>
          </p:nvPr>
        </p:nvSpPr>
        <p:spPr>
          <a:xfrm>
            <a:off x="411479" y="2688336"/>
            <a:ext cx="4498848" cy="3584448"/>
          </a:xfrm>
        </p:spPr>
        <p:txBody>
          <a:bodyPr anchor="t">
            <a:normAutofit/>
          </a:bodyPr>
          <a:lstStyle/>
          <a:p>
            <a:pPr marL="0" indent="0">
              <a:buNone/>
            </a:pPr>
            <a:r>
              <a:rPr lang="en-US" sz="1700"/>
              <a:t>Let’s check if power generation increases with year passes by. </a:t>
            </a:r>
          </a:p>
          <a:p>
            <a:pPr marL="0" indent="0">
              <a:buNone/>
            </a:pPr>
            <a:r>
              <a:rPr lang="en-US" sz="1700"/>
              <a:t>We want to find the trend or relation between years and current generation</a:t>
            </a:r>
          </a:p>
          <a:p>
            <a:pPr marL="0" indent="0">
              <a:buNone/>
            </a:pPr>
            <a:endParaRPr lang="en-US" sz="1700"/>
          </a:p>
        </p:txBody>
      </p:sp>
      <p:pic>
        <p:nvPicPr>
          <p:cNvPr id="5" name="Picture 4" descr="Graph on document with pen">
            <a:extLst>
              <a:ext uri="{FF2B5EF4-FFF2-40B4-BE49-F238E27FC236}">
                <a16:creationId xmlns:a16="http://schemas.microsoft.com/office/drawing/2014/main" id="{DB751852-D82E-7469-7BFE-35427143AEA4}"/>
              </a:ext>
            </a:extLst>
          </p:cNvPr>
          <p:cNvPicPr>
            <a:picLocks noChangeAspect="1"/>
          </p:cNvPicPr>
          <p:nvPr/>
        </p:nvPicPr>
        <p:blipFill rotWithShape="1">
          <a:blip r:embed="rId2"/>
          <a:srcRect l="23359" r="9637"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
        <p:nvSpPr>
          <p:cNvPr id="4" name="Slide Number Placeholder 3">
            <a:extLst>
              <a:ext uri="{FF2B5EF4-FFF2-40B4-BE49-F238E27FC236}">
                <a16:creationId xmlns:a16="http://schemas.microsoft.com/office/drawing/2014/main" id="{5E11FC20-DB2C-15D5-5A80-52EF12F1FD79}"/>
              </a:ext>
            </a:extLst>
          </p:cNvPr>
          <p:cNvSpPr>
            <a:spLocks noGrp="1"/>
          </p:cNvSpPr>
          <p:nvPr>
            <p:ph type="sldNum" sz="quarter" idx="12"/>
          </p:nvPr>
        </p:nvSpPr>
        <p:spPr/>
        <p:txBody>
          <a:bodyPr/>
          <a:lstStyle/>
          <a:p>
            <a:fld id="{B2DC25EE-239B-4C5F-AAD1-255A7D5F1EE2}" type="slidenum">
              <a:rPr lang="en-US" smtClean="0"/>
              <a:t>17</a:t>
            </a:fld>
            <a:endParaRPr lang="en-US"/>
          </a:p>
        </p:txBody>
      </p:sp>
    </p:spTree>
    <p:extLst>
      <p:ext uri="{BB962C8B-B14F-4D97-AF65-F5344CB8AC3E}">
        <p14:creationId xmlns:p14="http://schemas.microsoft.com/office/powerpoint/2010/main" val="2651064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D9B665-9B06-B1EC-8AA5-5BA8E2CB224C}"/>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Data Cleaning and Tidying</a:t>
            </a:r>
          </a:p>
        </p:txBody>
      </p:sp>
      <p:graphicFrame>
        <p:nvGraphicFramePr>
          <p:cNvPr id="5" name="Content Placeholder 2">
            <a:extLst>
              <a:ext uri="{FF2B5EF4-FFF2-40B4-BE49-F238E27FC236}">
                <a16:creationId xmlns:a16="http://schemas.microsoft.com/office/drawing/2014/main" id="{1DC799F7-758B-1EC9-DE23-07DB7FDAB327}"/>
              </a:ext>
            </a:extLst>
          </p:cNvPr>
          <p:cNvGraphicFramePr>
            <a:graphicFrameLocks noGrp="1"/>
          </p:cNvGraphicFramePr>
          <p:nvPr>
            <p:ph idx="1"/>
            <p:extLst>
              <p:ext uri="{D42A27DB-BD31-4B8C-83A1-F6EECF244321}">
                <p14:modId xmlns:p14="http://schemas.microsoft.com/office/powerpoint/2010/main" val="1404514111"/>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Slide Number Placeholder 10">
            <a:extLst>
              <a:ext uri="{FF2B5EF4-FFF2-40B4-BE49-F238E27FC236}">
                <a16:creationId xmlns:a16="http://schemas.microsoft.com/office/drawing/2014/main" id="{83E9639B-4483-2893-CA03-BDC145DF6D63}"/>
              </a:ext>
            </a:extLst>
          </p:cNvPr>
          <p:cNvSpPr>
            <a:spLocks noGrp="1"/>
          </p:cNvSpPr>
          <p:nvPr>
            <p:ph type="sldNum" sz="quarter" idx="12"/>
          </p:nvPr>
        </p:nvSpPr>
        <p:spPr/>
        <p:txBody>
          <a:bodyPr/>
          <a:lstStyle/>
          <a:p>
            <a:fld id="{B2DC25EE-239B-4C5F-AAD1-255A7D5F1EE2}" type="slidenum">
              <a:rPr lang="en-US" smtClean="0"/>
              <a:t>18</a:t>
            </a:fld>
            <a:endParaRPr lang="en-US"/>
          </a:p>
        </p:txBody>
      </p:sp>
    </p:spTree>
    <p:extLst>
      <p:ext uri="{BB962C8B-B14F-4D97-AF65-F5344CB8AC3E}">
        <p14:creationId xmlns:p14="http://schemas.microsoft.com/office/powerpoint/2010/main" val="564847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F54F14-119D-78C1-8DCB-6A1956B69426}"/>
              </a:ext>
            </a:extLst>
          </p:cNvPr>
          <p:cNvSpPr>
            <a:spLocks noGrp="1"/>
          </p:cNvSpPr>
          <p:nvPr>
            <p:ph type="title"/>
          </p:nvPr>
        </p:nvSpPr>
        <p:spPr>
          <a:xfrm>
            <a:off x="1051559" y="586822"/>
            <a:ext cx="3833531" cy="1645920"/>
          </a:xfrm>
          <a:prstGeom prst="ellipse">
            <a:avLst/>
          </a:prstGeom>
        </p:spPr>
        <p:txBody>
          <a:bodyPr>
            <a:normAutofit/>
          </a:bodyPr>
          <a:lstStyle/>
          <a:p>
            <a:r>
              <a:rPr lang="en-US" sz="3200"/>
              <a:t>Before Tidying</a:t>
            </a:r>
          </a:p>
        </p:txBody>
      </p:sp>
      <p:sp>
        <p:nvSpPr>
          <p:cNvPr id="22" name="Rectangle 21">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Content Placeholder 14">
            <a:extLst>
              <a:ext uri="{FF2B5EF4-FFF2-40B4-BE49-F238E27FC236}">
                <a16:creationId xmlns:a16="http://schemas.microsoft.com/office/drawing/2014/main" id="{48997A18-3656-F25F-38BC-3FE678C2F1E0}"/>
              </a:ext>
            </a:extLst>
          </p:cNvPr>
          <p:cNvSpPr>
            <a:spLocks noGrp="1"/>
          </p:cNvSpPr>
          <p:nvPr>
            <p:ph idx="1"/>
          </p:nvPr>
        </p:nvSpPr>
        <p:spPr>
          <a:xfrm>
            <a:off x="5250106" y="586822"/>
            <a:ext cx="6106742" cy="1645920"/>
          </a:xfrm>
        </p:spPr>
        <p:txBody>
          <a:bodyPr anchor="ctr">
            <a:normAutofit/>
          </a:bodyPr>
          <a:lstStyle/>
          <a:p>
            <a:pPr marL="0" indent="0">
              <a:buNone/>
            </a:pPr>
            <a:r>
              <a:rPr lang="en-US" sz="3200">
                <a:latin typeface="+mj-lt"/>
              </a:rPr>
              <a:t>		After</a:t>
            </a:r>
            <a:r>
              <a:rPr lang="en-US" sz="3600">
                <a:latin typeface="+mj-lt"/>
              </a:rPr>
              <a:t> Tidying</a:t>
            </a:r>
          </a:p>
        </p:txBody>
      </p:sp>
      <p:pic>
        <p:nvPicPr>
          <p:cNvPr id="5" name="Content Placeholder 4">
            <a:extLst>
              <a:ext uri="{FF2B5EF4-FFF2-40B4-BE49-F238E27FC236}">
                <a16:creationId xmlns:a16="http://schemas.microsoft.com/office/drawing/2014/main" id="{EA14E9BB-B4DC-8F69-E1D7-C0EEB75F7923}"/>
              </a:ext>
            </a:extLst>
          </p:cNvPr>
          <p:cNvPicPr>
            <a:picLocks noChangeAspect="1"/>
          </p:cNvPicPr>
          <p:nvPr/>
        </p:nvPicPr>
        <p:blipFill>
          <a:blip r:embed="rId2"/>
          <a:stretch>
            <a:fillRect/>
          </a:stretch>
        </p:blipFill>
        <p:spPr>
          <a:xfrm>
            <a:off x="6198781" y="2787314"/>
            <a:ext cx="4629721" cy="3483864"/>
          </a:xfrm>
          <a:prstGeom prst="rect">
            <a:avLst/>
          </a:prstGeom>
        </p:spPr>
      </p:pic>
      <p:pic>
        <p:nvPicPr>
          <p:cNvPr id="4" name="Content Placeholder 3">
            <a:extLst>
              <a:ext uri="{FF2B5EF4-FFF2-40B4-BE49-F238E27FC236}">
                <a16:creationId xmlns:a16="http://schemas.microsoft.com/office/drawing/2014/main" id="{DFFBB5C4-6C06-5FFD-5CD3-1767CEDF8DEF}"/>
              </a:ext>
            </a:extLst>
          </p:cNvPr>
          <p:cNvPicPr>
            <a:picLocks noChangeAspect="1"/>
          </p:cNvPicPr>
          <p:nvPr/>
        </p:nvPicPr>
        <p:blipFill>
          <a:blip r:embed="rId3"/>
          <a:stretch>
            <a:fillRect/>
          </a:stretch>
        </p:blipFill>
        <p:spPr>
          <a:xfrm>
            <a:off x="470138" y="2806577"/>
            <a:ext cx="5523082" cy="3483864"/>
          </a:xfrm>
          <a:prstGeom prst="rect">
            <a:avLst/>
          </a:prstGeom>
        </p:spPr>
      </p:pic>
      <p:sp>
        <p:nvSpPr>
          <p:cNvPr id="3" name="Slide Number Placeholder 2">
            <a:extLst>
              <a:ext uri="{FF2B5EF4-FFF2-40B4-BE49-F238E27FC236}">
                <a16:creationId xmlns:a16="http://schemas.microsoft.com/office/drawing/2014/main" id="{509991D3-EF03-00E7-A0B0-3E369C505C19}"/>
              </a:ext>
            </a:extLst>
          </p:cNvPr>
          <p:cNvSpPr>
            <a:spLocks noGrp="1"/>
          </p:cNvSpPr>
          <p:nvPr>
            <p:ph type="sldNum" sz="quarter" idx="12"/>
          </p:nvPr>
        </p:nvSpPr>
        <p:spPr/>
        <p:txBody>
          <a:bodyPr/>
          <a:lstStyle/>
          <a:p>
            <a:fld id="{B2DC25EE-239B-4C5F-AAD1-255A7D5F1EE2}" type="slidenum">
              <a:rPr lang="en-US" smtClean="0"/>
              <a:t>19</a:t>
            </a:fld>
            <a:endParaRPr lang="en-US"/>
          </a:p>
        </p:txBody>
      </p:sp>
    </p:spTree>
    <p:extLst>
      <p:ext uri="{BB962C8B-B14F-4D97-AF65-F5344CB8AC3E}">
        <p14:creationId xmlns:p14="http://schemas.microsoft.com/office/powerpoint/2010/main" val="174265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7AAF9F-F7B3-7039-D58D-45A043E094AF}"/>
              </a:ext>
            </a:extLst>
          </p:cNvPr>
          <p:cNvSpPr>
            <a:spLocks noGrp="1"/>
          </p:cNvSpPr>
          <p:nvPr>
            <p:ph type="title"/>
          </p:nvPr>
        </p:nvSpPr>
        <p:spPr>
          <a:xfrm>
            <a:off x="841248" y="548640"/>
            <a:ext cx="3600860" cy="5431536"/>
          </a:xfrm>
        </p:spPr>
        <p:txBody>
          <a:bodyPr>
            <a:normAutofit/>
          </a:bodyPr>
          <a:lstStyle/>
          <a:p>
            <a:r>
              <a:rPr lang="en-US" sz="6600" b="1">
                <a:ea typeface="+mj-lt"/>
                <a:cs typeface="+mj-lt"/>
              </a:rPr>
              <a:t>Executive Summary</a:t>
            </a:r>
          </a:p>
        </p:txBody>
      </p:sp>
      <p:sp>
        <p:nvSpPr>
          <p:cNvPr id="3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ontent Placeholder 2">
            <a:extLst>
              <a:ext uri="{FF2B5EF4-FFF2-40B4-BE49-F238E27FC236}">
                <a16:creationId xmlns:a16="http://schemas.microsoft.com/office/drawing/2014/main" id="{AC4173DB-44FA-17E1-4091-D7F7A9ACCD27}"/>
              </a:ext>
            </a:extLst>
          </p:cNvPr>
          <p:cNvSpPr>
            <a:spLocks noGrp="1"/>
          </p:cNvSpPr>
          <p:nvPr>
            <p:ph idx="1"/>
          </p:nvPr>
        </p:nvSpPr>
        <p:spPr>
          <a:xfrm>
            <a:off x="5126418" y="552091"/>
            <a:ext cx="6238712" cy="5819724"/>
          </a:xfrm>
        </p:spPr>
        <p:txBody>
          <a:bodyPr vert="horz" lIns="91440" tIns="45720" rIns="91440" bIns="45720" rtlCol="0" anchor="ctr">
            <a:noAutofit/>
          </a:bodyPr>
          <a:lstStyle/>
          <a:p>
            <a:pPr marL="0" indent="0">
              <a:buNone/>
            </a:pPr>
            <a:r>
              <a:rPr lang="en-US" sz="2500">
                <a:ea typeface="+mn-lt"/>
                <a:cs typeface="+mn-lt"/>
              </a:rPr>
              <a:t>The type of analysis is </a:t>
            </a:r>
            <a:r>
              <a:rPr lang="en-US" sz="2500" b="1">
                <a:ea typeface="+mn-lt"/>
                <a:cs typeface="+mn-lt"/>
              </a:rPr>
              <a:t>application based.</a:t>
            </a:r>
            <a:endParaRPr lang="en-US" sz="2500" b="1">
              <a:cs typeface="Calibri"/>
            </a:endParaRPr>
          </a:p>
          <a:p>
            <a:pPr marL="0" indent="0">
              <a:buNone/>
            </a:pPr>
            <a:r>
              <a:rPr lang="en-US" sz="2500" b="1">
                <a:cs typeface="Calibri"/>
              </a:rPr>
              <a:t>Five Primary question </a:t>
            </a:r>
            <a:r>
              <a:rPr lang="en-US" sz="2500">
                <a:cs typeface="Calibri"/>
              </a:rPr>
              <a:t>are addressed in report.</a:t>
            </a:r>
          </a:p>
          <a:p>
            <a:pPr marL="0" indent="0">
              <a:buNone/>
            </a:pPr>
            <a:r>
              <a:rPr lang="en-US" sz="2500" b="1">
                <a:ea typeface="+mn-lt"/>
                <a:cs typeface="+mn-lt"/>
              </a:rPr>
              <a:t>Overall Approach</a:t>
            </a:r>
            <a:r>
              <a:rPr lang="en-US" sz="2500">
                <a:ea typeface="+mn-lt"/>
                <a:cs typeface="+mn-lt"/>
              </a:rPr>
              <a:t> to this question is using various tools and coding sets with providing the statistical data with convincing evidence.</a:t>
            </a:r>
          </a:p>
          <a:p>
            <a:pPr marL="0" indent="0">
              <a:buNone/>
            </a:pPr>
            <a:r>
              <a:rPr lang="en-US" sz="2500">
                <a:ea typeface="+mn-lt"/>
                <a:cs typeface="+mn-lt"/>
              </a:rPr>
              <a:t>Clean --&gt; Design --&gt; Plot –-&gt; compare  --&gt; hypothesis  --&gt;  statistical findings --&gt;conclusion  </a:t>
            </a:r>
          </a:p>
          <a:p>
            <a:pPr marL="0" indent="0">
              <a:buNone/>
            </a:pPr>
            <a:r>
              <a:rPr lang="en-US" sz="2500" b="1">
                <a:ea typeface="+mn-lt"/>
                <a:cs typeface="+mn-lt"/>
              </a:rPr>
              <a:t>Recommendations:</a:t>
            </a:r>
            <a:r>
              <a:rPr lang="en-US" sz="2500">
                <a:ea typeface="+mn-lt"/>
                <a:cs typeface="+mn-lt"/>
              </a:rPr>
              <a:t> </a:t>
            </a:r>
          </a:p>
          <a:p>
            <a:pPr marL="0" indent="0">
              <a:buNone/>
            </a:pPr>
            <a:r>
              <a:rPr lang="en-US" sz="2500">
                <a:ea typeface="+mn-lt"/>
                <a:cs typeface="+mn-lt"/>
              </a:rPr>
              <a:t>The issue is that what can be done with the data can we provided some explanation to justify the results. We would like to address those five question with different visual ideas </a:t>
            </a:r>
            <a:endParaRPr lang="en-US" sz="2500">
              <a:cs typeface="Calibri"/>
            </a:endParaRPr>
          </a:p>
          <a:p>
            <a:endParaRPr lang="en-US" sz="2500">
              <a:cs typeface="Calibri"/>
            </a:endParaRPr>
          </a:p>
        </p:txBody>
      </p:sp>
      <p:sp>
        <p:nvSpPr>
          <p:cNvPr id="4" name="Slide Number Placeholder 3">
            <a:extLst>
              <a:ext uri="{FF2B5EF4-FFF2-40B4-BE49-F238E27FC236}">
                <a16:creationId xmlns:a16="http://schemas.microsoft.com/office/drawing/2014/main" id="{4F7A1E51-B19C-CD96-FCF7-DC62C425D359}"/>
              </a:ext>
            </a:extLst>
          </p:cNvPr>
          <p:cNvSpPr>
            <a:spLocks noGrp="1"/>
          </p:cNvSpPr>
          <p:nvPr>
            <p:ph type="sldNum" sz="quarter" idx="12"/>
          </p:nvPr>
        </p:nvSpPr>
        <p:spPr>
          <a:xfrm>
            <a:off x="8610600" y="6356350"/>
            <a:ext cx="2743200" cy="365125"/>
          </a:xfrm>
        </p:spPr>
        <p:txBody>
          <a:bodyPr>
            <a:normAutofit/>
          </a:bodyPr>
          <a:lstStyle/>
          <a:p>
            <a:pPr>
              <a:spcAft>
                <a:spcPts val="600"/>
              </a:spcAft>
            </a:pPr>
            <a:fld id="{B2DC25EE-239B-4C5F-AAD1-255A7D5F1EE2}" type="slidenum">
              <a:rPr lang="en-US" smtClean="0"/>
              <a:pPr>
                <a:spcAft>
                  <a:spcPts val="600"/>
                </a:spcAft>
              </a:pPr>
              <a:t>2</a:t>
            </a:fld>
            <a:endParaRPr lang="en-US"/>
          </a:p>
        </p:txBody>
      </p:sp>
    </p:spTree>
    <p:extLst>
      <p:ext uri="{BB962C8B-B14F-4D97-AF65-F5344CB8AC3E}">
        <p14:creationId xmlns:p14="http://schemas.microsoft.com/office/powerpoint/2010/main" val="2768863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2FB0EB-0B90-C910-91A9-54DE1942D4F8}"/>
              </a:ext>
            </a:extLst>
          </p:cNvPr>
          <p:cNvSpPr>
            <a:spLocks noGrp="1"/>
          </p:cNvSpPr>
          <p:nvPr>
            <p:ph type="title"/>
          </p:nvPr>
        </p:nvSpPr>
        <p:spPr>
          <a:xfrm>
            <a:off x="1046746" y="641850"/>
            <a:ext cx="3611880" cy="1535865"/>
          </a:xfrm>
        </p:spPr>
        <p:txBody>
          <a:bodyPr>
            <a:normAutofit/>
          </a:bodyPr>
          <a:lstStyle/>
          <a:p>
            <a:r>
              <a:rPr lang="en-US" sz="3200"/>
              <a:t>EDA</a:t>
            </a:r>
          </a:p>
        </p:txBody>
      </p:sp>
      <p:sp>
        <p:nvSpPr>
          <p:cNvPr id="13" name="Rectangle 1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9BE4EA9-4A93-37CF-3921-D2926F31DB5C}"/>
              </a:ext>
            </a:extLst>
          </p:cNvPr>
          <p:cNvSpPr>
            <a:spLocks noGrp="1"/>
          </p:cNvSpPr>
          <p:nvPr>
            <p:ph idx="1"/>
          </p:nvPr>
        </p:nvSpPr>
        <p:spPr>
          <a:xfrm>
            <a:off x="5300640" y="641850"/>
            <a:ext cx="6053160" cy="1535865"/>
          </a:xfrm>
        </p:spPr>
        <p:txBody>
          <a:bodyPr anchor="ctr">
            <a:normAutofit/>
          </a:bodyPr>
          <a:lstStyle/>
          <a:p>
            <a:pPr marL="0" indent="0">
              <a:buNone/>
            </a:pPr>
            <a:r>
              <a:rPr lang="en-US" sz="1800"/>
              <a:t>  We get a simple statistics on power generation for each year</a:t>
            </a:r>
          </a:p>
          <a:p>
            <a:pPr marL="0" indent="0">
              <a:buNone/>
            </a:pPr>
            <a:endParaRPr lang="en-US" sz="1800"/>
          </a:p>
        </p:txBody>
      </p:sp>
      <p:pic>
        <p:nvPicPr>
          <p:cNvPr id="4" name="Picture 3" descr="A black screen with white text&#10;&#10;Description automatically generated with low confidence">
            <a:extLst>
              <a:ext uri="{FF2B5EF4-FFF2-40B4-BE49-F238E27FC236}">
                <a16:creationId xmlns:a16="http://schemas.microsoft.com/office/drawing/2014/main" id="{670E003D-B8E3-3357-D089-6A557AC6CCA4}"/>
              </a:ext>
            </a:extLst>
          </p:cNvPr>
          <p:cNvPicPr>
            <a:picLocks noChangeAspect="1"/>
          </p:cNvPicPr>
          <p:nvPr/>
        </p:nvPicPr>
        <p:blipFill rotWithShape="1">
          <a:blip r:embed="rId2"/>
          <a:srcRect t="2171" r="1" b="29989"/>
          <a:stretch/>
        </p:blipFill>
        <p:spPr>
          <a:xfrm>
            <a:off x="554416" y="2745544"/>
            <a:ext cx="11167447" cy="3484983"/>
          </a:xfrm>
          <a:prstGeom prst="rect">
            <a:avLst/>
          </a:prstGeom>
        </p:spPr>
      </p:pic>
      <p:sp>
        <p:nvSpPr>
          <p:cNvPr id="5" name="Slide Number Placeholder 4">
            <a:extLst>
              <a:ext uri="{FF2B5EF4-FFF2-40B4-BE49-F238E27FC236}">
                <a16:creationId xmlns:a16="http://schemas.microsoft.com/office/drawing/2014/main" id="{C364C074-9D54-2B77-6088-03D61D3C7541}"/>
              </a:ext>
            </a:extLst>
          </p:cNvPr>
          <p:cNvSpPr>
            <a:spLocks noGrp="1"/>
          </p:cNvSpPr>
          <p:nvPr>
            <p:ph type="sldNum" sz="quarter" idx="12"/>
          </p:nvPr>
        </p:nvSpPr>
        <p:spPr/>
        <p:txBody>
          <a:bodyPr/>
          <a:lstStyle/>
          <a:p>
            <a:fld id="{B2DC25EE-239B-4C5F-AAD1-255A7D5F1EE2}" type="slidenum">
              <a:rPr lang="en-US" smtClean="0"/>
              <a:t>20</a:t>
            </a:fld>
            <a:endParaRPr lang="en-US"/>
          </a:p>
        </p:txBody>
      </p:sp>
    </p:spTree>
    <p:extLst>
      <p:ext uri="{BB962C8B-B14F-4D97-AF65-F5344CB8AC3E}">
        <p14:creationId xmlns:p14="http://schemas.microsoft.com/office/powerpoint/2010/main" val="322545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4D393-88BB-9FF3-6F92-E42EB4A53CEB}"/>
              </a:ext>
            </a:extLst>
          </p:cNvPr>
          <p:cNvSpPr>
            <a:spLocks noGrp="1"/>
          </p:cNvSpPr>
          <p:nvPr>
            <p:ph type="title"/>
          </p:nvPr>
        </p:nvSpPr>
        <p:spPr/>
        <p:txBody>
          <a:bodyPr/>
          <a:lstStyle/>
          <a:p>
            <a:r>
              <a:rPr lang="en-US">
                <a:cs typeface="Calibri Light"/>
              </a:rPr>
              <a:t>Some Assumptions to be considered</a:t>
            </a:r>
            <a:endParaRPr lang="en-US"/>
          </a:p>
        </p:txBody>
      </p:sp>
      <p:sp>
        <p:nvSpPr>
          <p:cNvPr id="3" name="Content Placeholder 2">
            <a:extLst>
              <a:ext uri="{FF2B5EF4-FFF2-40B4-BE49-F238E27FC236}">
                <a16:creationId xmlns:a16="http://schemas.microsoft.com/office/drawing/2014/main" id="{A9F672E4-F8A6-9E42-6503-84C08DE5C801}"/>
              </a:ext>
            </a:extLst>
          </p:cNvPr>
          <p:cNvSpPr>
            <a:spLocks noGrp="1"/>
          </p:cNvSpPr>
          <p:nvPr>
            <p:ph idx="1"/>
          </p:nvPr>
        </p:nvSpPr>
        <p:spPr/>
        <p:txBody>
          <a:bodyPr vert="horz" lIns="91440" tIns="45720" rIns="91440" bIns="45720" rtlCol="0" anchor="t">
            <a:normAutofit/>
          </a:bodyPr>
          <a:lstStyle/>
          <a:p>
            <a:r>
              <a:rPr lang="en-US"/>
              <a:t>To statistically perform a test for comparing electricity generation for different years, we should have to consider some assumptions that are true for the sample.</a:t>
            </a:r>
            <a:endParaRPr lang="en-US">
              <a:cs typeface="Calibri"/>
            </a:endParaRPr>
          </a:p>
          <a:p>
            <a:r>
              <a:rPr lang="en-US">
                <a:cs typeface="Calibri"/>
              </a:rPr>
              <a:t>1 Data should have a normally distribution</a:t>
            </a:r>
          </a:p>
          <a:p>
            <a:r>
              <a:rPr lang="en-US">
                <a:cs typeface="Calibri"/>
              </a:rPr>
              <a:t>2 Homogeneity of variance</a:t>
            </a:r>
          </a:p>
        </p:txBody>
      </p:sp>
      <p:sp>
        <p:nvSpPr>
          <p:cNvPr id="4" name="Slide Number Placeholder 3">
            <a:extLst>
              <a:ext uri="{FF2B5EF4-FFF2-40B4-BE49-F238E27FC236}">
                <a16:creationId xmlns:a16="http://schemas.microsoft.com/office/drawing/2014/main" id="{25C8E4F9-A62B-027B-1C75-DAC658FECE30}"/>
              </a:ext>
            </a:extLst>
          </p:cNvPr>
          <p:cNvSpPr>
            <a:spLocks noGrp="1"/>
          </p:cNvSpPr>
          <p:nvPr>
            <p:ph type="sldNum" sz="quarter" idx="12"/>
          </p:nvPr>
        </p:nvSpPr>
        <p:spPr/>
        <p:txBody>
          <a:bodyPr/>
          <a:lstStyle/>
          <a:p>
            <a:fld id="{B2DC25EE-239B-4C5F-AAD1-255A7D5F1EE2}" type="slidenum">
              <a:rPr lang="en-US" smtClean="0"/>
              <a:t>21</a:t>
            </a:fld>
            <a:endParaRPr lang="en-US"/>
          </a:p>
        </p:txBody>
      </p:sp>
    </p:spTree>
    <p:extLst>
      <p:ext uri="{BB962C8B-B14F-4D97-AF65-F5344CB8AC3E}">
        <p14:creationId xmlns:p14="http://schemas.microsoft.com/office/powerpoint/2010/main" val="1718308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5">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5" name="Rectangle 47">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9">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2BE70-ED84-91DB-38C1-775B8DA48330}"/>
              </a:ext>
            </a:extLst>
          </p:cNvPr>
          <p:cNvSpPr>
            <a:spLocks noGrp="1"/>
          </p:cNvSpPr>
          <p:nvPr>
            <p:ph type="title"/>
          </p:nvPr>
        </p:nvSpPr>
        <p:spPr>
          <a:xfrm>
            <a:off x="713320" y="380373"/>
            <a:ext cx="10819657" cy="850958"/>
          </a:xfrm>
        </p:spPr>
        <p:txBody>
          <a:bodyPr vert="horz" lIns="91440" tIns="45720" rIns="91440" bIns="45720" rtlCol="0" anchor="ctr">
            <a:normAutofit fontScale="90000"/>
          </a:bodyPr>
          <a:lstStyle/>
          <a:p>
            <a:r>
              <a:rPr lang="en-US" sz="4000">
                <a:solidFill>
                  <a:srgbClr val="FFFFFF"/>
                </a:solidFill>
              </a:rPr>
              <a:t>Spread of power generation Before and after log Transformation</a:t>
            </a:r>
          </a:p>
        </p:txBody>
      </p:sp>
      <p:sp>
        <p:nvSpPr>
          <p:cNvPr id="41" name="Content Placeholder 40">
            <a:extLst>
              <a:ext uri="{FF2B5EF4-FFF2-40B4-BE49-F238E27FC236}">
                <a16:creationId xmlns:a16="http://schemas.microsoft.com/office/drawing/2014/main" id="{100FFBD1-E3EB-5CC8-D2FA-DB69B018E849}"/>
              </a:ext>
            </a:extLst>
          </p:cNvPr>
          <p:cNvSpPr>
            <a:spLocks noGrp="1"/>
          </p:cNvSpPr>
          <p:nvPr>
            <p:ph idx="1"/>
          </p:nvPr>
        </p:nvSpPr>
        <p:spPr>
          <a:xfrm>
            <a:off x="8571507" y="387224"/>
            <a:ext cx="3291839" cy="830453"/>
          </a:xfrm>
        </p:spPr>
        <p:txBody>
          <a:bodyPr vert="horz" lIns="91440" tIns="45720" rIns="91440" bIns="45720" rtlCol="0" anchor="ctr">
            <a:normAutofit/>
          </a:bodyPr>
          <a:lstStyle/>
          <a:p>
            <a:pPr marL="0" indent="0">
              <a:buNone/>
            </a:pPr>
            <a:endParaRPr lang="en-US" sz="2000">
              <a:solidFill>
                <a:srgbClr val="FFFFFF"/>
              </a:solidFill>
              <a:cs typeface="Calibri"/>
            </a:endParaRPr>
          </a:p>
        </p:txBody>
      </p:sp>
      <p:pic>
        <p:nvPicPr>
          <p:cNvPr id="5" name="Content Placeholder 4">
            <a:extLst>
              <a:ext uri="{FF2B5EF4-FFF2-40B4-BE49-F238E27FC236}">
                <a16:creationId xmlns:a16="http://schemas.microsoft.com/office/drawing/2014/main" id="{39249803-F082-A4B3-8ABB-E067F2771026}"/>
              </a:ext>
            </a:extLst>
          </p:cNvPr>
          <p:cNvPicPr>
            <a:picLocks noChangeAspect="1"/>
          </p:cNvPicPr>
          <p:nvPr/>
        </p:nvPicPr>
        <p:blipFill rotWithShape="1">
          <a:blip r:embed="rId3"/>
          <a:srcRect t="51" r="2" b="2"/>
          <a:stretch/>
        </p:blipFill>
        <p:spPr>
          <a:xfrm>
            <a:off x="6345163" y="2658226"/>
            <a:ext cx="5131088" cy="3154008"/>
          </a:xfrm>
          <a:prstGeom prst="rect">
            <a:avLst/>
          </a:prstGeom>
        </p:spPr>
      </p:pic>
      <p:pic>
        <p:nvPicPr>
          <p:cNvPr id="6" name="Content Placeholder 5">
            <a:extLst>
              <a:ext uri="{FF2B5EF4-FFF2-40B4-BE49-F238E27FC236}">
                <a16:creationId xmlns:a16="http://schemas.microsoft.com/office/drawing/2014/main" id="{9D72B254-587E-2025-93DB-97DB8075C8CE}"/>
              </a:ext>
            </a:extLst>
          </p:cNvPr>
          <p:cNvPicPr>
            <a:picLocks noChangeAspect="1"/>
          </p:cNvPicPr>
          <p:nvPr/>
        </p:nvPicPr>
        <p:blipFill>
          <a:blip r:embed="rId4"/>
          <a:stretch>
            <a:fillRect/>
          </a:stretch>
        </p:blipFill>
        <p:spPr>
          <a:xfrm>
            <a:off x="715751" y="2639415"/>
            <a:ext cx="5131087" cy="3155617"/>
          </a:xfrm>
          <a:prstGeom prst="rect">
            <a:avLst/>
          </a:prstGeom>
        </p:spPr>
      </p:pic>
      <p:sp>
        <p:nvSpPr>
          <p:cNvPr id="3" name="Slide Number Placeholder 2">
            <a:extLst>
              <a:ext uri="{FF2B5EF4-FFF2-40B4-BE49-F238E27FC236}">
                <a16:creationId xmlns:a16="http://schemas.microsoft.com/office/drawing/2014/main" id="{88A3C9BF-C4B0-9394-077F-4A0A4F01FC24}"/>
              </a:ext>
            </a:extLst>
          </p:cNvPr>
          <p:cNvSpPr>
            <a:spLocks noGrp="1"/>
          </p:cNvSpPr>
          <p:nvPr>
            <p:ph type="sldNum" sz="quarter" idx="12"/>
          </p:nvPr>
        </p:nvSpPr>
        <p:spPr/>
        <p:txBody>
          <a:bodyPr/>
          <a:lstStyle/>
          <a:p>
            <a:fld id="{B2DC25EE-239B-4C5F-AAD1-255A7D5F1EE2}" type="slidenum">
              <a:rPr lang="en-US" smtClean="0"/>
              <a:t>22</a:t>
            </a:fld>
            <a:endParaRPr lang="en-US"/>
          </a:p>
        </p:txBody>
      </p:sp>
    </p:spTree>
    <p:extLst>
      <p:ext uri="{BB962C8B-B14F-4D97-AF65-F5344CB8AC3E}">
        <p14:creationId xmlns:p14="http://schemas.microsoft.com/office/powerpoint/2010/main" val="1833972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164172-7B9C-53B6-92B1-67BE54B01794}"/>
              </a:ext>
            </a:extLst>
          </p:cNvPr>
          <p:cNvSpPr>
            <a:spLocks noGrp="1"/>
          </p:cNvSpPr>
          <p:nvPr>
            <p:ph type="title"/>
          </p:nvPr>
        </p:nvSpPr>
        <p:spPr>
          <a:xfrm>
            <a:off x="630936" y="639520"/>
            <a:ext cx="3429000" cy="1719072"/>
          </a:xfrm>
          <a:prstGeom prst="ellipse">
            <a:avLst/>
          </a:prstGeom>
        </p:spPr>
        <p:txBody>
          <a:bodyPr vert="horz" lIns="91440" tIns="45720" rIns="91440" bIns="45720" rtlCol="0" anchor="b">
            <a:normAutofit/>
          </a:bodyPr>
          <a:lstStyle/>
          <a:p>
            <a:r>
              <a:rPr lang="en-US" sz="5400" kern="1200">
                <a:latin typeface="+mj-lt"/>
                <a:ea typeface="+mj-ea"/>
                <a:cs typeface="+mj-cs"/>
              </a:rPr>
              <a:t>EDA</a:t>
            </a:r>
          </a:p>
        </p:txBody>
      </p:sp>
      <p:sp>
        <p:nvSpPr>
          <p:cNvPr id="2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14">
            <a:extLst>
              <a:ext uri="{FF2B5EF4-FFF2-40B4-BE49-F238E27FC236}">
                <a16:creationId xmlns:a16="http://schemas.microsoft.com/office/drawing/2014/main" id="{F1751896-CA87-65CA-23F2-4324CB4138CF}"/>
              </a:ext>
            </a:extLst>
          </p:cNvPr>
          <p:cNvSpPr>
            <a:spLocks noGrp="1"/>
          </p:cNvSpPr>
          <p:nvPr>
            <p:ph idx="1"/>
          </p:nvPr>
        </p:nvSpPr>
        <p:spPr>
          <a:xfrm>
            <a:off x="630936" y="2807208"/>
            <a:ext cx="3429000" cy="3410712"/>
          </a:xfrm>
        </p:spPr>
        <p:txBody>
          <a:bodyPr anchor="t">
            <a:normAutofit/>
          </a:bodyPr>
          <a:lstStyle/>
          <a:p>
            <a:endParaRPr lang="en-US" sz="2200"/>
          </a:p>
        </p:txBody>
      </p:sp>
      <p:pic>
        <p:nvPicPr>
          <p:cNvPr id="4" name="Content Placeholder 3">
            <a:extLst>
              <a:ext uri="{FF2B5EF4-FFF2-40B4-BE49-F238E27FC236}">
                <a16:creationId xmlns:a16="http://schemas.microsoft.com/office/drawing/2014/main" id="{11888D05-1227-B9C1-DB1C-51103E587003}"/>
              </a:ext>
            </a:extLst>
          </p:cNvPr>
          <p:cNvPicPr>
            <a:picLocks noChangeAspect="1"/>
          </p:cNvPicPr>
          <p:nvPr/>
        </p:nvPicPr>
        <p:blipFill>
          <a:blip r:embed="rId2"/>
          <a:stretch>
            <a:fillRect/>
          </a:stretch>
        </p:blipFill>
        <p:spPr>
          <a:xfrm>
            <a:off x="4654296" y="1326231"/>
            <a:ext cx="6903720" cy="4263047"/>
          </a:xfrm>
          <a:prstGeom prst="rect">
            <a:avLst/>
          </a:prstGeom>
        </p:spPr>
      </p:pic>
      <p:sp>
        <p:nvSpPr>
          <p:cNvPr id="3" name="Slide Number Placeholder 2">
            <a:extLst>
              <a:ext uri="{FF2B5EF4-FFF2-40B4-BE49-F238E27FC236}">
                <a16:creationId xmlns:a16="http://schemas.microsoft.com/office/drawing/2014/main" id="{B8134639-5245-ED1F-A9AF-B4F0C099C4CF}"/>
              </a:ext>
            </a:extLst>
          </p:cNvPr>
          <p:cNvSpPr>
            <a:spLocks noGrp="1"/>
          </p:cNvSpPr>
          <p:nvPr>
            <p:ph type="sldNum" sz="quarter" idx="12"/>
          </p:nvPr>
        </p:nvSpPr>
        <p:spPr/>
        <p:txBody>
          <a:bodyPr/>
          <a:lstStyle/>
          <a:p>
            <a:fld id="{B2DC25EE-239B-4C5F-AAD1-255A7D5F1EE2}" type="slidenum">
              <a:rPr lang="en-US" smtClean="0"/>
              <a:t>23</a:t>
            </a:fld>
            <a:endParaRPr lang="en-US"/>
          </a:p>
        </p:txBody>
      </p:sp>
    </p:spTree>
    <p:extLst>
      <p:ext uri="{BB962C8B-B14F-4D97-AF65-F5344CB8AC3E}">
        <p14:creationId xmlns:p14="http://schemas.microsoft.com/office/powerpoint/2010/main" val="1821539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A68AA-13A4-A481-E3F1-F865FAA62355}"/>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8804EE83-912A-069B-F77B-B55A4560D0DC}"/>
              </a:ext>
            </a:extLst>
          </p:cNvPr>
          <p:cNvPicPr>
            <a:picLocks noGrp="1" noChangeAspect="1"/>
          </p:cNvPicPr>
          <p:nvPr>
            <p:ph idx="1"/>
          </p:nvPr>
        </p:nvPicPr>
        <p:blipFill>
          <a:blip r:embed="rId2"/>
          <a:stretch>
            <a:fillRect/>
          </a:stretch>
        </p:blipFill>
        <p:spPr>
          <a:xfrm>
            <a:off x="2222696" y="1825625"/>
            <a:ext cx="7535190" cy="4667250"/>
          </a:xfrm>
          <a:prstGeom prst="rect">
            <a:avLst/>
          </a:prstGeom>
        </p:spPr>
      </p:pic>
      <p:sp>
        <p:nvSpPr>
          <p:cNvPr id="3" name="Slide Number Placeholder 2">
            <a:extLst>
              <a:ext uri="{FF2B5EF4-FFF2-40B4-BE49-F238E27FC236}">
                <a16:creationId xmlns:a16="http://schemas.microsoft.com/office/drawing/2014/main" id="{2907AD1C-C24F-39EB-615A-9B069F7267D7}"/>
              </a:ext>
            </a:extLst>
          </p:cNvPr>
          <p:cNvSpPr>
            <a:spLocks noGrp="1"/>
          </p:cNvSpPr>
          <p:nvPr>
            <p:ph type="sldNum" sz="quarter" idx="12"/>
          </p:nvPr>
        </p:nvSpPr>
        <p:spPr/>
        <p:txBody>
          <a:bodyPr/>
          <a:lstStyle/>
          <a:p>
            <a:fld id="{B2DC25EE-239B-4C5F-AAD1-255A7D5F1EE2}" type="slidenum">
              <a:rPr lang="en-US" smtClean="0"/>
              <a:t>24</a:t>
            </a:fld>
            <a:endParaRPr lang="en-US"/>
          </a:p>
        </p:txBody>
      </p:sp>
    </p:spTree>
    <p:extLst>
      <p:ext uri="{BB962C8B-B14F-4D97-AF65-F5344CB8AC3E}">
        <p14:creationId xmlns:p14="http://schemas.microsoft.com/office/powerpoint/2010/main" val="1031008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DC19E-1F5F-A85B-1CEE-A196C2FA7FDF}"/>
              </a:ext>
            </a:extLst>
          </p:cNvPr>
          <p:cNvSpPr>
            <a:spLocks noGrp="1"/>
          </p:cNvSpPr>
          <p:nvPr>
            <p:ph type="title"/>
          </p:nvPr>
        </p:nvSpPr>
        <p:spPr>
          <a:xfrm>
            <a:off x="648929" y="629266"/>
            <a:ext cx="3505495" cy="1622321"/>
          </a:xfrm>
        </p:spPr>
        <p:txBody>
          <a:bodyPr>
            <a:normAutofit/>
          </a:bodyPr>
          <a:lstStyle/>
          <a:p>
            <a:r>
              <a:rPr lang="en-US">
                <a:cs typeface="Calibri Light"/>
              </a:rPr>
              <a:t>Initial hypothesis</a:t>
            </a:r>
            <a:endParaRPr lang="en-US"/>
          </a:p>
        </p:txBody>
      </p:sp>
      <p:sp>
        <p:nvSpPr>
          <p:cNvPr id="3" name="Content Placeholder 2">
            <a:extLst>
              <a:ext uri="{FF2B5EF4-FFF2-40B4-BE49-F238E27FC236}">
                <a16:creationId xmlns:a16="http://schemas.microsoft.com/office/drawing/2014/main" id="{577539F5-38B8-976D-E75A-C40E7055FB3F}"/>
              </a:ext>
            </a:extLst>
          </p:cNvPr>
          <p:cNvSpPr>
            <a:spLocks noGrp="1"/>
          </p:cNvSpPr>
          <p:nvPr>
            <p:ph idx="1"/>
          </p:nvPr>
        </p:nvSpPr>
        <p:spPr>
          <a:xfrm>
            <a:off x="648931" y="2438400"/>
            <a:ext cx="3505494" cy="3785419"/>
          </a:xfrm>
        </p:spPr>
        <p:txBody>
          <a:bodyPr vert="horz" lIns="91440" tIns="45720" rIns="91440" bIns="45720" rtlCol="0" anchor="t">
            <a:normAutofit/>
          </a:bodyPr>
          <a:lstStyle/>
          <a:p>
            <a:r>
              <a:rPr lang="en-US" sz="2000">
                <a:cs typeface="Calibri"/>
              </a:rPr>
              <a:t>Running Anova test for checking variability between years. </a:t>
            </a:r>
          </a:p>
          <a:p>
            <a:r>
              <a:rPr lang="en-US" sz="2000">
                <a:cs typeface="Calibri"/>
              </a:rPr>
              <a:t>We make two hypothesis when running </a:t>
            </a:r>
            <a:r>
              <a:rPr lang="en-US" sz="2000" err="1">
                <a:cs typeface="Calibri"/>
              </a:rPr>
              <a:t>anova</a:t>
            </a:r>
          </a:p>
          <a:p>
            <a:r>
              <a:rPr lang="en-US" sz="2000">
                <a:cs typeface="Calibri"/>
              </a:rPr>
              <a:t>Null hypothesis: Mean of power generation for all. Years are equal.</a:t>
            </a:r>
          </a:p>
          <a:p>
            <a:r>
              <a:rPr lang="en-US" sz="2000">
                <a:cs typeface="Calibri"/>
              </a:rPr>
              <a:t>Alternative hypothesis: At least one of the mean power generations for years differ</a:t>
            </a:r>
          </a:p>
          <a:p>
            <a:endParaRPr lang="en-US" sz="2000">
              <a:cs typeface="Calibri"/>
            </a:endParaRP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ext&#10;&#10;Description automatically generated">
            <a:extLst>
              <a:ext uri="{FF2B5EF4-FFF2-40B4-BE49-F238E27FC236}">
                <a16:creationId xmlns:a16="http://schemas.microsoft.com/office/drawing/2014/main" id="{B6B1949F-6C4D-AB9F-BDE1-DAEE07739DED}"/>
              </a:ext>
            </a:extLst>
          </p:cNvPr>
          <p:cNvPicPr>
            <a:picLocks noChangeAspect="1"/>
          </p:cNvPicPr>
          <p:nvPr/>
        </p:nvPicPr>
        <p:blipFill>
          <a:blip r:embed="rId2"/>
          <a:stretch>
            <a:fillRect/>
          </a:stretch>
        </p:blipFill>
        <p:spPr>
          <a:xfrm>
            <a:off x="5405862" y="1718925"/>
            <a:ext cx="6019331" cy="3144761"/>
          </a:xfrm>
          <a:prstGeom prst="rect">
            <a:avLst/>
          </a:prstGeom>
          <a:effectLst/>
        </p:spPr>
      </p:pic>
      <p:sp>
        <p:nvSpPr>
          <p:cNvPr id="4" name="Slide Number Placeholder 3">
            <a:extLst>
              <a:ext uri="{FF2B5EF4-FFF2-40B4-BE49-F238E27FC236}">
                <a16:creationId xmlns:a16="http://schemas.microsoft.com/office/drawing/2014/main" id="{BDA9B161-ACD2-7E31-621B-E47A7AD27453}"/>
              </a:ext>
            </a:extLst>
          </p:cNvPr>
          <p:cNvSpPr>
            <a:spLocks noGrp="1"/>
          </p:cNvSpPr>
          <p:nvPr>
            <p:ph type="sldNum" sz="quarter" idx="12"/>
          </p:nvPr>
        </p:nvSpPr>
        <p:spPr>
          <a:xfrm>
            <a:off x="8610600" y="6356350"/>
            <a:ext cx="2743200" cy="365125"/>
          </a:xfrm>
        </p:spPr>
        <p:txBody>
          <a:bodyPr>
            <a:normAutofit/>
          </a:bodyPr>
          <a:lstStyle/>
          <a:p>
            <a:pPr>
              <a:spcAft>
                <a:spcPts val="600"/>
              </a:spcAft>
            </a:pPr>
            <a:fld id="{B2DC25EE-239B-4C5F-AAD1-255A7D5F1EE2}" type="slidenum">
              <a:rPr lang="en-US">
                <a:solidFill>
                  <a:srgbClr val="303030"/>
                </a:solidFill>
              </a:rPr>
              <a:pPr>
                <a:spcAft>
                  <a:spcPts val="600"/>
                </a:spcAft>
              </a:pPr>
              <a:t>25</a:t>
            </a:fld>
            <a:endParaRPr lang="en-US">
              <a:solidFill>
                <a:srgbClr val="303030"/>
              </a:solidFill>
            </a:endParaRPr>
          </a:p>
        </p:txBody>
      </p:sp>
    </p:spTree>
    <p:extLst>
      <p:ext uri="{BB962C8B-B14F-4D97-AF65-F5344CB8AC3E}">
        <p14:creationId xmlns:p14="http://schemas.microsoft.com/office/powerpoint/2010/main" val="2398822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D7D659-B5D7-7B98-C5FD-6076B23E567E}"/>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Year wise comparison of generated electricity</a:t>
            </a:r>
          </a:p>
        </p:txBody>
      </p:sp>
      <p:pic>
        <p:nvPicPr>
          <p:cNvPr id="5" name="Picture 5">
            <a:extLst>
              <a:ext uri="{FF2B5EF4-FFF2-40B4-BE49-F238E27FC236}">
                <a16:creationId xmlns:a16="http://schemas.microsoft.com/office/drawing/2014/main" id="{A628EC94-F7F4-6A3B-BC6F-7E4842795A21}"/>
              </a:ext>
            </a:extLst>
          </p:cNvPr>
          <p:cNvPicPr>
            <a:picLocks noGrp="1" noChangeAspect="1"/>
          </p:cNvPicPr>
          <p:nvPr>
            <p:ph idx="1"/>
          </p:nvPr>
        </p:nvPicPr>
        <p:blipFill>
          <a:blip r:embed="rId2"/>
          <a:stretch>
            <a:fillRect/>
          </a:stretch>
        </p:blipFill>
        <p:spPr>
          <a:xfrm>
            <a:off x="4279820" y="1437284"/>
            <a:ext cx="7347537" cy="4243200"/>
          </a:xfrm>
          <a:prstGeom prst="rect">
            <a:avLst/>
          </a:prstGeom>
        </p:spPr>
      </p:pic>
      <p:sp>
        <p:nvSpPr>
          <p:cNvPr id="4" name="Slide Number Placeholder 3">
            <a:extLst>
              <a:ext uri="{FF2B5EF4-FFF2-40B4-BE49-F238E27FC236}">
                <a16:creationId xmlns:a16="http://schemas.microsoft.com/office/drawing/2014/main" id="{80332ACB-7A40-63C7-1262-DDBF30F51E2C}"/>
              </a:ext>
            </a:extLst>
          </p:cNvPr>
          <p:cNvSpPr>
            <a:spLocks noGrp="1"/>
          </p:cNvSpPr>
          <p:nvPr>
            <p:ph type="sldNum" sz="quarter" idx="12"/>
          </p:nvPr>
        </p:nvSpPr>
        <p:spPr>
          <a:xfrm>
            <a:off x="10926476" y="6356350"/>
            <a:ext cx="625443" cy="365125"/>
          </a:xfrm>
          <a:noFill/>
        </p:spPr>
        <p:txBody>
          <a:bodyPr vert="horz" lIns="91440" tIns="45720" rIns="91440" bIns="45720" rtlCol="0" anchor="ctr">
            <a:normAutofit/>
          </a:bodyPr>
          <a:lstStyle/>
          <a:p>
            <a:pPr algn="l">
              <a:spcAft>
                <a:spcPts val="600"/>
              </a:spcAft>
            </a:pPr>
            <a:fld id="{B2DC25EE-239B-4C5F-AAD1-255A7D5F1EE2}" type="slidenum">
              <a:rPr lang="en-US" smtClean="0"/>
              <a:pPr algn="l">
                <a:spcAft>
                  <a:spcPts val="600"/>
                </a:spcAft>
              </a:pPr>
              <a:t>26</a:t>
            </a:fld>
            <a:endParaRPr lang="en-US"/>
          </a:p>
        </p:txBody>
      </p:sp>
    </p:spTree>
    <p:extLst>
      <p:ext uri="{BB962C8B-B14F-4D97-AF65-F5344CB8AC3E}">
        <p14:creationId xmlns:p14="http://schemas.microsoft.com/office/powerpoint/2010/main" val="1582351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7F34DB-ECE7-A8F4-288C-C2D1709674FD}"/>
              </a:ext>
            </a:extLst>
          </p:cNvPr>
          <p:cNvSpPr>
            <a:spLocks noGrp="1"/>
          </p:cNvSpPr>
          <p:nvPr>
            <p:ph type="title"/>
          </p:nvPr>
        </p:nvSpPr>
        <p:spPr>
          <a:xfrm>
            <a:off x="838200" y="365125"/>
            <a:ext cx="10515600" cy="1325563"/>
          </a:xfrm>
        </p:spPr>
        <p:txBody>
          <a:bodyPr>
            <a:normAutofit/>
          </a:bodyPr>
          <a:lstStyle/>
          <a:p>
            <a:r>
              <a:rPr lang="en-GB">
                <a:cs typeface="Calibri Light"/>
              </a:rPr>
              <a:t>Summary </a:t>
            </a:r>
            <a:endParaRPr lang="en-GB"/>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6A6E3A-1DD8-E75E-3830-4F62DEA66CB3}"/>
              </a:ext>
            </a:extLst>
          </p:cNvPr>
          <p:cNvSpPr>
            <a:spLocks noGrp="1"/>
          </p:cNvSpPr>
          <p:nvPr>
            <p:ph idx="1"/>
          </p:nvPr>
        </p:nvSpPr>
        <p:spPr>
          <a:xfrm>
            <a:off x="838200" y="1825625"/>
            <a:ext cx="10515600" cy="4351338"/>
          </a:xfrm>
        </p:spPr>
        <p:txBody>
          <a:bodyPr vert="horz" lIns="91440" tIns="45720" rIns="91440" bIns="45720" rtlCol="0">
            <a:normAutofit/>
          </a:bodyPr>
          <a:lstStyle/>
          <a:p>
            <a:r>
              <a:rPr lang="en-GB" sz="2400">
                <a:cs typeface="Calibri"/>
              </a:rPr>
              <a:t>From the statistical test we have strong evidence that the current generation is not same for all the years with p values less than 0.001.</a:t>
            </a:r>
          </a:p>
          <a:p>
            <a:r>
              <a:rPr lang="en-GB" sz="2400">
                <a:cs typeface="Calibri"/>
              </a:rPr>
              <a:t>From the overall visualization, we can say that there is a decline trend as year passes by.</a:t>
            </a:r>
          </a:p>
          <a:p>
            <a:r>
              <a:rPr lang="en-GB" sz="2400">
                <a:cs typeface="Calibri"/>
              </a:rPr>
              <a:t>From a little research we found that,</a:t>
            </a:r>
            <a:r>
              <a:rPr lang="en-GB" sz="2400">
                <a:ea typeface="+mn-lt"/>
                <a:cs typeface="+mn-lt"/>
              </a:rPr>
              <a:t> with shortages of natural gas and coal leading to volatile prices, demand destruction and negative effects on power generators, retailers and end users, notably in China, Europe and India.</a:t>
            </a:r>
            <a:endParaRPr lang="en-GB" sz="2400">
              <a:cs typeface="Calibri"/>
            </a:endParaRPr>
          </a:p>
          <a:p>
            <a:r>
              <a:rPr lang="en-US" sz="2400">
                <a:ea typeface="+mn-lt"/>
                <a:cs typeface="+mn-lt"/>
              </a:rPr>
              <a:t>In the year 2014 global growth in electricity demand took place in China, where demand grew by an estimated 10%. China and India suffered from power cuts at certain points in the second half of the year because of coal shortages.</a:t>
            </a:r>
            <a:endParaRPr lang="en-GB" sz="2400">
              <a:cs typeface="Calibri"/>
            </a:endParaRPr>
          </a:p>
          <a:p>
            <a:endParaRPr lang="en-GB" sz="2400">
              <a:cs typeface="Calibri"/>
            </a:endParaRPr>
          </a:p>
        </p:txBody>
      </p:sp>
      <p:sp>
        <p:nvSpPr>
          <p:cNvPr id="4" name="Slide Number Placeholder 3">
            <a:extLst>
              <a:ext uri="{FF2B5EF4-FFF2-40B4-BE49-F238E27FC236}">
                <a16:creationId xmlns:a16="http://schemas.microsoft.com/office/drawing/2014/main" id="{7B44EB61-A5BF-69E2-7C0D-90961C23ED66}"/>
              </a:ext>
            </a:extLst>
          </p:cNvPr>
          <p:cNvSpPr>
            <a:spLocks noGrp="1"/>
          </p:cNvSpPr>
          <p:nvPr>
            <p:ph type="sldNum" sz="quarter" idx="12"/>
          </p:nvPr>
        </p:nvSpPr>
        <p:spPr>
          <a:xfrm>
            <a:off x="8610600" y="6356350"/>
            <a:ext cx="2743200" cy="365125"/>
          </a:xfrm>
        </p:spPr>
        <p:txBody>
          <a:bodyPr>
            <a:normAutofit/>
          </a:bodyPr>
          <a:lstStyle/>
          <a:p>
            <a:pPr>
              <a:spcAft>
                <a:spcPts val="600"/>
              </a:spcAft>
            </a:pPr>
            <a:fld id="{B2DC25EE-239B-4C5F-AAD1-255A7D5F1EE2}" type="slidenum">
              <a:rPr lang="en-US" smtClean="0"/>
              <a:pPr>
                <a:spcAft>
                  <a:spcPts val="600"/>
                </a:spcAft>
              </a:pPr>
              <a:t>27</a:t>
            </a:fld>
            <a:endParaRPr lang="en-US"/>
          </a:p>
        </p:txBody>
      </p:sp>
    </p:spTree>
    <p:extLst>
      <p:ext uri="{BB962C8B-B14F-4D97-AF65-F5344CB8AC3E}">
        <p14:creationId xmlns:p14="http://schemas.microsoft.com/office/powerpoint/2010/main" val="1870430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7F34DB-ECE7-A8F4-288C-C2D1709674FD}"/>
              </a:ext>
            </a:extLst>
          </p:cNvPr>
          <p:cNvSpPr>
            <a:spLocks noGrp="1"/>
          </p:cNvSpPr>
          <p:nvPr>
            <p:ph type="title"/>
          </p:nvPr>
        </p:nvSpPr>
        <p:spPr>
          <a:xfrm>
            <a:off x="395293" y="2276747"/>
            <a:ext cx="4288019" cy="1980970"/>
          </a:xfrm>
        </p:spPr>
        <p:txBody>
          <a:bodyPr>
            <a:normAutofit fontScale="90000"/>
          </a:bodyPr>
          <a:lstStyle/>
          <a:p>
            <a:r>
              <a:rPr lang="en-GB" sz="5400">
                <a:cs typeface="Calibri Light"/>
              </a:rPr>
              <a:t>Future Implementation </a:t>
            </a:r>
          </a:p>
        </p:txBody>
      </p:sp>
      <p:sp>
        <p:nvSpPr>
          <p:cNvPr id="2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6A6E3A-1DD8-E75E-3830-4F62DEA66CB3}"/>
              </a:ext>
            </a:extLst>
          </p:cNvPr>
          <p:cNvSpPr>
            <a:spLocks noGrp="1"/>
          </p:cNvSpPr>
          <p:nvPr>
            <p:ph idx="1"/>
          </p:nvPr>
        </p:nvSpPr>
        <p:spPr>
          <a:xfrm>
            <a:off x="5126418" y="135148"/>
            <a:ext cx="6238712" cy="2182252"/>
          </a:xfrm>
        </p:spPr>
        <p:txBody>
          <a:bodyPr vert="horz" lIns="91440" tIns="45720" rIns="91440" bIns="45720" rtlCol="0" anchor="ctr">
            <a:noAutofit/>
          </a:bodyPr>
          <a:lstStyle/>
          <a:p>
            <a:pPr marL="0" indent="0" algn="just">
              <a:buNone/>
            </a:pPr>
            <a:endParaRPr lang="en-GB" sz="2400">
              <a:cs typeface="Calibri"/>
            </a:endParaRPr>
          </a:p>
          <a:p>
            <a:pPr marL="0" indent="0" algn="just">
              <a:buNone/>
            </a:pPr>
            <a:r>
              <a:rPr lang="en-GB" sz="2400">
                <a:cs typeface="Calibri"/>
              </a:rPr>
              <a:t>One can add the missing data in the excel and give much accurate results.</a:t>
            </a:r>
            <a:endParaRPr lang="en-US" sz="2400">
              <a:cs typeface="Calibri" panose="020F0502020204030204"/>
            </a:endParaRPr>
          </a:p>
          <a:p>
            <a:pPr algn="just"/>
            <a:endParaRPr lang="en-GB">
              <a:cs typeface="Calibri"/>
            </a:endParaRPr>
          </a:p>
        </p:txBody>
      </p:sp>
      <p:sp>
        <p:nvSpPr>
          <p:cNvPr id="4" name="Slide Number Placeholder 3">
            <a:extLst>
              <a:ext uri="{FF2B5EF4-FFF2-40B4-BE49-F238E27FC236}">
                <a16:creationId xmlns:a16="http://schemas.microsoft.com/office/drawing/2014/main" id="{7B44EB61-A5BF-69E2-7C0D-90961C23ED66}"/>
              </a:ext>
            </a:extLst>
          </p:cNvPr>
          <p:cNvSpPr>
            <a:spLocks noGrp="1"/>
          </p:cNvSpPr>
          <p:nvPr>
            <p:ph type="sldNum" sz="quarter" idx="12"/>
          </p:nvPr>
        </p:nvSpPr>
        <p:spPr>
          <a:xfrm>
            <a:off x="8610600" y="6356350"/>
            <a:ext cx="2743200" cy="365125"/>
          </a:xfrm>
        </p:spPr>
        <p:txBody>
          <a:bodyPr>
            <a:normAutofit/>
          </a:bodyPr>
          <a:lstStyle/>
          <a:p>
            <a:pPr>
              <a:spcAft>
                <a:spcPts val="600"/>
              </a:spcAft>
            </a:pPr>
            <a:fld id="{B2DC25EE-239B-4C5F-AAD1-255A7D5F1EE2}" type="slidenum">
              <a:rPr lang="en-US" smtClean="0"/>
              <a:pPr>
                <a:spcAft>
                  <a:spcPts val="600"/>
                </a:spcAft>
              </a:pPr>
              <a:t>28</a:t>
            </a:fld>
            <a:endParaRPr lang="en-US"/>
          </a:p>
        </p:txBody>
      </p:sp>
      <p:sp>
        <p:nvSpPr>
          <p:cNvPr id="5" name="TextBox 4">
            <a:extLst>
              <a:ext uri="{FF2B5EF4-FFF2-40B4-BE49-F238E27FC236}">
                <a16:creationId xmlns:a16="http://schemas.microsoft.com/office/drawing/2014/main" id="{875E5C2B-6C85-5C24-E64B-98F164461279}"/>
              </a:ext>
            </a:extLst>
          </p:cNvPr>
          <p:cNvSpPr txBox="1"/>
          <p:nvPr/>
        </p:nvSpPr>
        <p:spPr>
          <a:xfrm>
            <a:off x="5557006" y="3927929"/>
            <a:ext cx="5672666" cy="2308324"/>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Currently for the coming years there is more scope for renewable energy </a:t>
            </a:r>
            <a:r>
              <a:rPr lang="en-US" sz="2400">
                <a:ea typeface="+mn-lt"/>
                <a:cs typeface="+mn-lt"/>
              </a:rPr>
              <a:t>leading to slight decline in global power sector CO2 emissions despite rising coal use in Europe and more gas crisis.</a:t>
            </a:r>
            <a:endParaRPr lang="en-US" sz="2400">
              <a:cs typeface="Calibri"/>
            </a:endParaRPr>
          </a:p>
          <a:p>
            <a:pPr algn="l"/>
            <a:endParaRPr lang="en-US" sz="2400">
              <a:cs typeface="Calibri"/>
            </a:endParaRPr>
          </a:p>
        </p:txBody>
      </p:sp>
      <p:sp>
        <p:nvSpPr>
          <p:cNvPr id="7" name="Title 1">
            <a:extLst>
              <a:ext uri="{FF2B5EF4-FFF2-40B4-BE49-F238E27FC236}">
                <a16:creationId xmlns:a16="http://schemas.microsoft.com/office/drawing/2014/main" id="{5B1FB17D-CE31-F673-616C-B2E61D4EA520}"/>
              </a:ext>
            </a:extLst>
          </p:cNvPr>
          <p:cNvSpPr txBox="1">
            <a:spLocks/>
          </p:cNvSpPr>
          <p:nvPr/>
        </p:nvSpPr>
        <p:spPr>
          <a:xfrm>
            <a:off x="993648" y="4151606"/>
            <a:ext cx="3600860" cy="19809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5400">
              <a:cs typeface="Calibri Light"/>
            </a:endParaRPr>
          </a:p>
        </p:txBody>
      </p:sp>
    </p:spTree>
    <p:extLst>
      <p:ext uri="{BB962C8B-B14F-4D97-AF65-F5344CB8AC3E}">
        <p14:creationId xmlns:p14="http://schemas.microsoft.com/office/powerpoint/2010/main" val="27754340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5A0CBA-963F-EDB0-415A-42A2A1786CEF}"/>
              </a:ext>
            </a:extLst>
          </p:cNvPr>
          <p:cNvSpPr>
            <a:spLocks noGrp="1"/>
          </p:cNvSpPr>
          <p:nvPr>
            <p:ph type="title"/>
          </p:nvPr>
        </p:nvSpPr>
        <p:spPr>
          <a:xfrm>
            <a:off x="838200" y="365125"/>
            <a:ext cx="10515600" cy="1325563"/>
          </a:xfrm>
        </p:spPr>
        <p:txBody>
          <a:bodyPr>
            <a:normAutofit/>
          </a:bodyPr>
          <a:lstStyle/>
          <a:p>
            <a:r>
              <a:rPr lang="en-US" sz="5400">
                <a:cs typeface="Calibri Light"/>
              </a:rPr>
              <a:t>References </a:t>
            </a:r>
            <a:endParaRPr lang="en-US" sz="5400"/>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3D756F-6799-104A-A6A2-CA4BDD925FB5}"/>
              </a:ext>
            </a:extLst>
          </p:cNvPr>
          <p:cNvSpPr>
            <a:spLocks noGrp="1"/>
          </p:cNvSpPr>
          <p:nvPr>
            <p:ph idx="1"/>
          </p:nvPr>
        </p:nvSpPr>
        <p:spPr>
          <a:xfrm>
            <a:off x="838200" y="1929384"/>
            <a:ext cx="10515600" cy="4251960"/>
          </a:xfrm>
        </p:spPr>
        <p:txBody>
          <a:bodyPr vert="horz" lIns="91440" tIns="45720" rIns="91440" bIns="45720" rtlCol="0">
            <a:normAutofit fontScale="92500" lnSpcReduction="10000"/>
          </a:bodyPr>
          <a:lstStyle/>
          <a:p>
            <a:pPr marL="0" indent="0">
              <a:buNone/>
            </a:pPr>
            <a:endParaRPr lang="en-US" sz="1800" dirty="0">
              <a:ea typeface="+mn-lt"/>
              <a:cs typeface="+mn-lt"/>
            </a:endParaRPr>
          </a:p>
          <a:p>
            <a:pPr marL="0" indent="0">
              <a:buNone/>
            </a:pPr>
            <a:r>
              <a:rPr lang="en-US" sz="1800" dirty="0">
                <a:ea typeface="+mn-lt"/>
                <a:cs typeface="+mn-lt"/>
              </a:rPr>
              <a:t>[1] </a:t>
            </a:r>
            <a:r>
              <a:rPr lang="en-US" sz="1800" dirty="0" err="1">
                <a:ea typeface="+mn-lt"/>
                <a:cs typeface="+mn-lt"/>
              </a:rPr>
              <a:t>Cawse</a:t>
            </a:r>
            <a:r>
              <a:rPr lang="en-US" sz="1800" dirty="0">
                <a:ea typeface="+mn-lt"/>
                <a:cs typeface="+mn-lt"/>
              </a:rPr>
              <a:t>-Nicholson, K., Townsend, P. A., Schimel, D., </a:t>
            </a:r>
            <a:r>
              <a:rPr lang="en-US" sz="1800" dirty="0" err="1">
                <a:ea typeface="+mn-lt"/>
                <a:cs typeface="+mn-lt"/>
              </a:rPr>
              <a:t>Assiri</a:t>
            </a:r>
            <a:r>
              <a:rPr lang="en-US" sz="1800" dirty="0">
                <a:ea typeface="+mn-lt"/>
                <a:cs typeface="+mn-lt"/>
              </a:rPr>
              <a:t>, A. M., Blake, P. L., Buongiorno, M. F., et al. (2021). NASA's surface biology and geology designated observable: A perspective on surface imaging algorithms. Remote Sensing of Environment, 257, 112349.(</a:t>
            </a:r>
            <a:r>
              <a:rPr lang="en-US" sz="1800" dirty="0">
                <a:ea typeface="+mn-lt"/>
                <a:cs typeface="+mn-lt"/>
                <a:hlinkClick r:id="rId2"/>
              </a:rPr>
              <a:t>https://doi.org/10.1016/j.rse.2021.112349</a:t>
            </a:r>
            <a:r>
              <a:rPr lang="en-US" sz="1800" dirty="0">
                <a:ea typeface="+mn-lt"/>
                <a:cs typeface="+mn-lt"/>
              </a:rPr>
              <a:t>)</a:t>
            </a:r>
          </a:p>
          <a:p>
            <a:pPr marL="0" indent="0">
              <a:buNone/>
            </a:pPr>
            <a:r>
              <a:rPr lang="en-US" sz="1800" dirty="0">
                <a:ea typeface="+mn-lt"/>
                <a:cs typeface="+mn-lt"/>
              </a:rPr>
              <a:t>[2] Cusworth, D. H., Duren, R. M., Thorpe, A. K., Tseng, E., Thompson, D., Guha, A., et al. (2020). Using remote sensing to detect, validate, and quantify methane emissions from California solid waste operations. Environmental Research Letters, 15(5), 054012.(</a:t>
            </a:r>
            <a:r>
              <a:rPr lang="en-US" sz="1800" dirty="0">
                <a:ea typeface="+mn-lt"/>
                <a:cs typeface="+mn-lt"/>
                <a:hlinkClick r:id="rId3"/>
              </a:rPr>
              <a:t>https://doi.org/10.1088/1748-9326/ab7b99</a:t>
            </a:r>
            <a:r>
              <a:rPr lang="en-US" sz="1800" dirty="0">
                <a:ea typeface="+mn-lt"/>
                <a:cs typeface="+mn-lt"/>
              </a:rPr>
              <a:t>)</a:t>
            </a:r>
          </a:p>
          <a:p>
            <a:pPr marL="0" indent="0">
              <a:buNone/>
            </a:pPr>
            <a:r>
              <a:rPr lang="en-US" sz="1800" dirty="0">
                <a:ea typeface="+mn-lt"/>
                <a:cs typeface="+mn-lt"/>
              </a:rPr>
              <a:t>[3] Green, R. O., </a:t>
            </a:r>
            <a:r>
              <a:rPr lang="en-US" sz="1800" dirty="0" err="1">
                <a:ea typeface="+mn-lt"/>
                <a:cs typeface="+mn-lt"/>
              </a:rPr>
              <a:t>Mahowald</a:t>
            </a:r>
            <a:r>
              <a:rPr lang="en-US" sz="1800" dirty="0">
                <a:ea typeface="+mn-lt"/>
                <a:cs typeface="+mn-lt"/>
              </a:rPr>
              <a:t>, N., Ung, C., Thompson, D. R., Bator, L., Bennet, M., et al. (2020). The Earth surface mineral dust source investigation: An Earth science imaging spectroscopy mission. In 2020 IEEE Aerospace Conference (pp. 1– 15). IEEE.</a:t>
            </a:r>
          </a:p>
          <a:p>
            <a:pPr marL="0" indent="0">
              <a:buNone/>
            </a:pPr>
            <a:r>
              <a:rPr lang="en-US" sz="1800" dirty="0">
                <a:ea typeface="+mn-lt"/>
                <a:cs typeface="+mn-lt"/>
              </a:rPr>
              <a:t>[4] </a:t>
            </a:r>
            <a:r>
              <a:rPr lang="en-US" sz="1800" dirty="0" err="1">
                <a:ea typeface="+mn-lt"/>
                <a:cs typeface="+mn-lt"/>
              </a:rPr>
              <a:t>Hockstad</a:t>
            </a:r>
            <a:r>
              <a:rPr lang="en-US" sz="1800" dirty="0">
                <a:ea typeface="+mn-lt"/>
                <a:cs typeface="+mn-lt"/>
              </a:rPr>
              <a:t>, L., &amp; </a:t>
            </a:r>
            <a:r>
              <a:rPr lang="en-US" sz="1800" dirty="0" err="1">
                <a:ea typeface="+mn-lt"/>
                <a:cs typeface="+mn-lt"/>
              </a:rPr>
              <a:t>Hanel</a:t>
            </a:r>
            <a:r>
              <a:rPr lang="en-US" sz="1800" dirty="0">
                <a:ea typeface="+mn-lt"/>
                <a:cs typeface="+mn-lt"/>
              </a:rPr>
              <a:t>, L. (2018). Inventory of U.S. greenhouse gas emissions and sinks. United States Environmental Protection Agency. (</a:t>
            </a:r>
            <a:r>
              <a:rPr lang="en-US" sz="1800" dirty="0">
                <a:ea typeface="+mn-lt"/>
                <a:cs typeface="+mn-lt"/>
                <a:hlinkClick r:id="rId4"/>
              </a:rPr>
              <a:t>https://doi.org/</a:t>
            </a:r>
            <a:r>
              <a:rPr lang="en-US" sz="1800">
                <a:ea typeface="+mn-lt"/>
                <a:cs typeface="+mn-lt"/>
                <a:hlinkClick r:id="rId4"/>
              </a:rPr>
              <a:t>10.15485/1464240</a:t>
            </a:r>
            <a:r>
              <a:rPr lang="en-US" sz="1800">
                <a:ea typeface="+mn-lt"/>
                <a:cs typeface="+mn-lt"/>
              </a:rPr>
              <a:t>)</a:t>
            </a:r>
            <a:endParaRPr lang="en-US" sz="1800" dirty="0">
              <a:ea typeface="+mn-lt"/>
              <a:cs typeface="+mn-lt"/>
            </a:endParaRPr>
          </a:p>
          <a:p>
            <a:pPr marL="0" indent="0">
              <a:buNone/>
            </a:pPr>
            <a:r>
              <a:rPr lang="en-US" sz="1800" dirty="0">
                <a:ea typeface="+mn-lt"/>
                <a:cs typeface="+mn-lt"/>
              </a:rPr>
              <a:t>[5] Thorsten A. </a:t>
            </a:r>
            <a:r>
              <a:rPr lang="en-US" sz="1800" dirty="0" err="1">
                <a:ea typeface="+mn-lt"/>
                <a:cs typeface="+mn-lt"/>
              </a:rPr>
              <a:t>Stuetzle</a:t>
            </a:r>
            <a:r>
              <a:rPr lang="en-US" sz="1800" dirty="0">
                <a:ea typeface="+mn-lt"/>
                <a:cs typeface="+mn-lt"/>
              </a:rPr>
              <a:t>. Automatic control of the 30MWe SEGS VI parabolic trough plant[master paper].University of Wisconsin-Madison,2002. </a:t>
            </a:r>
          </a:p>
          <a:p>
            <a:pPr marL="0" indent="0">
              <a:buNone/>
            </a:pPr>
            <a:r>
              <a:rPr lang="en-US" sz="1800" dirty="0">
                <a:ea typeface="+mn-lt"/>
                <a:cs typeface="+mn-lt"/>
              </a:rPr>
              <a:t>[6] </a:t>
            </a:r>
            <a:r>
              <a:rPr lang="en-US" sz="1800" dirty="0" err="1">
                <a:ea typeface="+mn-lt"/>
                <a:cs typeface="+mn-lt"/>
              </a:rPr>
              <a:t>Defu</a:t>
            </a:r>
            <a:r>
              <a:rPr lang="en-US" sz="1800" dirty="0">
                <a:ea typeface="+mn-lt"/>
                <a:cs typeface="+mn-lt"/>
              </a:rPr>
              <a:t> CHE. Boilers-</a:t>
            </a:r>
            <a:r>
              <a:rPr lang="en-US" sz="1800" dirty="0" err="1">
                <a:ea typeface="+mn-lt"/>
                <a:cs typeface="+mn-lt"/>
              </a:rPr>
              <a:t>theory,design</a:t>
            </a:r>
            <a:r>
              <a:rPr lang="en-US" sz="1800" dirty="0">
                <a:ea typeface="+mn-lt"/>
                <a:cs typeface="+mn-lt"/>
              </a:rPr>
              <a:t> and </a:t>
            </a:r>
            <a:r>
              <a:rPr lang="en-US" sz="1800" dirty="0" err="1">
                <a:ea typeface="+mn-lt"/>
                <a:cs typeface="+mn-lt"/>
              </a:rPr>
              <a:t>operation.Xi’an:Xi’an</a:t>
            </a:r>
            <a:r>
              <a:rPr lang="en-US" sz="1800" dirty="0">
                <a:ea typeface="+mn-lt"/>
                <a:cs typeface="+mn-lt"/>
              </a:rPr>
              <a:t> </a:t>
            </a:r>
            <a:r>
              <a:rPr lang="en-US" sz="1800" dirty="0" err="1">
                <a:ea typeface="+mn-lt"/>
                <a:cs typeface="+mn-lt"/>
              </a:rPr>
              <a:t>Jiaotong</a:t>
            </a:r>
            <a:r>
              <a:rPr lang="en-US" sz="1800" dirty="0">
                <a:ea typeface="+mn-lt"/>
                <a:cs typeface="+mn-lt"/>
              </a:rPr>
              <a:t> University Press;2008</a:t>
            </a:r>
            <a:endParaRPr lang="en-US" sz="1800" dirty="0">
              <a:cs typeface="Calibri"/>
            </a:endParaRPr>
          </a:p>
        </p:txBody>
      </p:sp>
      <p:sp>
        <p:nvSpPr>
          <p:cNvPr id="4" name="Slide Number Placeholder 3">
            <a:extLst>
              <a:ext uri="{FF2B5EF4-FFF2-40B4-BE49-F238E27FC236}">
                <a16:creationId xmlns:a16="http://schemas.microsoft.com/office/drawing/2014/main" id="{84CE77F3-0342-B497-B86B-9B449DA4FEA3}"/>
              </a:ext>
            </a:extLst>
          </p:cNvPr>
          <p:cNvSpPr>
            <a:spLocks noGrp="1"/>
          </p:cNvSpPr>
          <p:nvPr>
            <p:ph type="sldNum" sz="quarter" idx="12"/>
          </p:nvPr>
        </p:nvSpPr>
        <p:spPr>
          <a:xfrm>
            <a:off x="8610600" y="6356350"/>
            <a:ext cx="2743200" cy="365125"/>
          </a:xfrm>
        </p:spPr>
        <p:txBody>
          <a:bodyPr>
            <a:normAutofit/>
          </a:bodyPr>
          <a:lstStyle/>
          <a:p>
            <a:pPr>
              <a:spcAft>
                <a:spcPts val="600"/>
              </a:spcAft>
            </a:pPr>
            <a:fld id="{B2DC25EE-239B-4C5F-AAD1-255A7D5F1EE2}" type="slidenum">
              <a:rPr lang="en-US" smtClean="0"/>
              <a:pPr>
                <a:spcAft>
                  <a:spcPts val="600"/>
                </a:spcAft>
              </a:pPr>
              <a:t>29</a:t>
            </a:fld>
            <a:endParaRPr lang="en-US"/>
          </a:p>
        </p:txBody>
      </p:sp>
    </p:spTree>
    <p:extLst>
      <p:ext uri="{BB962C8B-B14F-4D97-AF65-F5344CB8AC3E}">
        <p14:creationId xmlns:p14="http://schemas.microsoft.com/office/powerpoint/2010/main" val="550443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4272D-1517-4BC8-F8BC-8624C5C6B0C4}"/>
              </a:ext>
            </a:extLst>
          </p:cNvPr>
          <p:cNvSpPr>
            <a:spLocks noGrp="1"/>
          </p:cNvSpPr>
          <p:nvPr>
            <p:ph type="title"/>
          </p:nvPr>
        </p:nvSpPr>
        <p:spPr>
          <a:xfrm>
            <a:off x="686834" y="1153572"/>
            <a:ext cx="3200400" cy="4461163"/>
          </a:xfrm>
        </p:spPr>
        <p:txBody>
          <a:bodyPr>
            <a:normAutofit/>
          </a:bodyPr>
          <a:lstStyle/>
          <a:p>
            <a:r>
              <a:rPr lang="en-US">
                <a:solidFill>
                  <a:srgbClr val="FFFFFF"/>
                </a:solidFill>
                <a:ea typeface="+mj-lt"/>
                <a:cs typeface="+mj-lt"/>
              </a:rPr>
              <a:t>Introduction to Data Sources</a:t>
            </a:r>
            <a:endParaRPr lang="en-US">
              <a:solidFill>
                <a:srgbClr val="FFFFFF"/>
              </a:solidFill>
              <a:cs typeface="Calibri Light"/>
            </a:endParaRPr>
          </a:p>
        </p:txBody>
      </p:sp>
      <p:sp>
        <p:nvSpPr>
          <p:cNvPr id="24"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38322DDB-58B9-A925-FE4E-B07F8DCADECF}"/>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sz="2000">
                <a:ea typeface="+mn-lt"/>
                <a:cs typeface="+mn-lt"/>
              </a:rPr>
              <a:t>&gt;This dataset is collected from different open-source databases manually and later combined. Only 29.4 percent of capacity in database is geolocated using national data. All the other data is taken from other secondary sources or manually identified via satellite imagery and also most of the nationals not revealed their power plant details. </a:t>
            </a:r>
            <a:endParaRPr lang="en-US" sz="2000">
              <a:cs typeface="Calibri"/>
            </a:endParaRPr>
          </a:p>
          <a:p>
            <a:pPr marL="0" indent="0">
              <a:buNone/>
            </a:pPr>
            <a:r>
              <a:rPr lang="en-US" sz="2000">
                <a:cs typeface="Calibri"/>
              </a:rPr>
              <a:t>Name: WORLDS_RESOURCES_INSTITUE </a:t>
            </a:r>
            <a:endParaRPr lang="en-US" sz="2000">
              <a:ea typeface="+mn-lt"/>
              <a:cs typeface="+mn-lt"/>
            </a:endParaRPr>
          </a:p>
          <a:p>
            <a:pPr marL="0" indent="0">
              <a:buNone/>
            </a:pPr>
            <a:r>
              <a:rPr lang="en-US" sz="2000">
                <a:ea typeface="+mn-lt"/>
                <a:cs typeface="+mn-lt"/>
              </a:rPr>
              <a:t>The database collects the following characteristics and indicators:</a:t>
            </a:r>
          </a:p>
          <a:p>
            <a:r>
              <a:rPr lang="en-US" sz="2000">
                <a:ea typeface="+mn-lt"/>
                <a:cs typeface="+mn-lt"/>
              </a:rPr>
              <a:t>All types of fuel </a:t>
            </a:r>
          </a:p>
          <a:p>
            <a:r>
              <a:rPr lang="en-US" sz="2000">
                <a:ea typeface="+mn-lt"/>
                <a:cs typeface="+mn-lt"/>
              </a:rPr>
              <a:t>Technical characteristics (fuel, technology, ownership) </a:t>
            </a:r>
          </a:p>
          <a:p>
            <a:r>
              <a:rPr lang="en-US" sz="2000">
                <a:ea typeface="+mn-lt"/>
                <a:cs typeface="+mn-lt"/>
              </a:rPr>
              <a:t>Operational characteristics (generation)</a:t>
            </a:r>
          </a:p>
          <a:p>
            <a:r>
              <a:rPr lang="en-US" sz="2000">
                <a:ea typeface="+mn-lt"/>
                <a:cs typeface="+mn-lt"/>
              </a:rPr>
              <a:t>Plants’ geolocation</a:t>
            </a:r>
          </a:p>
          <a:p>
            <a:r>
              <a:rPr lang="en-US" sz="2000">
                <a:ea typeface="+mn-lt"/>
                <a:cs typeface="+mn-lt"/>
              </a:rPr>
              <a:t>Plants over 1 megawatt (MW)</a:t>
            </a:r>
          </a:p>
          <a:p>
            <a:r>
              <a:rPr lang="en-US" sz="2000">
                <a:ea typeface="+mn-lt"/>
                <a:cs typeface="+mn-lt"/>
              </a:rPr>
              <a:t>Plants in operation only (in first iteration)</a:t>
            </a:r>
            <a:endParaRPr lang="en-US" sz="2000">
              <a:cs typeface="Calibri"/>
            </a:endParaRPr>
          </a:p>
          <a:p>
            <a:endParaRPr lang="en-US" sz="2000">
              <a:cs typeface="Calibri"/>
            </a:endParaRPr>
          </a:p>
        </p:txBody>
      </p:sp>
      <p:sp>
        <p:nvSpPr>
          <p:cNvPr id="4" name="Slide Number Placeholder 3">
            <a:extLst>
              <a:ext uri="{FF2B5EF4-FFF2-40B4-BE49-F238E27FC236}">
                <a16:creationId xmlns:a16="http://schemas.microsoft.com/office/drawing/2014/main" id="{FF3BCDA4-94F6-ACE3-7DC9-3481DEC5036A}"/>
              </a:ext>
            </a:extLst>
          </p:cNvPr>
          <p:cNvSpPr>
            <a:spLocks noGrp="1"/>
          </p:cNvSpPr>
          <p:nvPr>
            <p:ph type="sldNum" sz="quarter" idx="12"/>
          </p:nvPr>
        </p:nvSpPr>
        <p:spPr>
          <a:xfrm>
            <a:off x="9541564" y="6356350"/>
            <a:ext cx="1812235" cy="365125"/>
          </a:xfrm>
        </p:spPr>
        <p:txBody>
          <a:bodyPr>
            <a:normAutofit/>
          </a:bodyPr>
          <a:lstStyle/>
          <a:p>
            <a:pPr>
              <a:spcAft>
                <a:spcPts val="600"/>
              </a:spcAft>
            </a:pPr>
            <a:fld id="{B2DC25EE-239B-4C5F-AAD1-255A7D5F1EE2}" type="slidenum">
              <a:rPr lang="en-US" smtClean="0"/>
              <a:pPr>
                <a:spcAft>
                  <a:spcPts val="600"/>
                </a:spcAft>
              </a:pPr>
              <a:t>3</a:t>
            </a:fld>
            <a:endParaRPr lang="en-US"/>
          </a:p>
        </p:txBody>
      </p:sp>
    </p:spTree>
    <p:extLst>
      <p:ext uri="{BB962C8B-B14F-4D97-AF65-F5344CB8AC3E}">
        <p14:creationId xmlns:p14="http://schemas.microsoft.com/office/powerpoint/2010/main" val="2131032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4E87BD-E22E-BBFC-F1EB-7C9CDF609A47}"/>
              </a:ext>
            </a:extLst>
          </p:cNvPr>
          <p:cNvSpPr>
            <a:spLocks noGrp="1"/>
          </p:cNvSpPr>
          <p:nvPr>
            <p:ph idx="1"/>
          </p:nvPr>
        </p:nvSpPr>
        <p:spPr>
          <a:xfrm>
            <a:off x="640080" y="2872899"/>
            <a:ext cx="4243589" cy="3320668"/>
          </a:xfrm>
        </p:spPr>
        <p:txBody>
          <a:bodyPr vert="horz" lIns="91440" tIns="45720" rIns="91440" bIns="45720" rtlCol="0" anchor="t">
            <a:normAutofit/>
          </a:bodyPr>
          <a:lstStyle/>
          <a:p>
            <a:pPr marL="0" indent="0">
              <a:buNone/>
            </a:pPr>
            <a:endParaRPr lang="en-US" sz="2200">
              <a:cs typeface="Calibri"/>
            </a:endParaRPr>
          </a:p>
          <a:p>
            <a:pPr marL="0" indent="0">
              <a:buNone/>
            </a:pPr>
            <a:r>
              <a:rPr lang="en-US" sz="2200">
                <a:cs typeface="Calibri"/>
              </a:rPr>
              <a:t>Any Questions?</a:t>
            </a:r>
          </a:p>
          <a:p>
            <a:pPr marL="0" indent="0">
              <a:buNone/>
            </a:pPr>
            <a:endParaRPr lang="en-US" sz="2200">
              <a:cs typeface="Calibri"/>
            </a:endParaRPr>
          </a:p>
          <a:p>
            <a:pPr marL="0" indent="0">
              <a:buNone/>
            </a:pPr>
            <a:endParaRPr lang="en-US" sz="2200">
              <a:cs typeface="Calibri"/>
            </a:endParaRPr>
          </a:p>
          <a:p>
            <a:pPr marL="0" indent="0">
              <a:buNone/>
            </a:pPr>
            <a:endParaRPr lang="en-US" sz="2200">
              <a:cs typeface="Calibri"/>
            </a:endParaRPr>
          </a:p>
          <a:p>
            <a:pPr marL="0" indent="0">
              <a:buNone/>
            </a:pPr>
            <a:endParaRPr lang="en-US" sz="2200">
              <a:cs typeface="Calibri"/>
            </a:endParaRPr>
          </a:p>
          <a:p>
            <a:pPr marL="0" indent="0">
              <a:buNone/>
            </a:pPr>
            <a:endParaRPr lang="en-US" sz="2200">
              <a:cs typeface="Calibri"/>
            </a:endParaRPr>
          </a:p>
          <a:p>
            <a:pPr marL="0" indent="0">
              <a:buNone/>
            </a:pPr>
            <a:endParaRPr lang="en-US" sz="2200">
              <a:cs typeface="Calibri"/>
            </a:endParaRPr>
          </a:p>
        </p:txBody>
      </p:sp>
      <p:pic>
        <p:nvPicPr>
          <p:cNvPr id="22" name="Picture 21" descr="Yellow question mark">
            <a:extLst>
              <a:ext uri="{FF2B5EF4-FFF2-40B4-BE49-F238E27FC236}">
                <a16:creationId xmlns:a16="http://schemas.microsoft.com/office/drawing/2014/main" id="{232127A3-DA62-AE6C-8830-3BAA8493B6CA}"/>
              </a:ext>
            </a:extLst>
          </p:cNvPr>
          <p:cNvPicPr>
            <a:picLocks noChangeAspect="1"/>
          </p:cNvPicPr>
          <p:nvPr/>
        </p:nvPicPr>
        <p:blipFill rotWithShape="1">
          <a:blip r:embed="rId2"/>
          <a:srcRect l="39333" r="474"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Slide Number Placeholder 3">
            <a:extLst>
              <a:ext uri="{FF2B5EF4-FFF2-40B4-BE49-F238E27FC236}">
                <a16:creationId xmlns:a16="http://schemas.microsoft.com/office/drawing/2014/main" id="{DA1FB175-9DA6-FEC5-070B-79E59D19B46B}"/>
              </a:ext>
            </a:extLst>
          </p:cNvPr>
          <p:cNvSpPr>
            <a:spLocks noGrp="1"/>
          </p:cNvSpPr>
          <p:nvPr>
            <p:ph type="sldNum" sz="quarter" idx="12"/>
          </p:nvPr>
        </p:nvSpPr>
        <p:spPr>
          <a:xfrm>
            <a:off x="10439400" y="6356350"/>
            <a:ext cx="914400" cy="365125"/>
          </a:xfrm>
          <a:prstGeom prst="ellipse">
            <a:avLst/>
          </a:prstGeom>
        </p:spPr>
        <p:txBody>
          <a:bodyPr>
            <a:normAutofit/>
          </a:bodyPr>
          <a:lstStyle/>
          <a:p>
            <a:pPr>
              <a:lnSpc>
                <a:spcPct val="90000"/>
              </a:lnSpc>
              <a:spcAft>
                <a:spcPts val="600"/>
              </a:spcAft>
            </a:pPr>
            <a:fld id="{B2DC25EE-239B-4C5F-AAD1-255A7D5F1EE2}" type="slidenum">
              <a:rPr lang="en-US">
                <a:solidFill>
                  <a:srgbClr val="FFFFFF"/>
                </a:solidFill>
              </a:rPr>
              <a:pPr>
                <a:lnSpc>
                  <a:spcPct val="90000"/>
                </a:lnSpc>
                <a:spcAft>
                  <a:spcPts val="600"/>
                </a:spcAft>
              </a:pPr>
              <a:t>30</a:t>
            </a:fld>
            <a:endParaRPr lang="en-US">
              <a:solidFill>
                <a:srgbClr val="FFFFFF"/>
              </a:solidFill>
            </a:endParaRPr>
          </a:p>
        </p:txBody>
      </p:sp>
    </p:spTree>
    <p:extLst>
      <p:ext uri="{BB962C8B-B14F-4D97-AF65-F5344CB8AC3E}">
        <p14:creationId xmlns:p14="http://schemas.microsoft.com/office/powerpoint/2010/main" val="2198031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21A939-ADD3-C7C5-EF4A-83F00BE164CB}"/>
              </a:ext>
            </a:extLst>
          </p:cNvPr>
          <p:cNvSpPr>
            <a:spLocks noGrp="1"/>
          </p:cNvSpPr>
          <p:nvPr>
            <p:ph type="title"/>
          </p:nvPr>
        </p:nvSpPr>
        <p:spPr>
          <a:xfrm>
            <a:off x="838200" y="1122362"/>
            <a:ext cx="6281928" cy="4135437"/>
          </a:xfrm>
        </p:spPr>
        <p:txBody>
          <a:bodyPr vert="horz" lIns="91440" tIns="45720" rIns="91440" bIns="45720" rtlCol="0" anchor="b">
            <a:normAutofit/>
          </a:bodyPr>
          <a:lstStyle/>
          <a:p>
            <a:endParaRPr lang="en-US" sz="6600" b="1" kern="1200">
              <a:solidFill>
                <a:schemeClr val="tx1"/>
              </a:solidFill>
              <a:latin typeface="+mj-lt"/>
              <a:ea typeface="+mj-ea"/>
              <a:cs typeface="+mj-cs"/>
            </a:endParaRPr>
          </a:p>
          <a:p>
            <a:r>
              <a:rPr lang="en-US" sz="6600" b="1" kern="1200">
                <a:solidFill>
                  <a:schemeClr val="tx1"/>
                </a:solidFill>
                <a:latin typeface="+mj-lt"/>
                <a:ea typeface="+mj-ea"/>
                <a:cs typeface="+mj-cs"/>
              </a:rPr>
              <a:t>Thank You</a:t>
            </a:r>
          </a:p>
        </p:txBody>
      </p:sp>
      <p:sp>
        <p:nvSpPr>
          <p:cNvPr id="11" name="Rectangle 10">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6139" y="1031284"/>
            <a:ext cx="3647661" cy="4436126"/>
          </a:xfrm>
          <a:custGeom>
            <a:avLst/>
            <a:gdLst>
              <a:gd name="connsiteX0" fmla="*/ 0 w 3647661"/>
              <a:gd name="connsiteY0" fmla="*/ 0 h 4436126"/>
              <a:gd name="connsiteX1" fmla="*/ 498514 w 3647661"/>
              <a:gd name="connsiteY1" fmla="*/ 0 h 4436126"/>
              <a:gd name="connsiteX2" fmla="*/ 1069981 w 3647661"/>
              <a:gd name="connsiteY2" fmla="*/ 0 h 4436126"/>
              <a:gd name="connsiteX3" fmla="*/ 1714401 w 3647661"/>
              <a:gd name="connsiteY3" fmla="*/ 0 h 4436126"/>
              <a:gd name="connsiteX4" fmla="*/ 2285868 w 3647661"/>
              <a:gd name="connsiteY4" fmla="*/ 0 h 4436126"/>
              <a:gd name="connsiteX5" fmla="*/ 2784381 w 3647661"/>
              <a:gd name="connsiteY5" fmla="*/ 0 h 4436126"/>
              <a:gd name="connsiteX6" fmla="*/ 3647661 w 3647661"/>
              <a:gd name="connsiteY6" fmla="*/ 0 h 4436126"/>
              <a:gd name="connsiteX7" fmla="*/ 3647661 w 3647661"/>
              <a:gd name="connsiteY7" fmla="*/ 633732 h 4436126"/>
              <a:gd name="connsiteX8" fmla="*/ 3647661 w 3647661"/>
              <a:gd name="connsiteY8" fmla="*/ 1267465 h 4436126"/>
              <a:gd name="connsiteX9" fmla="*/ 3647661 w 3647661"/>
              <a:gd name="connsiteY9" fmla="*/ 1768113 h 4436126"/>
              <a:gd name="connsiteX10" fmla="*/ 3647661 w 3647661"/>
              <a:gd name="connsiteY10" fmla="*/ 2446207 h 4436126"/>
              <a:gd name="connsiteX11" fmla="*/ 3647661 w 3647661"/>
              <a:gd name="connsiteY11" fmla="*/ 2946855 h 4436126"/>
              <a:gd name="connsiteX12" fmla="*/ 3647661 w 3647661"/>
              <a:gd name="connsiteY12" fmla="*/ 3580587 h 4436126"/>
              <a:gd name="connsiteX13" fmla="*/ 3647661 w 3647661"/>
              <a:gd name="connsiteY13" fmla="*/ 4436126 h 4436126"/>
              <a:gd name="connsiteX14" fmla="*/ 3039718 w 3647661"/>
              <a:gd name="connsiteY14" fmla="*/ 4436126 h 4436126"/>
              <a:gd name="connsiteX15" fmla="*/ 2431774 w 3647661"/>
              <a:gd name="connsiteY15" fmla="*/ 4436126 h 4436126"/>
              <a:gd name="connsiteX16" fmla="*/ 1823831 w 3647661"/>
              <a:gd name="connsiteY16" fmla="*/ 4436126 h 4436126"/>
              <a:gd name="connsiteX17" fmla="*/ 1288840 w 3647661"/>
              <a:gd name="connsiteY17" fmla="*/ 4436126 h 4436126"/>
              <a:gd name="connsiteX18" fmla="*/ 607943 w 3647661"/>
              <a:gd name="connsiteY18" fmla="*/ 4436126 h 4436126"/>
              <a:gd name="connsiteX19" fmla="*/ 0 w 3647661"/>
              <a:gd name="connsiteY19" fmla="*/ 4436126 h 4436126"/>
              <a:gd name="connsiteX20" fmla="*/ 0 w 3647661"/>
              <a:gd name="connsiteY20" fmla="*/ 3758032 h 4436126"/>
              <a:gd name="connsiteX21" fmla="*/ 0 w 3647661"/>
              <a:gd name="connsiteY21" fmla="*/ 3035578 h 4436126"/>
              <a:gd name="connsiteX22" fmla="*/ 0 w 3647661"/>
              <a:gd name="connsiteY22" fmla="*/ 2401845 h 4436126"/>
              <a:gd name="connsiteX23" fmla="*/ 0 w 3647661"/>
              <a:gd name="connsiteY23" fmla="*/ 1768113 h 4436126"/>
              <a:gd name="connsiteX24" fmla="*/ 0 w 3647661"/>
              <a:gd name="connsiteY24" fmla="*/ 1178742 h 4436126"/>
              <a:gd name="connsiteX25" fmla="*/ 0 w 3647661"/>
              <a:gd name="connsiteY25" fmla="*/ 589371 h 4436126"/>
              <a:gd name="connsiteX26" fmla="*/ 0 w 3647661"/>
              <a:gd name="connsiteY26"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47661" h="4436126" fill="none" extrusionOk="0">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w="3647661" h="4436126" stroke="0" extrusionOk="0">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39978"/>
            <a:ext cx="6281928" cy="18288"/>
          </a:xfrm>
          <a:custGeom>
            <a:avLst/>
            <a:gdLst>
              <a:gd name="connsiteX0" fmla="*/ 0 w 6281928"/>
              <a:gd name="connsiteY0" fmla="*/ 0 h 18288"/>
              <a:gd name="connsiteX1" fmla="*/ 572353 w 6281928"/>
              <a:gd name="connsiteY1" fmla="*/ 0 h 18288"/>
              <a:gd name="connsiteX2" fmla="*/ 1207526 w 6281928"/>
              <a:gd name="connsiteY2" fmla="*/ 0 h 18288"/>
              <a:gd name="connsiteX3" fmla="*/ 1779880 w 6281928"/>
              <a:gd name="connsiteY3" fmla="*/ 0 h 18288"/>
              <a:gd name="connsiteX4" fmla="*/ 2540691 w 6281928"/>
              <a:gd name="connsiteY4" fmla="*/ 0 h 18288"/>
              <a:gd name="connsiteX5" fmla="*/ 3238683 w 6281928"/>
              <a:gd name="connsiteY5" fmla="*/ 0 h 18288"/>
              <a:gd name="connsiteX6" fmla="*/ 3936675 w 6281928"/>
              <a:gd name="connsiteY6" fmla="*/ 0 h 18288"/>
              <a:gd name="connsiteX7" fmla="*/ 4760305 w 6281928"/>
              <a:gd name="connsiteY7" fmla="*/ 0 h 18288"/>
              <a:gd name="connsiteX8" fmla="*/ 5521117 w 6281928"/>
              <a:gd name="connsiteY8" fmla="*/ 0 h 18288"/>
              <a:gd name="connsiteX9" fmla="*/ 6281928 w 6281928"/>
              <a:gd name="connsiteY9" fmla="*/ 0 h 18288"/>
              <a:gd name="connsiteX10" fmla="*/ 6281928 w 6281928"/>
              <a:gd name="connsiteY10" fmla="*/ 18288 h 18288"/>
              <a:gd name="connsiteX11" fmla="*/ 5772394 w 6281928"/>
              <a:gd name="connsiteY11" fmla="*/ 18288 h 18288"/>
              <a:gd name="connsiteX12" fmla="*/ 5200040 w 6281928"/>
              <a:gd name="connsiteY12" fmla="*/ 18288 h 18288"/>
              <a:gd name="connsiteX13" fmla="*/ 4439229 w 6281928"/>
              <a:gd name="connsiteY13" fmla="*/ 18288 h 18288"/>
              <a:gd name="connsiteX14" fmla="*/ 3615599 w 6281928"/>
              <a:gd name="connsiteY14" fmla="*/ 18288 h 18288"/>
              <a:gd name="connsiteX15" fmla="*/ 2980426 w 6281928"/>
              <a:gd name="connsiteY15" fmla="*/ 18288 h 18288"/>
              <a:gd name="connsiteX16" fmla="*/ 2156795 w 6281928"/>
              <a:gd name="connsiteY16" fmla="*/ 18288 h 18288"/>
              <a:gd name="connsiteX17" fmla="*/ 1584442 w 6281928"/>
              <a:gd name="connsiteY17" fmla="*/ 18288 h 18288"/>
              <a:gd name="connsiteX18" fmla="*/ 1074908 w 6281928"/>
              <a:gd name="connsiteY18" fmla="*/ 18288 h 18288"/>
              <a:gd name="connsiteX19" fmla="*/ 0 w 6281928"/>
              <a:gd name="connsiteY19" fmla="*/ 18288 h 18288"/>
              <a:gd name="connsiteX20" fmla="*/ 0 w 6281928"/>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81928" h="18288" fill="none" extrusionOk="0">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307" y="7355"/>
                  <a:pt x="6282212" y="10249"/>
                  <a:pt x="6281928" y="18288"/>
                </a:cubicBezTo>
                <a:cubicBezTo>
                  <a:pt x="6078981" y="8428"/>
                  <a:pt x="5961061" y="2290"/>
                  <a:pt x="5772394" y="18288"/>
                </a:cubicBezTo>
                <a:cubicBezTo>
                  <a:pt x="5583727" y="34286"/>
                  <a:pt x="5329968" y="24208"/>
                  <a:pt x="5200040" y="18288"/>
                </a:cubicBezTo>
                <a:cubicBezTo>
                  <a:pt x="5070112" y="12368"/>
                  <a:pt x="4793288" y="21070"/>
                  <a:pt x="4439229" y="18288"/>
                </a:cubicBezTo>
                <a:cubicBezTo>
                  <a:pt x="4085170" y="15506"/>
                  <a:pt x="3813765" y="-16466"/>
                  <a:pt x="3615599" y="18288"/>
                </a:cubicBezTo>
                <a:cubicBezTo>
                  <a:pt x="3417433" y="53042"/>
                  <a:pt x="3133643" y="20727"/>
                  <a:pt x="2980426" y="18288"/>
                </a:cubicBezTo>
                <a:cubicBezTo>
                  <a:pt x="2827209" y="15849"/>
                  <a:pt x="2380685" y="51850"/>
                  <a:pt x="2156795" y="18288"/>
                </a:cubicBezTo>
                <a:cubicBezTo>
                  <a:pt x="1932905" y="-15274"/>
                  <a:pt x="1716744" y="-1398"/>
                  <a:pt x="1584442" y="18288"/>
                </a:cubicBezTo>
                <a:cubicBezTo>
                  <a:pt x="1452140" y="37974"/>
                  <a:pt x="1280887" y="12750"/>
                  <a:pt x="1074908" y="18288"/>
                </a:cubicBezTo>
                <a:cubicBezTo>
                  <a:pt x="868929" y="23826"/>
                  <a:pt x="318124" y="-17878"/>
                  <a:pt x="0" y="18288"/>
                </a:cubicBezTo>
                <a:cubicBezTo>
                  <a:pt x="-384" y="12702"/>
                  <a:pt x="-513" y="4636"/>
                  <a:pt x="0" y="0"/>
                </a:cubicBezTo>
                <a:close/>
              </a:path>
              <a:path w="6281928" h="18288" stroke="0" extrusionOk="0">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268" y="5688"/>
                  <a:pt x="6281759" y="13142"/>
                  <a:pt x="6281928" y="18288"/>
                </a:cubicBezTo>
                <a:cubicBezTo>
                  <a:pt x="6036108" y="15339"/>
                  <a:pt x="5743611" y="10415"/>
                  <a:pt x="5583936" y="18288"/>
                </a:cubicBezTo>
                <a:cubicBezTo>
                  <a:pt x="5424261" y="26161"/>
                  <a:pt x="5250533" y="-179"/>
                  <a:pt x="4948763" y="18288"/>
                </a:cubicBezTo>
                <a:cubicBezTo>
                  <a:pt x="4646993" y="36755"/>
                  <a:pt x="4354673" y="7565"/>
                  <a:pt x="4125133" y="18288"/>
                </a:cubicBezTo>
                <a:cubicBezTo>
                  <a:pt x="3895593" y="29012"/>
                  <a:pt x="3570246" y="29209"/>
                  <a:pt x="3301502" y="18288"/>
                </a:cubicBezTo>
                <a:cubicBezTo>
                  <a:pt x="3032758" y="7367"/>
                  <a:pt x="2955340" y="11905"/>
                  <a:pt x="2729149" y="18288"/>
                </a:cubicBezTo>
                <a:cubicBezTo>
                  <a:pt x="2502958" y="24671"/>
                  <a:pt x="2269423" y="3142"/>
                  <a:pt x="2031157" y="18288"/>
                </a:cubicBezTo>
                <a:cubicBezTo>
                  <a:pt x="1792891" y="33434"/>
                  <a:pt x="1484731" y="22122"/>
                  <a:pt x="1207526" y="18288"/>
                </a:cubicBezTo>
                <a:cubicBezTo>
                  <a:pt x="930321" y="14454"/>
                  <a:pt x="560231" y="-33402"/>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8987FC3-7785-9BB0-AB94-EDEE930BFA7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2DC25EE-239B-4C5F-AAD1-255A7D5F1EE2}" type="slidenum">
              <a:rPr lang="en-US" smtClean="0"/>
              <a:pPr>
                <a:spcAft>
                  <a:spcPts val="600"/>
                </a:spcAft>
              </a:pPr>
              <a:t>31</a:t>
            </a:fld>
            <a:endParaRPr lang="en-US"/>
          </a:p>
        </p:txBody>
      </p:sp>
    </p:spTree>
    <p:extLst>
      <p:ext uri="{BB962C8B-B14F-4D97-AF65-F5344CB8AC3E}">
        <p14:creationId xmlns:p14="http://schemas.microsoft.com/office/powerpoint/2010/main" val="2460845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4272D-1517-4BC8-F8BC-8624C5C6B0C4}"/>
              </a:ext>
            </a:extLst>
          </p:cNvPr>
          <p:cNvSpPr>
            <a:spLocks noGrp="1"/>
          </p:cNvSpPr>
          <p:nvPr>
            <p:ph type="title"/>
          </p:nvPr>
        </p:nvSpPr>
        <p:spPr>
          <a:xfrm>
            <a:off x="838200" y="557188"/>
            <a:ext cx="10515600" cy="1133499"/>
          </a:xfrm>
        </p:spPr>
        <p:txBody>
          <a:bodyPr>
            <a:normAutofit/>
          </a:bodyPr>
          <a:lstStyle/>
          <a:p>
            <a:pPr algn="ctr"/>
            <a:r>
              <a:rPr lang="en-US" sz="5200">
                <a:ea typeface="+mj-lt"/>
                <a:cs typeface="+mj-lt"/>
              </a:rPr>
              <a:t>Introduction to Literature Review</a:t>
            </a:r>
            <a:endParaRPr lang="en-US" sz="5200"/>
          </a:p>
        </p:txBody>
      </p:sp>
      <p:sp>
        <p:nvSpPr>
          <p:cNvPr id="4" name="Slide Number Placeholder 3">
            <a:extLst>
              <a:ext uri="{FF2B5EF4-FFF2-40B4-BE49-F238E27FC236}">
                <a16:creationId xmlns:a16="http://schemas.microsoft.com/office/drawing/2014/main" id="{FF3BCDA4-94F6-ACE3-7DC9-3481DEC5036A}"/>
              </a:ext>
            </a:extLst>
          </p:cNvPr>
          <p:cNvSpPr>
            <a:spLocks noGrp="1"/>
          </p:cNvSpPr>
          <p:nvPr>
            <p:ph type="sldNum" sz="quarter" idx="12"/>
          </p:nvPr>
        </p:nvSpPr>
        <p:spPr>
          <a:xfrm>
            <a:off x="8610600" y="6356350"/>
            <a:ext cx="2743200" cy="365125"/>
          </a:xfrm>
        </p:spPr>
        <p:txBody>
          <a:bodyPr>
            <a:normAutofit/>
          </a:bodyPr>
          <a:lstStyle/>
          <a:p>
            <a:pPr>
              <a:spcAft>
                <a:spcPts val="600"/>
              </a:spcAft>
            </a:pPr>
            <a:fld id="{B2DC25EE-239B-4C5F-AAD1-255A7D5F1EE2}" type="slidenum">
              <a:rPr lang="en-US" smtClean="0"/>
              <a:pPr>
                <a:spcAft>
                  <a:spcPts val="600"/>
                </a:spcAft>
              </a:pPr>
              <a:t>4</a:t>
            </a:fld>
            <a:endParaRPr lang="en-US"/>
          </a:p>
        </p:txBody>
      </p:sp>
      <p:graphicFrame>
        <p:nvGraphicFramePr>
          <p:cNvPr id="9" name="Content Placeholder 6">
            <a:extLst>
              <a:ext uri="{FF2B5EF4-FFF2-40B4-BE49-F238E27FC236}">
                <a16:creationId xmlns:a16="http://schemas.microsoft.com/office/drawing/2014/main" id="{C44D1DF9-E6EE-AE69-18C2-89D2413496C4}"/>
              </a:ext>
            </a:extLst>
          </p:cNvPr>
          <p:cNvGraphicFramePr>
            <a:graphicFrameLocks noGrp="1"/>
          </p:cNvGraphicFramePr>
          <p:nvPr>
            <p:ph idx="1"/>
            <p:extLst>
              <p:ext uri="{D42A27DB-BD31-4B8C-83A1-F6EECF244321}">
                <p14:modId xmlns:p14="http://schemas.microsoft.com/office/powerpoint/2010/main" val="3992121391"/>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3187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2D32FC-227D-1949-1856-3D33D969D4F0}"/>
              </a:ext>
            </a:extLst>
          </p:cNvPr>
          <p:cNvSpPr>
            <a:spLocks noGrp="1"/>
          </p:cNvSpPr>
          <p:nvPr>
            <p:ph type="title"/>
          </p:nvPr>
        </p:nvSpPr>
        <p:spPr>
          <a:xfrm>
            <a:off x="635000" y="640823"/>
            <a:ext cx="3418659" cy="5583148"/>
          </a:xfrm>
        </p:spPr>
        <p:txBody>
          <a:bodyPr anchor="ctr">
            <a:normAutofit/>
          </a:bodyPr>
          <a:lstStyle/>
          <a:p>
            <a:r>
              <a:rPr lang="en-US" sz="5400">
                <a:cs typeface="Calibri Light"/>
              </a:rPr>
              <a:t>Literature Review</a:t>
            </a:r>
            <a:endParaRPr lang="en-US" sz="5400"/>
          </a:p>
        </p:txBody>
      </p:sp>
      <p:sp>
        <p:nvSpPr>
          <p:cNvPr id="1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F0E48F3-3C2D-6D53-4B5B-DEE41E7D7CDD}"/>
              </a:ext>
            </a:extLst>
          </p:cNvPr>
          <p:cNvSpPr>
            <a:spLocks noGrp="1"/>
          </p:cNvSpPr>
          <p:nvPr>
            <p:ph type="sldNum" sz="quarter" idx="12"/>
          </p:nvPr>
        </p:nvSpPr>
        <p:spPr>
          <a:xfrm>
            <a:off x="8610600" y="6356350"/>
            <a:ext cx="2743200" cy="365125"/>
          </a:xfrm>
        </p:spPr>
        <p:txBody>
          <a:bodyPr>
            <a:normAutofit/>
          </a:bodyPr>
          <a:lstStyle/>
          <a:p>
            <a:pPr>
              <a:spcAft>
                <a:spcPts val="600"/>
              </a:spcAft>
            </a:pPr>
            <a:fld id="{B2DC25EE-239B-4C5F-AAD1-255A7D5F1EE2}" type="slidenum">
              <a:rPr lang="en-US" smtClean="0"/>
              <a:pPr>
                <a:spcAft>
                  <a:spcPts val="600"/>
                </a:spcAft>
              </a:pPr>
              <a:t>5</a:t>
            </a:fld>
            <a:endParaRPr lang="en-US"/>
          </a:p>
        </p:txBody>
      </p:sp>
      <p:graphicFrame>
        <p:nvGraphicFramePr>
          <p:cNvPr id="6" name="Content Placeholder 2">
            <a:extLst>
              <a:ext uri="{FF2B5EF4-FFF2-40B4-BE49-F238E27FC236}">
                <a16:creationId xmlns:a16="http://schemas.microsoft.com/office/drawing/2014/main" id="{A8A392E9-95C1-ED0B-5B45-7F73320598A4}"/>
              </a:ext>
            </a:extLst>
          </p:cNvPr>
          <p:cNvGraphicFramePr>
            <a:graphicFrameLocks noGrp="1"/>
          </p:cNvGraphicFramePr>
          <p:nvPr>
            <p:ph idx="1"/>
            <p:extLst>
              <p:ext uri="{D42A27DB-BD31-4B8C-83A1-F6EECF244321}">
                <p14:modId xmlns:p14="http://schemas.microsoft.com/office/powerpoint/2010/main" val="286715855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3254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4272D-1517-4BC8-F8BC-8624C5C6B0C4}"/>
              </a:ext>
            </a:extLst>
          </p:cNvPr>
          <p:cNvSpPr>
            <a:spLocks noGrp="1"/>
          </p:cNvSpPr>
          <p:nvPr>
            <p:ph type="title"/>
          </p:nvPr>
        </p:nvSpPr>
        <p:spPr>
          <a:xfrm>
            <a:off x="686834" y="1153572"/>
            <a:ext cx="3200400" cy="4461163"/>
          </a:xfrm>
        </p:spPr>
        <p:txBody>
          <a:bodyPr>
            <a:normAutofit/>
          </a:bodyPr>
          <a:lstStyle/>
          <a:p>
            <a:r>
              <a:rPr lang="en-US">
                <a:solidFill>
                  <a:srgbClr val="FFFFFF"/>
                </a:solidFill>
                <a:ea typeface="+mj-lt"/>
                <a:cs typeface="+mj-lt"/>
              </a:rPr>
              <a:t>Introduction to Context</a:t>
            </a:r>
            <a:endParaRPr lang="en-US">
              <a:solidFill>
                <a:srgbClr val="FFFFFF"/>
              </a:solidFill>
            </a:endParaRP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38322DDB-58B9-A925-FE4E-B07F8DCADECF}"/>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cs typeface="Calibri"/>
              </a:rPr>
              <a:t>The data is more than 35,000 or rows and contains 33 different variables. </a:t>
            </a:r>
            <a:endParaRPr lang="en-US" dirty="0"/>
          </a:p>
          <a:p>
            <a:r>
              <a:rPr lang="en-US" dirty="0">
                <a:cs typeface="Calibri"/>
              </a:rPr>
              <a:t>The data is reliable, and the results kind is supporting the graphs and all the assumptions we have claimed in this report making.</a:t>
            </a:r>
            <a:endParaRPr lang="en-US" dirty="0"/>
          </a:p>
          <a:p>
            <a:endParaRPr lang="en-US" dirty="0">
              <a:cs typeface="Calibri"/>
            </a:endParaRPr>
          </a:p>
        </p:txBody>
      </p:sp>
      <p:sp>
        <p:nvSpPr>
          <p:cNvPr id="4" name="Slide Number Placeholder 3">
            <a:extLst>
              <a:ext uri="{FF2B5EF4-FFF2-40B4-BE49-F238E27FC236}">
                <a16:creationId xmlns:a16="http://schemas.microsoft.com/office/drawing/2014/main" id="{FF3BCDA4-94F6-ACE3-7DC9-3481DEC5036A}"/>
              </a:ext>
            </a:extLst>
          </p:cNvPr>
          <p:cNvSpPr>
            <a:spLocks noGrp="1"/>
          </p:cNvSpPr>
          <p:nvPr>
            <p:ph type="sldNum" sz="quarter" idx="12"/>
          </p:nvPr>
        </p:nvSpPr>
        <p:spPr>
          <a:xfrm>
            <a:off x="9541564" y="6356350"/>
            <a:ext cx="1812235" cy="365125"/>
          </a:xfrm>
        </p:spPr>
        <p:txBody>
          <a:bodyPr>
            <a:normAutofit/>
          </a:bodyPr>
          <a:lstStyle/>
          <a:p>
            <a:pPr>
              <a:spcAft>
                <a:spcPts val="600"/>
              </a:spcAft>
            </a:pPr>
            <a:fld id="{B2DC25EE-239B-4C5F-AAD1-255A7D5F1EE2}" type="slidenum">
              <a:rPr lang="en-US" smtClean="0"/>
              <a:pPr>
                <a:spcAft>
                  <a:spcPts val="600"/>
                </a:spcAft>
              </a:pPr>
              <a:t>6</a:t>
            </a:fld>
            <a:endParaRPr lang="en-US"/>
          </a:p>
        </p:txBody>
      </p:sp>
    </p:spTree>
    <p:extLst>
      <p:ext uri="{BB962C8B-B14F-4D97-AF65-F5344CB8AC3E}">
        <p14:creationId xmlns:p14="http://schemas.microsoft.com/office/powerpoint/2010/main" val="508263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BF026-31D6-77BC-291F-D356E988E91B}"/>
              </a:ext>
            </a:extLst>
          </p:cNvPr>
          <p:cNvSpPr>
            <a:spLocks noGrp="1"/>
          </p:cNvSpPr>
          <p:nvPr>
            <p:ph type="title"/>
          </p:nvPr>
        </p:nvSpPr>
        <p:spPr/>
        <p:txBody>
          <a:bodyPr/>
          <a:lstStyle/>
          <a:p>
            <a:r>
              <a:rPr lang="en-US">
                <a:cs typeface="Calibri Light"/>
              </a:rPr>
              <a:t>World map from r studio </a:t>
            </a:r>
            <a:endParaRPr lang="en-US"/>
          </a:p>
        </p:txBody>
      </p:sp>
      <p:pic>
        <p:nvPicPr>
          <p:cNvPr id="5" name="Picture 5" descr="A picture containing diagram&#10;&#10;Description automatically generated">
            <a:extLst>
              <a:ext uri="{FF2B5EF4-FFF2-40B4-BE49-F238E27FC236}">
                <a16:creationId xmlns:a16="http://schemas.microsoft.com/office/drawing/2014/main" id="{0B4315FB-2000-DBCA-BB3F-BB2A472272EC}"/>
              </a:ext>
            </a:extLst>
          </p:cNvPr>
          <p:cNvPicPr>
            <a:picLocks noGrp="1" noChangeAspect="1"/>
          </p:cNvPicPr>
          <p:nvPr>
            <p:ph idx="1"/>
          </p:nvPr>
        </p:nvPicPr>
        <p:blipFill>
          <a:blip r:embed="rId2"/>
          <a:stretch>
            <a:fillRect/>
          </a:stretch>
        </p:blipFill>
        <p:spPr>
          <a:xfrm>
            <a:off x="543733" y="1629658"/>
            <a:ext cx="7984645" cy="4915798"/>
          </a:xfrm>
        </p:spPr>
      </p:pic>
      <p:sp>
        <p:nvSpPr>
          <p:cNvPr id="4" name="Slide Number Placeholder 3">
            <a:extLst>
              <a:ext uri="{FF2B5EF4-FFF2-40B4-BE49-F238E27FC236}">
                <a16:creationId xmlns:a16="http://schemas.microsoft.com/office/drawing/2014/main" id="{95C63AF0-4D66-6AEE-D11D-14DA0923C2A7}"/>
              </a:ext>
            </a:extLst>
          </p:cNvPr>
          <p:cNvSpPr>
            <a:spLocks noGrp="1"/>
          </p:cNvSpPr>
          <p:nvPr>
            <p:ph type="sldNum" sz="quarter" idx="12"/>
          </p:nvPr>
        </p:nvSpPr>
        <p:spPr/>
        <p:txBody>
          <a:bodyPr/>
          <a:lstStyle/>
          <a:p>
            <a:fld id="{B2DC25EE-239B-4C5F-AAD1-255A7D5F1EE2}" type="slidenum">
              <a:rPr lang="en-US" dirty="0" smtClean="0"/>
              <a:pPr/>
              <a:t>7</a:t>
            </a:fld>
            <a:endParaRPr lang="en-US"/>
          </a:p>
        </p:txBody>
      </p:sp>
      <p:sp>
        <p:nvSpPr>
          <p:cNvPr id="6" name="TextBox 5">
            <a:extLst>
              <a:ext uri="{FF2B5EF4-FFF2-40B4-BE49-F238E27FC236}">
                <a16:creationId xmlns:a16="http://schemas.microsoft.com/office/drawing/2014/main" id="{2FD0DD96-B8EF-0701-5952-672BACAE6528}"/>
              </a:ext>
            </a:extLst>
          </p:cNvPr>
          <p:cNvSpPr txBox="1"/>
          <p:nvPr/>
        </p:nvSpPr>
        <p:spPr>
          <a:xfrm>
            <a:off x="8763000" y="1176130"/>
            <a:ext cx="2948608"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mn-lt"/>
                <a:cs typeface="+mn-lt"/>
              </a:rPr>
              <a:t> [1] "country"                       </a:t>
            </a:r>
            <a:endParaRPr lang="en-US" sz="1600">
              <a:cs typeface="Calibri"/>
            </a:endParaRPr>
          </a:p>
          <a:p>
            <a:r>
              <a:rPr lang="en-US" sz="1600">
                <a:ea typeface="+mn-lt"/>
                <a:cs typeface="+mn-lt"/>
              </a:rPr>
              <a:t> [2] "</a:t>
            </a:r>
            <a:r>
              <a:rPr lang="en-US" sz="1600" err="1">
                <a:ea typeface="+mn-lt"/>
                <a:cs typeface="+mn-lt"/>
              </a:rPr>
              <a:t>country_long</a:t>
            </a:r>
            <a:r>
              <a:rPr lang="en-US" sz="1600">
                <a:ea typeface="+mn-lt"/>
                <a:cs typeface="+mn-lt"/>
              </a:rPr>
              <a:t>"                  </a:t>
            </a:r>
            <a:endParaRPr lang="en-US" sz="1600">
              <a:cs typeface="Calibri"/>
            </a:endParaRPr>
          </a:p>
          <a:p>
            <a:r>
              <a:rPr lang="en-US" sz="1600">
                <a:ea typeface="+mn-lt"/>
                <a:cs typeface="+mn-lt"/>
              </a:rPr>
              <a:t> [3] "name"                          </a:t>
            </a:r>
            <a:endParaRPr lang="en-US" sz="1600">
              <a:cs typeface="Calibri"/>
            </a:endParaRPr>
          </a:p>
          <a:p>
            <a:r>
              <a:rPr lang="en-US" sz="1600">
                <a:ea typeface="+mn-lt"/>
                <a:cs typeface="+mn-lt"/>
              </a:rPr>
              <a:t> [4] "</a:t>
            </a:r>
            <a:r>
              <a:rPr lang="en-US" sz="1600" err="1">
                <a:ea typeface="+mn-lt"/>
                <a:cs typeface="+mn-lt"/>
              </a:rPr>
              <a:t>gppd_idnr</a:t>
            </a:r>
            <a:r>
              <a:rPr lang="en-US" sz="1600">
                <a:ea typeface="+mn-lt"/>
                <a:cs typeface="+mn-lt"/>
              </a:rPr>
              <a:t>"                     </a:t>
            </a:r>
            <a:endParaRPr lang="en-US" sz="1600">
              <a:cs typeface="Calibri"/>
            </a:endParaRPr>
          </a:p>
          <a:p>
            <a:r>
              <a:rPr lang="en-US" sz="1600">
                <a:ea typeface="+mn-lt"/>
                <a:cs typeface="+mn-lt"/>
              </a:rPr>
              <a:t> [5] "</a:t>
            </a:r>
            <a:r>
              <a:rPr lang="en-US" sz="1600" err="1">
                <a:ea typeface="+mn-lt"/>
                <a:cs typeface="+mn-lt"/>
              </a:rPr>
              <a:t>capacity_mw</a:t>
            </a:r>
            <a:r>
              <a:rPr lang="en-US" sz="1600">
                <a:ea typeface="+mn-lt"/>
                <a:cs typeface="+mn-lt"/>
              </a:rPr>
              <a:t>"                   </a:t>
            </a:r>
            <a:endParaRPr lang="en-US" sz="1600">
              <a:cs typeface="Calibri"/>
            </a:endParaRPr>
          </a:p>
          <a:p>
            <a:r>
              <a:rPr lang="en-US" sz="1600">
                <a:ea typeface="+mn-lt"/>
                <a:cs typeface="+mn-lt"/>
              </a:rPr>
              <a:t> [6] "latitude"                      </a:t>
            </a:r>
            <a:endParaRPr lang="en-US" sz="1600">
              <a:cs typeface="Calibri"/>
            </a:endParaRPr>
          </a:p>
          <a:p>
            <a:r>
              <a:rPr lang="en-US" sz="1600">
                <a:ea typeface="+mn-lt"/>
                <a:cs typeface="+mn-lt"/>
              </a:rPr>
              <a:t> [7] "longitude"                     </a:t>
            </a:r>
            <a:endParaRPr lang="en-US" sz="1600">
              <a:cs typeface="Calibri"/>
            </a:endParaRPr>
          </a:p>
          <a:p>
            <a:r>
              <a:rPr lang="en-US" sz="1600">
                <a:ea typeface="+mn-lt"/>
                <a:cs typeface="+mn-lt"/>
              </a:rPr>
              <a:t> [8] "</a:t>
            </a:r>
            <a:r>
              <a:rPr lang="en-US" sz="1600" err="1">
                <a:ea typeface="+mn-lt"/>
                <a:cs typeface="+mn-lt"/>
              </a:rPr>
              <a:t>primary_fuel</a:t>
            </a:r>
            <a:r>
              <a:rPr lang="en-US" sz="1600">
                <a:ea typeface="+mn-lt"/>
                <a:cs typeface="+mn-lt"/>
              </a:rPr>
              <a:t>"                  </a:t>
            </a:r>
            <a:endParaRPr lang="en-US" sz="1600">
              <a:cs typeface="Calibri"/>
            </a:endParaRPr>
          </a:p>
          <a:p>
            <a:r>
              <a:rPr lang="en-US" sz="1600">
                <a:ea typeface="+mn-lt"/>
                <a:cs typeface="+mn-lt"/>
              </a:rPr>
              <a:t> [9] "other_fuel1"                   </a:t>
            </a:r>
            <a:endParaRPr lang="en-US" sz="1600">
              <a:cs typeface="Calibri"/>
            </a:endParaRPr>
          </a:p>
          <a:p>
            <a:r>
              <a:rPr lang="en-US" sz="1600">
                <a:ea typeface="+mn-lt"/>
                <a:cs typeface="+mn-lt"/>
              </a:rPr>
              <a:t>[10] "other_fuel2"                   </a:t>
            </a:r>
            <a:endParaRPr lang="en-US" sz="1600">
              <a:cs typeface="Calibri"/>
            </a:endParaRPr>
          </a:p>
          <a:p>
            <a:r>
              <a:rPr lang="en-US" sz="1600">
                <a:ea typeface="+mn-lt"/>
                <a:cs typeface="+mn-lt"/>
              </a:rPr>
              <a:t>[11] "other_fuel3"                   </a:t>
            </a:r>
            <a:endParaRPr lang="en-US" sz="1600">
              <a:cs typeface="Calibri"/>
            </a:endParaRPr>
          </a:p>
          <a:p>
            <a:r>
              <a:rPr lang="en-US" sz="1600">
                <a:ea typeface="+mn-lt"/>
                <a:cs typeface="+mn-lt"/>
              </a:rPr>
              <a:t>[12] "</a:t>
            </a:r>
            <a:r>
              <a:rPr lang="en-US" sz="1600" err="1">
                <a:ea typeface="+mn-lt"/>
                <a:cs typeface="+mn-lt"/>
              </a:rPr>
              <a:t>commissioning_year</a:t>
            </a:r>
            <a:r>
              <a:rPr lang="en-US" sz="1600">
                <a:ea typeface="+mn-lt"/>
                <a:cs typeface="+mn-lt"/>
              </a:rPr>
              <a:t>"      </a:t>
            </a:r>
          </a:p>
          <a:p>
            <a:r>
              <a:rPr lang="en-US" sz="1600">
                <a:ea typeface="+mn-lt"/>
                <a:cs typeface="+mn-lt"/>
              </a:rPr>
              <a:t>[13] "owner"                         </a:t>
            </a:r>
            <a:endParaRPr lang="en-US" sz="1600">
              <a:cs typeface="Calibri"/>
            </a:endParaRPr>
          </a:p>
          <a:p>
            <a:r>
              <a:rPr lang="en-US" sz="1600">
                <a:ea typeface="+mn-lt"/>
                <a:cs typeface="+mn-lt"/>
              </a:rPr>
              <a:t>[14] "source"                        </a:t>
            </a:r>
            <a:endParaRPr lang="en-US" sz="1600">
              <a:cs typeface="Calibri"/>
            </a:endParaRPr>
          </a:p>
          <a:p>
            <a:r>
              <a:rPr lang="en-US" sz="1600">
                <a:ea typeface="+mn-lt"/>
                <a:cs typeface="+mn-lt"/>
              </a:rPr>
              <a:t>[15] "</a:t>
            </a:r>
            <a:r>
              <a:rPr lang="en-US" sz="1600" err="1">
                <a:ea typeface="+mn-lt"/>
                <a:cs typeface="+mn-lt"/>
              </a:rPr>
              <a:t>url</a:t>
            </a:r>
            <a:r>
              <a:rPr lang="en-US" sz="1600">
                <a:ea typeface="+mn-lt"/>
                <a:cs typeface="+mn-lt"/>
              </a:rPr>
              <a:t>"                           </a:t>
            </a:r>
            <a:endParaRPr lang="en-US" sz="1600">
              <a:cs typeface="Calibri"/>
            </a:endParaRPr>
          </a:p>
          <a:p>
            <a:r>
              <a:rPr lang="en-US" sz="1600">
                <a:ea typeface="+mn-lt"/>
                <a:cs typeface="+mn-lt"/>
              </a:rPr>
              <a:t>[16] "</a:t>
            </a:r>
            <a:r>
              <a:rPr lang="en-US" sz="1600" err="1">
                <a:ea typeface="+mn-lt"/>
                <a:cs typeface="+mn-lt"/>
              </a:rPr>
              <a:t>geolocation_source</a:t>
            </a:r>
            <a:r>
              <a:rPr lang="en-US" sz="1600">
                <a:ea typeface="+mn-lt"/>
                <a:cs typeface="+mn-lt"/>
              </a:rPr>
              <a:t>"      </a:t>
            </a:r>
            <a:endParaRPr lang="en-US" sz="1600">
              <a:cs typeface="Calibri"/>
            </a:endParaRPr>
          </a:p>
          <a:p>
            <a:r>
              <a:rPr lang="en-US" sz="1600">
                <a:ea typeface="+mn-lt"/>
                <a:cs typeface="+mn-lt"/>
              </a:rPr>
              <a:t>[17] "</a:t>
            </a:r>
            <a:r>
              <a:rPr lang="en-US" sz="1600" err="1">
                <a:ea typeface="+mn-lt"/>
                <a:cs typeface="+mn-lt"/>
              </a:rPr>
              <a:t>wepp_id</a:t>
            </a:r>
            <a:r>
              <a:rPr lang="en-US" sz="1600">
                <a:ea typeface="+mn-lt"/>
                <a:cs typeface="+mn-lt"/>
              </a:rPr>
              <a:t>"                       </a:t>
            </a:r>
            <a:endParaRPr lang="en-US" sz="1600">
              <a:cs typeface="Calibri"/>
            </a:endParaRPr>
          </a:p>
          <a:p>
            <a:r>
              <a:rPr lang="en-US" sz="1600">
                <a:ea typeface="+mn-lt"/>
                <a:cs typeface="+mn-lt"/>
              </a:rPr>
              <a:t>[18] "</a:t>
            </a:r>
            <a:r>
              <a:rPr lang="en-US" sz="1600" err="1">
                <a:ea typeface="+mn-lt"/>
                <a:cs typeface="+mn-lt"/>
              </a:rPr>
              <a:t>year_of_capacity_data</a:t>
            </a:r>
            <a:r>
              <a:rPr lang="en-US" sz="1600">
                <a:ea typeface="+mn-lt"/>
                <a:cs typeface="+mn-lt"/>
              </a:rPr>
              <a:t>"       </a:t>
            </a:r>
            <a:endParaRPr lang="en-US" sz="1600">
              <a:cs typeface="Calibri"/>
            </a:endParaRPr>
          </a:p>
          <a:p>
            <a:r>
              <a:rPr lang="en-US" sz="1600">
                <a:ea typeface="+mn-lt"/>
                <a:cs typeface="+mn-lt"/>
              </a:rPr>
              <a:t>[19] "generation_gwh_2013         </a:t>
            </a:r>
            <a:endParaRPr lang="en-US" sz="1600">
              <a:cs typeface="Calibri"/>
            </a:endParaRPr>
          </a:p>
          <a:p>
            <a:r>
              <a:rPr lang="en-US" sz="1600">
                <a:ea typeface="+mn-lt"/>
                <a:cs typeface="+mn-lt"/>
              </a:rPr>
              <a:t>[25] "generation_gwh_2019"        </a:t>
            </a:r>
          </a:p>
          <a:p>
            <a:r>
              <a:rPr lang="en-US" sz="1600">
                <a:ea typeface="+mn-lt"/>
                <a:cs typeface="+mn-lt"/>
              </a:rPr>
              <a:t>[26] "</a:t>
            </a:r>
            <a:r>
              <a:rPr lang="en-US" sz="1600" err="1">
                <a:ea typeface="+mn-lt"/>
                <a:cs typeface="+mn-lt"/>
              </a:rPr>
              <a:t>generation_data_source</a:t>
            </a:r>
            <a:r>
              <a:rPr lang="en-US" sz="1600">
                <a:ea typeface="+mn-lt"/>
                <a:cs typeface="+mn-lt"/>
              </a:rPr>
              <a:t>"     </a:t>
            </a:r>
            <a:endParaRPr lang="en-US" sz="1600">
              <a:cs typeface="Calibri"/>
            </a:endParaRPr>
          </a:p>
          <a:p>
            <a:r>
              <a:rPr lang="en-US" sz="1600">
                <a:ea typeface="+mn-lt"/>
                <a:cs typeface="+mn-lt"/>
              </a:rPr>
              <a:t>[27]estimated_gwh_2013 </a:t>
            </a:r>
            <a:endParaRPr lang="en-US" sz="1600">
              <a:cs typeface="Calibri"/>
            </a:endParaRPr>
          </a:p>
          <a:p>
            <a:r>
              <a:rPr lang="en-US" sz="1600">
                <a:ea typeface="+mn-lt"/>
                <a:cs typeface="+mn-lt"/>
              </a:rPr>
              <a:t>  Till 2017</a:t>
            </a:r>
            <a:endParaRPr lang="en-US" sz="1600">
              <a:cs typeface="Calibri"/>
            </a:endParaRPr>
          </a:p>
        </p:txBody>
      </p:sp>
    </p:spTree>
    <p:extLst>
      <p:ext uri="{BB962C8B-B14F-4D97-AF65-F5344CB8AC3E}">
        <p14:creationId xmlns:p14="http://schemas.microsoft.com/office/powerpoint/2010/main" val="3329221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D3195E-8FA7-8CE8-5835-7101C01BFBB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Data cleaning Steps </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Diagram&#10;&#10;Description automatically generated">
            <a:extLst>
              <a:ext uri="{FF2B5EF4-FFF2-40B4-BE49-F238E27FC236}">
                <a16:creationId xmlns:a16="http://schemas.microsoft.com/office/drawing/2014/main" id="{6F5380F6-7E1D-E5E3-C672-F6F5663A1E66}"/>
              </a:ext>
            </a:extLst>
          </p:cNvPr>
          <p:cNvPicPr>
            <a:picLocks noGrp="1" noChangeAspect="1"/>
          </p:cNvPicPr>
          <p:nvPr>
            <p:ph idx="1"/>
          </p:nvPr>
        </p:nvPicPr>
        <p:blipFill rotWithShape="1">
          <a:blip r:embed="rId2"/>
          <a:srcRect r="17337"/>
          <a:stretch/>
        </p:blipFill>
        <p:spPr>
          <a:xfrm>
            <a:off x="4771828" y="338155"/>
            <a:ext cx="5298766" cy="6211766"/>
          </a:xfrm>
          <a:prstGeom prst="rect">
            <a:avLst/>
          </a:prstGeom>
        </p:spPr>
      </p:pic>
      <p:sp>
        <p:nvSpPr>
          <p:cNvPr id="4" name="Slide Number Placeholder 3">
            <a:extLst>
              <a:ext uri="{FF2B5EF4-FFF2-40B4-BE49-F238E27FC236}">
                <a16:creationId xmlns:a16="http://schemas.microsoft.com/office/drawing/2014/main" id="{64DC8D92-BBB7-168A-E1B5-776CC475214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2DC25EE-239B-4C5F-AAD1-255A7D5F1EE2}" type="slidenum">
              <a:rPr lang="en-US" smtClean="0"/>
              <a:pPr>
                <a:spcAft>
                  <a:spcPts val="600"/>
                </a:spcAft>
              </a:pPr>
              <a:t>8</a:t>
            </a:fld>
            <a:endParaRPr lang="en-US"/>
          </a:p>
        </p:txBody>
      </p:sp>
    </p:spTree>
    <p:extLst>
      <p:ext uri="{BB962C8B-B14F-4D97-AF65-F5344CB8AC3E}">
        <p14:creationId xmlns:p14="http://schemas.microsoft.com/office/powerpoint/2010/main" val="3985849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56EF3-4F7C-1460-73FF-3F4C84573FEF}"/>
              </a:ext>
            </a:extLst>
          </p:cNvPr>
          <p:cNvSpPr>
            <a:spLocks noGrp="1"/>
          </p:cNvSpPr>
          <p:nvPr>
            <p:ph type="title"/>
          </p:nvPr>
        </p:nvSpPr>
        <p:spPr/>
        <p:txBody>
          <a:bodyPr/>
          <a:lstStyle/>
          <a:p>
            <a:r>
              <a:rPr lang="en-GB">
                <a:cs typeface="Calibri Light"/>
              </a:rPr>
              <a:t>Top 10 countries with high power generation</a:t>
            </a:r>
            <a:endParaRPr lang="en-GB" err="1"/>
          </a:p>
        </p:txBody>
      </p:sp>
      <p:pic>
        <p:nvPicPr>
          <p:cNvPr id="5" name="Picture 5" descr="Graphical user interface&#10;&#10;Description automatically generated">
            <a:extLst>
              <a:ext uri="{FF2B5EF4-FFF2-40B4-BE49-F238E27FC236}">
                <a16:creationId xmlns:a16="http://schemas.microsoft.com/office/drawing/2014/main" id="{81B57D6D-1945-D787-A0F0-D59FDBAF911A}"/>
              </a:ext>
            </a:extLst>
          </p:cNvPr>
          <p:cNvPicPr>
            <a:picLocks noGrp="1" noChangeAspect="1"/>
          </p:cNvPicPr>
          <p:nvPr>
            <p:ph idx="1"/>
          </p:nvPr>
        </p:nvPicPr>
        <p:blipFill>
          <a:blip r:embed="rId2"/>
          <a:stretch>
            <a:fillRect/>
          </a:stretch>
        </p:blipFill>
        <p:spPr>
          <a:xfrm>
            <a:off x="1697193" y="1825625"/>
            <a:ext cx="8797614" cy="4351338"/>
          </a:xfrm>
        </p:spPr>
      </p:pic>
      <p:sp>
        <p:nvSpPr>
          <p:cNvPr id="4" name="Slide Number Placeholder 3">
            <a:extLst>
              <a:ext uri="{FF2B5EF4-FFF2-40B4-BE49-F238E27FC236}">
                <a16:creationId xmlns:a16="http://schemas.microsoft.com/office/drawing/2014/main" id="{4C3027E6-809E-1DC9-50B5-ABEAB18860F5}"/>
              </a:ext>
            </a:extLst>
          </p:cNvPr>
          <p:cNvSpPr>
            <a:spLocks noGrp="1"/>
          </p:cNvSpPr>
          <p:nvPr>
            <p:ph type="sldNum" sz="quarter" idx="12"/>
          </p:nvPr>
        </p:nvSpPr>
        <p:spPr/>
        <p:txBody>
          <a:bodyPr/>
          <a:lstStyle/>
          <a:p>
            <a:fld id="{B2DC25EE-239B-4C5F-AAD1-255A7D5F1EE2}" type="slidenum">
              <a:rPr lang="en-US" dirty="0" smtClean="0"/>
              <a:pPr/>
              <a:t>9</a:t>
            </a:fld>
            <a:endParaRPr lang="en-US" dirty="0"/>
          </a:p>
        </p:txBody>
      </p:sp>
    </p:spTree>
    <p:extLst>
      <p:ext uri="{BB962C8B-B14F-4D97-AF65-F5344CB8AC3E}">
        <p14:creationId xmlns:p14="http://schemas.microsoft.com/office/powerpoint/2010/main" val="1701218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TotalTime>
  <Words>1463</Words>
  <Application>Microsoft Macintosh PowerPoint</Application>
  <PresentationFormat>Widescreen</PresentationFormat>
  <Paragraphs>148</Paragraphs>
  <Slides>31</Slides>
  <Notes>1</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Global Powerplant Analysis</vt:lpstr>
      <vt:lpstr>Executive Summary</vt:lpstr>
      <vt:lpstr>Introduction to Data Sources</vt:lpstr>
      <vt:lpstr>Introduction to Literature Review</vt:lpstr>
      <vt:lpstr>Literature Review</vt:lpstr>
      <vt:lpstr>Introduction to Context</vt:lpstr>
      <vt:lpstr>World map from r studio </vt:lpstr>
      <vt:lpstr>Data cleaning Steps </vt:lpstr>
      <vt:lpstr>Top 10 countries with high power generation</vt:lpstr>
      <vt:lpstr>Country Wise analyzing type of powerplant has more electricity generation .</vt:lpstr>
      <vt:lpstr>PowerPoint Presentation</vt:lpstr>
      <vt:lpstr>No. Of power plant vs there generation growth</vt:lpstr>
      <vt:lpstr>Country wise power generation After log transformation </vt:lpstr>
      <vt:lpstr>Analyzing if there is a difference in generated electricity and estimated electricity with respect to the country. </vt:lpstr>
      <vt:lpstr>PowerPoint Presentation</vt:lpstr>
      <vt:lpstr>Actual vs estimated current generation</vt:lpstr>
      <vt:lpstr>Let’s start Analysis using Statistical Methods</vt:lpstr>
      <vt:lpstr>Data Cleaning and Tidying</vt:lpstr>
      <vt:lpstr>Before Tidying</vt:lpstr>
      <vt:lpstr>EDA</vt:lpstr>
      <vt:lpstr>Some Assumptions to be considered</vt:lpstr>
      <vt:lpstr>Spread of power generation Before and after log Transformation</vt:lpstr>
      <vt:lpstr>EDA</vt:lpstr>
      <vt:lpstr>PowerPoint Presentation</vt:lpstr>
      <vt:lpstr>Initial hypothesis</vt:lpstr>
      <vt:lpstr>Year wise comparison of generated electricity</vt:lpstr>
      <vt:lpstr>Summary </vt:lpstr>
      <vt:lpstr>Future Implementation </vt:lpstr>
      <vt:lpstr>References </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Powerplant Analysis</dc:title>
  <dc:creator>Venkata Dhanush Kikkisetti</dc:creator>
  <cp:lastModifiedBy>Venkata Dhanush Kikkisetti</cp:lastModifiedBy>
  <cp:revision>29</cp:revision>
  <dcterms:created xsi:type="dcterms:W3CDTF">2022-12-14T20:58:11Z</dcterms:created>
  <dcterms:modified xsi:type="dcterms:W3CDTF">2022-12-17T04:06:55Z</dcterms:modified>
</cp:coreProperties>
</file>