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79" r:id="rId3"/>
    <p:sldId id="257" r:id="rId4"/>
    <p:sldId id="258" r:id="rId5"/>
    <p:sldId id="271" r:id="rId6"/>
    <p:sldId id="283" r:id="rId7"/>
    <p:sldId id="282" r:id="rId8"/>
    <p:sldId id="272" r:id="rId9"/>
    <p:sldId id="259" r:id="rId10"/>
    <p:sldId id="260" r:id="rId11"/>
    <p:sldId id="261" r:id="rId12"/>
    <p:sldId id="262" r:id="rId13"/>
    <p:sldId id="263" r:id="rId14"/>
    <p:sldId id="264" r:id="rId15"/>
    <p:sldId id="265" r:id="rId16"/>
    <p:sldId id="267" r:id="rId17"/>
    <p:sldId id="268" r:id="rId18"/>
    <p:sldId id="275" r:id="rId19"/>
    <p:sldId id="269" r:id="rId20"/>
    <p:sldId id="276" r:id="rId21"/>
    <p:sldId id="270" r:id="rId22"/>
    <p:sldId id="277" r:id="rId23"/>
    <p:sldId id="278" r:id="rId24"/>
    <p:sldId id="280" r:id="rId25"/>
    <p:sldId id="281" r:id="rId26"/>
    <p:sldId id="273" r:id="rId27"/>
    <p:sldId id="26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F867CC-C453-4E37-8819-A8AB1ABEDE86}">
          <p14:sldIdLst>
            <p14:sldId id="256"/>
            <p14:sldId id="279"/>
            <p14:sldId id="257"/>
            <p14:sldId id="258"/>
            <p14:sldId id="271"/>
            <p14:sldId id="283"/>
            <p14:sldId id="282"/>
            <p14:sldId id="272"/>
            <p14:sldId id="259"/>
            <p14:sldId id="260"/>
            <p14:sldId id="261"/>
            <p14:sldId id="262"/>
            <p14:sldId id="263"/>
            <p14:sldId id="264"/>
            <p14:sldId id="265"/>
            <p14:sldId id="267"/>
            <p14:sldId id="268"/>
            <p14:sldId id="275"/>
            <p14:sldId id="269"/>
            <p14:sldId id="276"/>
            <p14:sldId id="270"/>
            <p14:sldId id="277"/>
            <p14:sldId id="278"/>
            <p14:sldId id="280"/>
            <p14:sldId id="281"/>
            <p14:sldId id="273"/>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84606" autoAdjust="0"/>
  </p:normalViewPr>
  <p:slideViewPr>
    <p:cSldViewPr snapToGrid="0">
      <p:cViewPr>
        <p:scale>
          <a:sx n="66" d="100"/>
          <a:sy n="66" d="100"/>
        </p:scale>
        <p:origin x="1330" y="173"/>
      </p:cViewPr>
      <p:guideLst/>
    </p:cSldViewPr>
  </p:slideViewPr>
  <p:notesTextViewPr>
    <p:cViewPr>
      <p:scale>
        <a:sx n="1" d="1"/>
        <a:sy n="1" d="1"/>
      </p:scale>
      <p:origin x="0" y="0"/>
    </p:cViewPr>
  </p:notesTextViewPr>
  <p:notesViewPr>
    <p:cSldViewPr snapToGrid="0">
      <p:cViewPr varScale="1">
        <p:scale>
          <a:sx n="86" d="100"/>
          <a:sy n="86" d="100"/>
        </p:scale>
        <p:origin x="301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7A338-1DAF-48D3-A6A3-A87805B3B593}" type="datetimeFigureOut">
              <a:rPr lang="en-US" smtClean="0"/>
              <a:t>1/21/2023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47225-6211-4B03-851E-DFEAC303E62C}" type="slidenum">
              <a:rPr lang="en-US" smtClean="0"/>
              <a:t>‹#›</a:t>
            </a:fld>
            <a:endParaRPr lang="en-US" dirty="0"/>
          </a:p>
        </p:txBody>
      </p:sp>
    </p:spTree>
    <p:extLst>
      <p:ext uri="{BB962C8B-B14F-4D97-AF65-F5344CB8AC3E}">
        <p14:creationId xmlns:p14="http://schemas.microsoft.com/office/powerpoint/2010/main" val="2181256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swaggo/swag#supported-web-framework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everyone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a:t>
            </a:r>
            <a:r>
              <a:rPr lang="en-US" dirty="0" err="1"/>
              <a:t>pasindu</a:t>
            </a:r>
            <a:r>
              <a:rPr lang="en-US" dirty="0"/>
              <a:t> </a:t>
            </a:r>
            <a:r>
              <a:rPr lang="en-US" dirty="0" err="1"/>
              <a:t>udwela</a:t>
            </a:r>
            <a:r>
              <a:rPr lang="en-US" dirty="0"/>
              <a:t> and my index number is 18/</a:t>
            </a:r>
            <a:r>
              <a:rPr lang="en-US" dirty="0" err="1"/>
              <a:t>Eng</a:t>
            </a:r>
            <a:r>
              <a:rPr lang="en-US" dirty="0"/>
              <a:t>/112</a:t>
            </a:r>
          </a:p>
          <a:p>
            <a:endParaRPr lang="en-US" dirty="0"/>
          </a:p>
          <a:p>
            <a:r>
              <a:rPr lang="en-US" dirty="0"/>
              <a:t>Today I am going present my internship experience at </a:t>
            </a:r>
            <a:r>
              <a:rPr lang="en-US" dirty="0" err="1"/>
              <a:t>mitra</a:t>
            </a:r>
            <a:r>
              <a:rPr lang="en-US" dirty="0"/>
              <a:t> innovation </a:t>
            </a:r>
            <a:r>
              <a:rPr lang="en-US" dirty="0" err="1"/>
              <a:t>pvt</a:t>
            </a:r>
            <a:r>
              <a:rPr lang="en-US" dirty="0"/>
              <a:t> ltd..</a:t>
            </a:r>
          </a:p>
        </p:txBody>
      </p:sp>
      <p:sp>
        <p:nvSpPr>
          <p:cNvPr id="4" name="Slide Number Placeholder 3"/>
          <p:cNvSpPr>
            <a:spLocks noGrp="1"/>
          </p:cNvSpPr>
          <p:nvPr>
            <p:ph type="sldNum" sz="quarter" idx="5"/>
          </p:nvPr>
        </p:nvSpPr>
        <p:spPr/>
        <p:txBody>
          <a:bodyPr/>
          <a:lstStyle/>
          <a:p>
            <a:fld id="{53147225-6211-4B03-851E-DFEAC303E62C}" type="slidenum">
              <a:rPr lang="en-US" smtClean="0"/>
              <a:t>1</a:t>
            </a:fld>
            <a:endParaRPr lang="en-US" dirty="0"/>
          </a:p>
        </p:txBody>
      </p:sp>
    </p:spTree>
    <p:extLst>
      <p:ext uri="{BB962C8B-B14F-4D97-AF65-F5344CB8AC3E}">
        <p14:creationId xmlns:p14="http://schemas.microsoft.com/office/powerpoint/2010/main" val="3495470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effectLst/>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53147225-6211-4B03-851E-DFEAC303E62C}" type="slidenum">
              <a:rPr lang="en-US" smtClean="0"/>
              <a:t>21</a:t>
            </a:fld>
            <a:endParaRPr lang="en-US" dirty="0"/>
          </a:p>
        </p:txBody>
      </p:sp>
    </p:spTree>
    <p:extLst>
      <p:ext uri="{BB962C8B-B14F-4D97-AF65-F5344CB8AC3E}">
        <p14:creationId xmlns:p14="http://schemas.microsoft.com/office/powerpoint/2010/main" val="2358719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figures shows </a:t>
            </a:r>
            <a:r>
              <a:rPr lang="en-US" dirty="0" err="1"/>
              <a:t>Seduler</a:t>
            </a:r>
            <a:r>
              <a:rPr lang="en-US" dirty="0"/>
              <a:t> work flow diagram and project deployment structure</a:t>
            </a:r>
          </a:p>
        </p:txBody>
      </p:sp>
      <p:sp>
        <p:nvSpPr>
          <p:cNvPr id="4" name="Slide Number Placeholder 3"/>
          <p:cNvSpPr>
            <a:spLocks noGrp="1"/>
          </p:cNvSpPr>
          <p:nvPr>
            <p:ph type="sldNum" sz="quarter" idx="5"/>
          </p:nvPr>
        </p:nvSpPr>
        <p:spPr/>
        <p:txBody>
          <a:bodyPr/>
          <a:lstStyle/>
          <a:p>
            <a:fld id="{53147225-6211-4B03-851E-DFEAC303E62C}" type="slidenum">
              <a:rPr lang="en-US" smtClean="0"/>
              <a:t>22</a:t>
            </a:fld>
            <a:endParaRPr lang="en-US" dirty="0"/>
          </a:p>
        </p:txBody>
      </p:sp>
    </p:spTree>
    <p:extLst>
      <p:ext uri="{BB962C8B-B14F-4D97-AF65-F5344CB8AC3E}">
        <p14:creationId xmlns:p14="http://schemas.microsoft.com/office/powerpoint/2010/main" val="3580901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47225-6211-4B03-851E-DFEAC303E62C}" type="slidenum">
              <a:rPr lang="en-US" smtClean="0"/>
              <a:t>23</a:t>
            </a:fld>
            <a:endParaRPr lang="en-US" dirty="0"/>
          </a:p>
        </p:txBody>
      </p:sp>
    </p:spTree>
    <p:extLst>
      <p:ext uri="{BB962C8B-B14F-4D97-AF65-F5344CB8AC3E}">
        <p14:creationId xmlns:p14="http://schemas.microsoft.com/office/powerpoint/2010/main" val="937361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47225-6211-4B03-851E-DFEAC303E62C}" type="slidenum">
              <a:rPr lang="en-US" smtClean="0"/>
              <a:t>3</a:t>
            </a:fld>
            <a:endParaRPr lang="en-US" dirty="0"/>
          </a:p>
        </p:txBody>
      </p:sp>
    </p:spTree>
    <p:extLst>
      <p:ext uri="{BB962C8B-B14F-4D97-AF65-F5344CB8AC3E}">
        <p14:creationId xmlns:p14="http://schemas.microsoft.com/office/powerpoint/2010/main" val="458468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tree was use to show the currently working teams and the </a:t>
            </a:r>
            <a:r>
              <a:rPr lang="en-US" dirty="0" err="1"/>
              <a:t>the</a:t>
            </a:r>
            <a:r>
              <a:rPr lang="en-US" dirty="0"/>
              <a:t> members.</a:t>
            </a:r>
          </a:p>
        </p:txBody>
      </p:sp>
      <p:sp>
        <p:nvSpPr>
          <p:cNvPr id="4" name="Slide Number Placeholder 3"/>
          <p:cNvSpPr>
            <a:spLocks noGrp="1"/>
          </p:cNvSpPr>
          <p:nvPr>
            <p:ph type="sldNum" sz="quarter" idx="5"/>
          </p:nvPr>
        </p:nvSpPr>
        <p:spPr/>
        <p:txBody>
          <a:bodyPr/>
          <a:lstStyle/>
          <a:p>
            <a:fld id="{53147225-6211-4B03-851E-DFEAC303E62C}" type="slidenum">
              <a:rPr lang="en-US" smtClean="0"/>
              <a:t>4</a:t>
            </a:fld>
            <a:endParaRPr lang="en-US" dirty="0"/>
          </a:p>
        </p:txBody>
      </p:sp>
    </p:spTree>
    <p:extLst>
      <p:ext uri="{BB962C8B-B14F-4D97-AF65-F5344CB8AC3E}">
        <p14:creationId xmlns:p14="http://schemas.microsoft.com/office/powerpoint/2010/main" val="1520109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47225-6211-4B03-851E-DFEAC303E62C}" type="slidenum">
              <a:rPr lang="en-US" smtClean="0"/>
              <a:t>5</a:t>
            </a:fld>
            <a:endParaRPr lang="en-US" dirty="0"/>
          </a:p>
        </p:txBody>
      </p:sp>
    </p:spTree>
    <p:extLst>
      <p:ext uri="{BB962C8B-B14F-4D97-AF65-F5344CB8AC3E}">
        <p14:creationId xmlns:p14="http://schemas.microsoft.com/office/powerpoint/2010/main" val="138268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effectLst/>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effectLst/>
                <a:latin typeface="Times New Roman" panose="02020603050405020304" pitchFamily="18" charset="0"/>
                <a:cs typeface="Times New Roman" panose="02020603050405020304" pitchFamily="18" charset="0"/>
              </a:rPr>
              <a:t>As one of Mitra Innovation's main departments, the Human Resource Department is critical in recruiting employees for available positions in the organization. </a:t>
            </a:r>
            <a:r>
              <a:rPr lang="en-US" sz="1200" b="1" i="0" u="none" strike="noStrike" dirty="0">
                <a:effectLst/>
                <a:latin typeface="Times New Roman" panose="02020603050405020304" pitchFamily="18" charset="0"/>
                <a:cs typeface="Times New Roman" panose="02020603050405020304" pitchFamily="18" charset="0"/>
              </a:rPr>
              <a:t>Currently, the Human Resource Department's staff manually maintains the Records of Recruitment with the association of the PeopleHR application</a:t>
            </a:r>
            <a:r>
              <a:rPr lang="en-US" sz="1200" b="0" i="0" u="none" strike="noStrike" dirty="0">
                <a:effectLst/>
                <a:latin typeface="Times New Roman" panose="02020603050405020304" pitchFamily="18" charset="0"/>
                <a:cs typeface="Times New Roman" panose="02020603050405020304" pitchFamily="18" charset="0"/>
              </a:rPr>
              <a:t>. </a:t>
            </a:r>
            <a:r>
              <a:rPr lang="en-US" sz="1200" b="1" i="0" u="none" strike="noStrike" dirty="0">
                <a:effectLst/>
                <a:latin typeface="Times New Roman" panose="02020603050405020304" pitchFamily="18" charset="0"/>
                <a:cs typeface="Times New Roman" panose="02020603050405020304" pitchFamily="18" charset="0"/>
              </a:rPr>
              <a:t>Since Recruitments take place often, it becomes a tough job for the officials to maintain a higher level of accuracy along with good efficiency and confidentiality in updating them into the system. Also, there are high chances of encountering data losses and erroneous entries since they are done manually</a:t>
            </a:r>
            <a:r>
              <a:rPr lang="en-US" sz="1200" b="0" i="0" u="none" strike="noStrike" dirty="0">
                <a:effectLst/>
                <a:latin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effectLst/>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effectLst/>
                <a:latin typeface="Times New Roman" panose="02020603050405020304" pitchFamily="18" charset="0"/>
                <a:cs typeface="Times New Roman" panose="02020603050405020304" pitchFamily="18" charset="0"/>
              </a:rPr>
              <a:t>To address the above-mentioned drawbacks and difficulties in the existing system, it is suggested to develop a web application that replaces the current manual data capturing and visualization of the recruitment process. Department expects to maintain the recruitment process by overcoming overheads in the existing manual system and visualize the statistics associated with recruitments over months and weeks.</a:t>
            </a:r>
            <a:br>
              <a:rPr lang="en-US" sz="1400" b="0" dirty="0">
                <a:effectLst/>
              </a:rPr>
            </a:br>
            <a:br>
              <a:rPr lang="en-US" b="0" dirty="0">
                <a:effectLst/>
              </a:rPr>
            </a:br>
            <a:r>
              <a:rPr lang="en-US" b="0" dirty="0">
                <a:effectLst/>
              </a:rPr>
              <a:t>-------------------------------------------------------------------------------------------------------------------------------------------------------------------------------</a:t>
            </a:r>
            <a:endParaRPr lang="en-US" dirty="0"/>
          </a:p>
          <a:p>
            <a:endParaRPr lang="en-US" dirty="0"/>
          </a:p>
        </p:txBody>
      </p:sp>
      <p:sp>
        <p:nvSpPr>
          <p:cNvPr id="4" name="Slide Number Placeholder 3"/>
          <p:cNvSpPr>
            <a:spLocks noGrp="1"/>
          </p:cNvSpPr>
          <p:nvPr>
            <p:ph type="sldNum" sz="quarter" idx="5"/>
          </p:nvPr>
        </p:nvSpPr>
        <p:spPr/>
        <p:txBody>
          <a:bodyPr/>
          <a:lstStyle/>
          <a:p>
            <a:fld id="{53147225-6211-4B03-851E-DFEAC303E62C}" type="slidenum">
              <a:rPr lang="en-US" smtClean="0"/>
              <a:t>6</a:t>
            </a:fld>
            <a:endParaRPr lang="en-US" dirty="0"/>
          </a:p>
        </p:txBody>
      </p:sp>
    </p:spTree>
    <p:extLst>
      <p:ext uri="{BB962C8B-B14F-4D97-AF65-F5344CB8AC3E}">
        <p14:creationId xmlns:p14="http://schemas.microsoft.com/office/powerpoint/2010/main" val="168600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F"/>
                </a:solidFill>
                <a:effectLst/>
                <a:latin typeface="-apple-system"/>
              </a:rPr>
              <a:t>Swag converts Go annotations to Swagger Documentation 2.0. We've created a variety of plugins for popular </a:t>
            </a:r>
            <a:r>
              <a:rPr lang="en-US" b="0" i="0" u="none" strike="noStrike" dirty="0">
                <a:effectLst/>
                <a:latin typeface="-apple-system"/>
                <a:hlinkClick r:id="rId3"/>
              </a:rPr>
              <a:t>Go web frameworks</a:t>
            </a:r>
            <a:r>
              <a:rPr lang="en-US" b="0" i="0" dirty="0">
                <a:solidFill>
                  <a:srgbClr val="24292F"/>
                </a:solidFill>
                <a:effectLst/>
                <a:latin typeface="-apple-system"/>
              </a:rPr>
              <a:t>. This allows you to quickly integrate with an existing Go project (using Swagger UI).</a:t>
            </a:r>
          </a:p>
          <a:p>
            <a:endParaRPr lang="en-US" b="0" i="0" dirty="0">
              <a:solidFill>
                <a:srgbClr val="24292F"/>
              </a:solidFill>
              <a:effectLst/>
              <a:latin typeface="-apple-system"/>
            </a:endParaRPr>
          </a:p>
          <a:p>
            <a:endParaRPr lang="en-US" b="0" i="0" dirty="0">
              <a:solidFill>
                <a:srgbClr val="24292F"/>
              </a:solidFill>
              <a:effectLst/>
              <a:latin typeface="-apple-system"/>
            </a:endParaRPr>
          </a:p>
          <a:p>
            <a:r>
              <a:rPr lang="en-US" b="0" i="0" dirty="0">
                <a:solidFill>
                  <a:srgbClr val="24292F"/>
                </a:solidFill>
                <a:effectLst/>
                <a:latin typeface="-apple-system"/>
              </a:rPr>
              <a:t>Later I covered sawagger UI for all  </a:t>
            </a:r>
          </a:p>
          <a:p>
            <a:r>
              <a:rPr lang="en-US" b="1" i="0" dirty="0">
                <a:solidFill>
                  <a:srgbClr val="24292F"/>
                </a:solidFill>
                <a:effectLst/>
                <a:latin typeface="-apple-system"/>
              </a:rPr>
              <a:t>dashboard services </a:t>
            </a:r>
          </a:p>
          <a:p>
            <a:r>
              <a:rPr lang="en-US" b="1" i="0" dirty="0">
                <a:solidFill>
                  <a:srgbClr val="24292F"/>
                </a:solidFill>
                <a:effectLst/>
                <a:latin typeface="-apple-system"/>
              </a:rPr>
              <a:t>notification services</a:t>
            </a:r>
          </a:p>
          <a:p>
            <a:r>
              <a:rPr lang="en-US" b="1" i="0" dirty="0">
                <a:solidFill>
                  <a:srgbClr val="24292F"/>
                </a:solidFill>
                <a:effectLst/>
                <a:latin typeface="-apple-system"/>
              </a:rPr>
              <a:t>policy service..</a:t>
            </a:r>
            <a:endParaRPr lang="en-US" b="1" dirty="0"/>
          </a:p>
        </p:txBody>
      </p:sp>
      <p:sp>
        <p:nvSpPr>
          <p:cNvPr id="4" name="Slide Number Placeholder 3"/>
          <p:cNvSpPr>
            <a:spLocks noGrp="1"/>
          </p:cNvSpPr>
          <p:nvPr>
            <p:ph type="sldNum" sz="quarter" idx="5"/>
          </p:nvPr>
        </p:nvSpPr>
        <p:spPr/>
        <p:txBody>
          <a:bodyPr/>
          <a:lstStyle/>
          <a:p>
            <a:fld id="{53147225-6211-4B03-851E-DFEAC303E62C}" type="slidenum">
              <a:rPr lang="en-US" smtClean="0"/>
              <a:t>10</a:t>
            </a:fld>
            <a:endParaRPr lang="en-US" dirty="0"/>
          </a:p>
        </p:txBody>
      </p:sp>
    </p:spTree>
    <p:extLst>
      <p:ext uri="{BB962C8B-B14F-4D97-AF65-F5344CB8AC3E}">
        <p14:creationId xmlns:p14="http://schemas.microsoft.com/office/powerpoint/2010/main" val="1102406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rtl="0">
              <a:spcBef>
                <a:spcPts val="0"/>
              </a:spcBef>
              <a:spcAft>
                <a:spcPts val="1000"/>
              </a:spcAft>
            </a:pPr>
            <a:r>
              <a:rPr lang="en-US" sz="1800" b="0" i="0" u="none" strike="noStrike" dirty="0">
                <a:solidFill>
                  <a:srgbClr val="000000"/>
                </a:solidFill>
                <a:effectLst/>
                <a:latin typeface="Times New Roman" panose="02020603050405020304" pitchFamily="18" charset="0"/>
              </a:rPr>
              <a:t>Table 5-Details On Kong Gateway, Keycloak, and Microservice architecture</a:t>
            </a:r>
            <a:endParaRPr lang="en-US" b="0" dirty="0">
              <a:effectLst/>
            </a:endParaRPr>
          </a:p>
          <a:p>
            <a:pPr algn="l" rtl="0" fontAlgn="t">
              <a:spcBef>
                <a:spcPts val="0"/>
              </a:spcBef>
              <a:spcAft>
                <a:spcPts val="0"/>
              </a:spcAft>
            </a:pPr>
            <a:r>
              <a:rPr lang="en-US" sz="1800" b="0" i="0" u="none" strike="noStrike" dirty="0">
                <a:solidFill>
                  <a:srgbClr val="000000"/>
                </a:solidFill>
                <a:effectLst/>
                <a:latin typeface="Times New Roman" panose="02020603050405020304" pitchFamily="18" charset="0"/>
              </a:rPr>
              <a:t>----------------------------------------------------------------------------</a:t>
            </a:r>
          </a:p>
          <a:p>
            <a:pPr algn="l" rtl="0" fontAlgn="t">
              <a:spcBef>
                <a:spcPts val="0"/>
              </a:spcBef>
              <a:spcAft>
                <a:spcPts val="0"/>
              </a:spcAft>
            </a:pPr>
            <a:r>
              <a:rPr lang="en-US" sz="1800" b="1" i="0" u="none" strike="noStrike" dirty="0">
                <a:solidFill>
                  <a:srgbClr val="000000"/>
                </a:solidFill>
                <a:effectLst/>
                <a:latin typeface="Times New Roman" panose="02020603050405020304" pitchFamily="18" charset="0"/>
              </a:rPr>
              <a:t>API MANAGEMENT</a:t>
            </a:r>
            <a:r>
              <a:rPr lang="en-US" sz="1800" b="0" i="0" u="none" strike="noStrike" dirty="0">
                <a:solidFill>
                  <a:srgbClr val="000000"/>
                </a:solidFill>
                <a:effectLst/>
                <a:latin typeface="Times New Roman" panose="02020603050405020304" pitchFamily="18" charset="0"/>
              </a:rPr>
              <a:t>Kong API Gateway</a:t>
            </a:r>
            <a:r>
              <a:rPr lang="en-US" sz="1200" b="0" i="0" u="none" strike="noStrike" dirty="0">
                <a:solidFill>
                  <a:schemeClr val="tx1"/>
                </a:solidFill>
                <a:effectLst/>
                <a:latin typeface="+mn-lt"/>
              </a:rPr>
              <a:t>-</a:t>
            </a:r>
            <a:r>
              <a:rPr lang="en-US" sz="1800" b="0" i="0" u="none" strike="noStrike" dirty="0">
                <a:solidFill>
                  <a:srgbClr val="000000"/>
                </a:solidFill>
                <a:effectLst/>
                <a:latin typeface="Times New Roman" panose="02020603050405020304" pitchFamily="18" charset="0"/>
              </a:rPr>
              <a:t>2.7.0</a:t>
            </a:r>
            <a:endParaRPr lang="en-US" b="0" dirty="0">
              <a:effectLst/>
            </a:endParaRPr>
          </a:p>
          <a:p>
            <a:pPr algn="l"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Provide Open APIs for internal consumers.</a:t>
            </a:r>
          </a:p>
          <a:p>
            <a:pPr algn="l"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Portal for API creators.API Lifecycle will be managed here</a:t>
            </a:r>
          </a:p>
          <a:p>
            <a:pPr algn="l"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Portal for API discovery and subscription</a:t>
            </a:r>
          </a:p>
          <a:p>
            <a:pPr algn="l"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API Rate limiting and throttling</a:t>
            </a:r>
          </a:p>
          <a:p>
            <a:pPr algn="l" rtl="0" fontAlgn="base">
              <a:spcBef>
                <a:spcPts val="0"/>
              </a:spcBef>
              <a:spcAft>
                <a:spcPts val="0"/>
              </a:spcAft>
              <a:buFont typeface="Arial" panose="020B0604020202020204" pitchFamily="34" charset="0"/>
              <a:buNone/>
            </a:pPr>
            <a:r>
              <a:rPr lang="en-US" sz="1800" b="0" i="0" u="none" strike="noStrike" dirty="0">
                <a:solidFill>
                  <a:srgbClr val="000000"/>
                </a:solidFill>
                <a:effectLst/>
                <a:latin typeface="Times New Roman" panose="02020603050405020304" pitchFamily="18" charset="0"/>
              </a:rPr>
              <a:t>--------------------------------------------------------------------------------</a:t>
            </a:r>
          </a:p>
          <a:p>
            <a:pPr algn="l" rtl="0" fontAlgn="t">
              <a:spcBef>
                <a:spcPts val="0"/>
              </a:spcBef>
              <a:spcAft>
                <a:spcPts val="0"/>
              </a:spcAft>
            </a:pPr>
            <a:r>
              <a:rPr lang="en-US" sz="1800" b="1" i="0" u="none" strike="noStrike" dirty="0">
                <a:solidFill>
                  <a:srgbClr val="000000"/>
                </a:solidFill>
                <a:effectLst/>
                <a:latin typeface="Times New Roman" panose="02020603050405020304" pitchFamily="18" charset="0"/>
              </a:rPr>
              <a:t>Identity Management</a:t>
            </a:r>
            <a:r>
              <a:rPr lang="en-US" sz="1200" b="1" i="0" u="none" strike="noStrike" dirty="0">
                <a:solidFill>
                  <a:schemeClr val="tx1"/>
                </a:solidFill>
                <a:effectLst/>
                <a:latin typeface="+mn-lt"/>
              </a:rPr>
              <a:t>- </a:t>
            </a:r>
            <a:r>
              <a:rPr lang="en-US" sz="1800" b="0" i="0" u="none" strike="noStrike" dirty="0">
                <a:solidFill>
                  <a:srgbClr val="000000"/>
                </a:solidFill>
                <a:effectLst/>
                <a:latin typeface="Times New Roman" panose="02020603050405020304" pitchFamily="18" charset="0"/>
              </a:rPr>
              <a:t>Keycloak Identity server</a:t>
            </a:r>
            <a:r>
              <a:rPr lang="en-US" sz="1200" b="0" i="0" u="none" strike="noStrike" dirty="0">
                <a:solidFill>
                  <a:schemeClr val="tx1"/>
                </a:solidFill>
                <a:effectLst/>
                <a:latin typeface="+mn-lt"/>
              </a:rPr>
              <a:t>-</a:t>
            </a:r>
            <a:r>
              <a:rPr lang="en-US" sz="1800" b="0" i="0" u="none" strike="noStrike" dirty="0">
                <a:solidFill>
                  <a:srgbClr val="000000"/>
                </a:solidFill>
                <a:effectLst/>
                <a:latin typeface="Times New Roman" panose="02020603050405020304" pitchFamily="18" charset="0"/>
              </a:rPr>
              <a:t>16.1.1</a:t>
            </a:r>
            <a:endParaRPr lang="en-US" b="0" dirty="0">
              <a:effectLst/>
            </a:endParaRPr>
          </a:p>
          <a:p>
            <a:pPr algn="l"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Centralized Identity Management Solution</a:t>
            </a:r>
          </a:p>
          <a:p>
            <a:pPr algn="l"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Manage all the identities of the system users</a:t>
            </a:r>
          </a:p>
          <a:p>
            <a:pPr algn="l"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Manage MFA (multi–Factor Authentication) to enhance the security</a:t>
            </a:r>
          </a:p>
          <a:p>
            <a:pPr algn="l" rtl="0" fontAlgn="base">
              <a:spcBef>
                <a:spcPts val="0"/>
              </a:spcBef>
              <a:spcAft>
                <a:spcPts val="0"/>
              </a:spcAft>
              <a:buFont typeface="Arial" panose="020B0604020202020204" pitchFamily="34" charset="0"/>
              <a:buNone/>
            </a:pPr>
            <a:r>
              <a:rPr lang="en-US" sz="1800" b="0" i="0" u="none" strike="noStrike" dirty="0">
                <a:solidFill>
                  <a:srgbClr val="000000"/>
                </a:solidFill>
                <a:effectLst/>
                <a:latin typeface="Times New Roman" panose="02020603050405020304" pitchFamily="18" charset="0"/>
              </a:rPr>
              <a:t>---------------------------------------------------------------------------------</a:t>
            </a:r>
          </a:p>
          <a:p>
            <a:pPr algn="l" rtl="0" fontAlgn="t">
              <a:spcBef>
                <a:spcPts val="0"/>
              </a:spcBef>
              <a:spcAft>
                <a:spcPts val="0"/>
              </a:spcAft>
            </a:pPr>
            <a:r>
              <a:rPr lang="en-US" sz="1800" b="1" i="0" u="none" strike="noStrike" dirty="0">
                <a:solidFill>
                  <a:srgbClr val="000000"/>
                </a:solidFill>
                <a:effectLst/>
                <a:latin typeface="Times New Roman" panose="02020603050405020304" pitchFamily="18" charset="0"/>
              </a:rPr>
              <a:t>Microservices</a:t>
            </a:r>
            <a:r>
              <a:rPr lang="en-US" sz="1200" b="1" i="0" u="none" strike="noStrike" dirty="0">
                <a:solidFill>
                  <a:schemeClr val="tx1"/>
                </a:solidFill>
                <a:effectLst/>
                <a:latin typeface="+mn-lt"/>
              </a:rPr>
              <a:t> </a:t>
            </a:r>
            <a:endParaRPr lang="en-US" sz="1200" b="0" i="0" u="none" strike="noStrike" dirty="0">
              <a:solidFill>
                <a:schemeClr val="tx1"/>
              </a:solidFill>
              <a:effectLst/>
              <a:latin typeface="+mn-lt"/>
            </a:endParaRPr>
          </a:p>
          <a:p>
            <a:pPr algn="l" rtl="0" fontAlgn="t">
              <a:spcBef>
                <a:spcPts val="0"/>
              </a:spcBef>
              <a:spcAft>
                <a:spcPts val="0"/>
              </a:spcAft>
            </a:pPr>
            <a:r>
              <a:rPr lang="en-US" sz="1200" b="0" i="0" u="none" strike="noStrike" dirty="0">
                <a:solidFill>
                  <a:schemeClr val="tx1"/>
                </a:solidFill>
                <a:effectLst/>
                <a:latin typeface="+mn-lt"/>
              </a:rPr>
              <a:t>1)</a:t>
            </a:r>
            <a:r>
              <a:rPr lang="en-US" sz="1800" b="1" i="0" u="sng" strike="noStrike" dirty="0">
                <a:solidFill>
                  <a:srgbClr val="000000"/>
                </a:solidFill>
                <a:effectLst/>
                <a:latin typeface="Times New Roman" panose="02020603050405020304" pitchFamily="18" charset="0"/>
              </a:rPr>
              <a:t>Kubernetes Platform</a:t>
            </a:r>
            <a:r>
              <a:rPr lang="en-US" sz="1200" b="1" i="0" u="sng" strike="noStrike" dirty="0">
                <a:solidFill>
                  <a:schemeClr val="tx1"/>
                </a:solidFill>
                <a:effectLst/>
                <a:latin typeface="+mn-lt"/>
              </a:rPr>
              <a:t>-</a:t>
            </a:r>
            <a:r>
              <a:rPr lang="en-US" sz="1800" b="1" i="0" u="sng" strike="noStrike" dirty="0">
                <a:solidFill>
                  <a:srgbClr val="000000"/>
                </a:solidFill>
                <a:effectLst/>
                <a:latin typeface="Times New Roman" panose="02020603050405020304" pitchFamily="18" charset="0"/>
              </a:rPr>
              <a:t>1.23</a:t>
            </a:r>
            <a:endParaRPr lang="en-US" b="1" u="sng" dirty="0">
              <a:effectLst/>
            </a:endParaRPr>
          </a:p>
          <a:p>
            <a:pPr algn="l"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Provide business logic-related microservices applications</a:t>
            </a:r>
          </a:p>
          <a:p>
            <a:pPr algn="l"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Domain Models</a:t>
            </a:r>
          </a:p>
          <a:p>
            <a:pPr algn="l"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Event sourcing capabilities for future extensions.</a:t>
            </a:r>
          </a:p>
          <a:p>
            <a:pPr algn="l" rtl="0" fontAlgn="t">
              <a:spcBef>
                <a:spcPts val="0"/>
              </a:spcBef>
              <a:spcAft>
                <a:spcPts val="0"/>
              </a:spcAft>
            </a:pPr>
            <a:r>
              <a:rPr lang="en-US" sz="1800" b="1" i="0" u="none" strike="noStrike" dirty="0">
                <a:solidFill>
                  <a:srgbClr val="000000"/>
                </a:solidFill>
                <a:effectLst/>
                <a:latin typeface="Times New Roman" panose="02020603050405020304" pitchFamily="18" charset="0"/>
              </a:rPr>
              <a:t>2)Container Service</a:t>
            </a:r>
            <a:endParaRPr lang="en-US" b="1" dirty="0">
              <a:effectLst/>
            </a:endParaRPr>
          </a:p>
          <a:p>
            <a:pPr algn="just" rtl="0" fontAlgn="t">
              <a:spcBef>
                <a:spcPts val="0"/>
              </a:spcBef>
              <a:spcAft>
                <a:spcPts val="0"/>
              </a:spcAft>
            </a:pPr>
            <a:r>
              <a:rPr lang="en-US" sz="1800" b="0" i="0" u="none" strike="noStrike" dirty="0">
                <a:solidFill>
                  <a:srgbClr val="000000"/>
                </a:solidFill>
                <a:effectLst/>
                <a:latin typeface="Times New Roman" panose="02020603050405020304" pitchFamily="18" charset="0"/>
              </a:rPr>
              <a:t>AWS ECR</a:t>
            </a:r>
            <a:r>
              <a:rPr lang="en-US" sz="1200" b="0" i="0" u="none" strike="noStrike" dirty="0">
                <a:solidFill>
                  <a:schemeClr val="tx1"/>
                </a:solidFill>
                <a:effectLst/>
                <a:latin typeface="+mn-lt"/>
              </a:rPr>
              <a:t>- </a:t>
            </a:r>
            <a:r>
              <a:rPr lang="en-US" sz="1800" b="0" i="0" u="none" strike="noStrike" dirty="0">
                <a:solidFill>
                  <a:srgbClr val="000000"/>
                </a:solidFill>
                <a:effectLst/>
                <a:latin typeface="Times New Roman" panose="02020603050405020304" pitchFamily="18" charset="0"/>
              </a:rPr>
              <a:t>Host all the microservices docker images</a:t>
            </a:r>
          </a:p>
          <a:p>
            <a:endParaRPr lang="en-US" dirty="0"/>
          </a:p>
          <a:p>
            <a:r>
              <a:rPr lang="en-US" dirty="0"/>
              <a:t>-----------------------------------------------------------------------------------------------------------</a:t>
            </a: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 Konga is a fully-featured open-source, multi User GUI that makes the hard task of managing multiple kong installations easy way. It can be integrated with MySQL, PostgreSQL, and MongoDB databases and provides the GUI for better understanding and maintaining the architecture. Through Konga, we have the chance to activate free plugins. But it was risky and not the best solution for the situation.</a:t>
            </a:r>
          </a:p>
          <a:p>
            <a:pPr algn="just" rtl="0">
              <a:spcBef>
                <a:spcPts val="0"/>
              </a:spcBef>
              <a:spcAft>
                <a:spcPts val="0"/>
              </a:spcAft>
            </a:pPr>
            <a:endParaRPr lang="en-US" sz="1800" b="0" i="0" u="none" strike="noStrike" dirty="0">
              <a:solidFill>
                <a:srgbClr val="000000"/>
              </a:solidFill>
              <a:effectLst/>
              <a:latin typeface="Times New Roman" panose="02020603050405020304" pitchFamily="18" charset="0"/>
            </a:endParaRPr>
          </a:p>
          <a:p>
            <a:pPr algn="l"/>
            <a:r>
              <a:rPr lang="en-US" b="0" i="0" dirty="0">
                <a:solidFill>
                  <a:srgbClr val="202124"/>
                </a:solidFill>
                <a:effectLst/>
                <a:latin typeface="arial" panose="020B0604020202020204" pitchFamily="34" charset="0"/>
              </a:rPr>
              <a:t>OpenID Connect (OIDC) is </a:t>
            </a:r>
            <a:r>
              <a:rPr lang="en-US" b="1" i="0" dirty="0">
                <a:solidFill>
                  <a:srgbClr val="202124"/>
                </a:solidFill>
                <a:effectLst/>
                <a:latin typeface="arial" panose="020B0604020202020204" pitchFamily="34" charset="0"/>
              </a:rPr>
              <a:t>an open authentication protocol that works on top of the OAuth 2.0 framework</a:t>
            </a:r>
            <a:r>
              <a:rPr lang="en-US" b="0" i="0" dirty="0">
                <a:solidFill>
                  <a:srgbClr val="202124"/>
                </a:solidFill>
                <a:effectLst/>
                <a:latin typeface="arial" panose="020B0604020202020204" pitchFamily="34" charset="0"/>
              </a:rPr>
              <a:t>. Targeted toward consumers, OIDC allows individuals to use single sign-on (SSO) to access relying party sites using OpenID Providers (OPs), such as an email provider or social network, to authenticate their identities.</a:t>
            </a:r>
          </a:p>
          <a:p>
            <a:br>
              <a:rPr lang="en-US" b="0" i="0" dirty="0">
                <a:solidFill>
                  <a:srgbClr val="202124"/>
                </a:solidFill>
                <a:effectLst/>
                <a:latin typeface="arial" panose="020B0604020202020204" pitchFamily="34" charset="0"/>
              </a:rPr>
            </a:br>
            <a:endParaRPr lang="en-US" b="0" dirty="0">
              <a:effectLst/>
            </a:endParaRPr>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53147225-6211-4B03-851E-DFEAC303E62C}" type="slidenum">
              <a:rPr lang="en-US" smtClean="0"/>
              <a:t>11</a:t>
            </a:fld>
            <a:endParaRPr lang="en-US" dirty="0"/>
          </a:p>
        </p:txBody>
      </p:sp>
    </p:spTree>
    <p:extLst>
      <p:ext uri="{BB962C8B-B14F-4D97-AF65-F5344CB8AC3E}">
        <p14:creationId xmlns:p14="http://schemas.microsoft.com/office/powerpoint/2010/main" val="2586519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S3-bucket-public-write-prohibited, S3-bucket-replication-enabled, S3-bucket-server-side-encryption-</a:t>
            </a:r>
          </a:p>
          <a:p>
            <a:r>
              <a:rPr lang="en-US" dirty="0"/>
              <a:t>enabled</a:t>
            </a:r>
          </a:p>
        </p:txBody>
      </p:sp>
      <p:sp>
        <p:nvSpPr>
          <p:cNvPr id="4" name="Slide Number Placeholder 3"/>
          <p:cNvSpPr>
            <a:spLocks noGrp="1"/>
          </p:cNvSpPr>
          <p:nvPr>
            <p:ph type="sldNum" sz="quarter" idx="5"/>
          </p:nvPr>
        </p:nvSpPr>
        <p:spPr/>
        <p:txBody>
          <a:bodyPr/>
          <a:lstStyle/>
          <a:p>
            <a:fld id="{53147225-6211-4B03-851E-DFEAC303E62C}" type="slidenum">
              <a:rPr lang="en-US" smtClean="0"/>
              <a:t>16</a:t>
            </a:fld>
            <a:endParaRPr lang="en-US" dirty="0"/>
          </a:p>
        </p:txBody>
      </p:sp>
    </p:spTree>
    <p:extLst>
      <p:ext uri="{BB962C8B-B14F-4D97-AF65-F5344CB8AC3E}">
        <p14:creationId xmlns:p14="http://schemas.microsoft.com/office/powerpoint/2010/main" val="1640970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effectLst/>
                <a:latin typeface="Times New Roman" panose="02020603050405020304" pitchFamily="18" charset="0"/>
                <a:cs typeface="Times New Roman" panose="02020603050405020304" pitchFamily="18" charset="0"/>
              </a:rPr>
              <a:t>As one of Mitra Innovation's main departments, the Human Resource Department is critical in recruiting employees for available positions in the organization. </a:t>
            </a:r>
            <a:r>
              <a:rPr lang="en-US" sz="1200" b="1" i="0" u="none" strike="noStrike" dirty="0">
                <a:effectLst/>
                <a:latin typeface="Times New Roman" panose="02020603050405020304" pitchFamily="18" charset="0"/>
                <a:cs typeface="Times New Roman" panose="02020603050405020304" pitchFamily="18" charset="0"/>
              </a:rPr>
              <a:t>Currently, the Human Resource Department's staff manually maintains the Records of Recruitment with the association of the PeopleHR application</a:t>
            </a:r>
            <a:r>
              <a:rPr lang="en-US" sz="1200" b="0" i="0" u="none" strike="noStrike" dirty="0">
                <a:effectLst/>
                <a:latin typeface="Times New Roman" panose="02020603050405020304" pitchFamily="18" charset="0"/>
                <a:cs typeface="Times New Roman" panose="02020603050405020304" pitchFamily="18" charset="0"/>
              </a:rPr>
              <a:t>. </a:t>
            </a:r>
            <a:r>
              <a:rPr lang="en-US" sz="1200" b="1" i="0" u="none" strike="noStrike" dirty="0">
                <a:effectLst/>
                <a:latin typeface="Times New Roman" panose="02020603050405020304" pitchFamily="18" charset="0"/>
                <a:cs typeface="Times New Roman" panose="02020603050405020304" pitchFamily="18" charset="0"/>
              </a:rPr>
              <a:t>Since Recruitments take place often, it becomes a tough job for the officials to maintain a higher level of accuracy along with good efficiency and confidentiality in updating them into the system. Also, there are high chances of encountering data losses and erroneous entries since they are done manually</a:t>
            </a:r>
            <a:r>
              <a:rPr lang="en-US" sz="1200" b="0" i="0" u="none" strike="noStrike" dirty="0">
                <a:effectLst/>
                <a:latin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effectLst/>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effectLst/>
                <a:latin typeface="Times New Roman" panose="02020603050405020304" pitchFamily="18" charset="0"/>
                <a:cs typeface="Times New Roman" panose="02020603050405020304" pitchFamily="18" charset="0"/>
              </a:rPr>
              <a:t>To address the above-mentioned drawbacks and difficulties in the existing system, it is suggested to develop a web application that replaces the current manual data capturing and visualization of the recruitment process. Department expects to maintain the recruitment process by overcoming overheads in the existing manual system and visualize the statistics associated with recruitments over months and weeks.</a:t>
            </a:r>
            <a:br>
              <a:rPr lang="en-US" sz="1400" b="0" dirty="0">
                <a:effectLst/>
              </a:rPr>
            </a:br>
            <a:br>
              <a:rPr lang="en-US" b="0" dirty="0">
                <a:effectLst/>
              </a:rPr>
            </a:br>
            <a:r>
              <a:rPr lang="en-US" b="0" dirty="0">
                <a:effectLst/>
              </a:rPr>
              <a:t>-------------------------------------------------------------------------------------------------------------------------------------------------------------------------------</a:t>
            </a:r>
            <a:endParaRPr lang="en-US" dirty="0"/>
          </a:p>
          <a:p>
            <a:endParaRPr lang="en-US" dirty="0"/>
          </a:p>
        </p:txBody>
      </p:sp>
      <p:sp>
        <p:nvSpPr>
          <p:cNvPr id="4" name="Slide Number Placeholder 3"/>
          <p:cNvSpPr>
            <a:spLocks noGrp="1"/>
          </p:cNvSpPr>
          <p:nvPr>
            <p:ph type="sldNum" sz="quarter" idx="5"/>
          </p:nvPr>
        </p:nvSpPr>
        <p:spPr/>
        <p:txBody>
          <a:bodyPr/>
          <a:lstStyle/>
          <a:p>
            <a:fld id="{53147225-6211-4B03-851E-DFEAC303E62C}" type="slidenum">
              <a:rPr lang="en-US" smtClean="0"/>
              <a:t>20</a:t>
            </a:fld>
            <a:endParaRPr lang="en-US" dirty="0"/>
          </a:p>
        </p:txBody>
      </p:sp>
    </p:spTree>
    <p:extLst>
      <p:ext uri="{BB962C8B-B14F-4D97-AF65-F5344CB8AC3E}">
        <p14:creationId xmlns:p14="http://schemas.microsoft.com/office/powerpoint/2010/main" val="230102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A656AF-1125-4445-A501-E43F87FA0F7D}" type="datetime1">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DF62FC-6E2F-4C77-8EA0-71635FFF71E7}" type="slidenum">
              <a:rPr lang="en-US" smtClean="0"/>
              <a:t>‹#›</a:t>
            </a:fld>
            <a:endParaRPr lang="en-US" dirty="0"/>
          </a:p>
        </p:txBody>
      </p:sp>
    </p:spTree>
    <p:extLst>
      <p:ext uri="{BB962C8B-B14F-4D97-AF65-F5344CB8AC3E}">
        <p14:creationId xmlns:p14="http://schemas.microsoft.com/office/powerpoint/2010/main" val="590646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400E11-345D-4B97-83E7-3C2D81B7CA86}" type="datetime1">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DF62FC-6E2F-4C77-8EA0-71635FFF71E7}" type="slidenum">
              <a:rPr lang="en-US" smtClean="0"/>
              <a:t>‹#›</a:t>
            </a:fld>
            <a:endParaRPr lang="en-US" dirty="0"/>
          </a:p>
        </p:txBody>
      </p:sp>
    </p:spTree>
    <p:extLst>
      <p:ext uri="{BB962C8B-B14F-4D97-AF65-F5344CB8AC3E}">
        <p14:creationId xmlns:p14="http://schemas.microsoft.com/office/powerpoint/2010/main" val="3419537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A6A7CD-7F73-464F-A326-84D062D614B1}" type="datetime1">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DF62FC-6E2F-4C77-8EA0-71635FFF71E7}" type="slidenum">
              <a:rPr lang="en-US" smtClean="0"/>
              <a:t>‹#›</a:t>
            </a:fld>
            <a:endParaRPr lang="en-US" dirty="0"/>
          </a:p>
        </p:txBody>
      </p:sp>
    </p:spTree>
    <p:extLst>
      <p:ext uri="{BB962C8B-B14F-4D97-AF65-F5344CB8AC3E}">
        <p14:creationId xmlns:p14="http://schemas.microsoft.com/office/powerpoint/2010/main" val="3635078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64136B-155D-4D7C-A48B-95AF49ACA00A}" type="datetime1">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DF62FC-6E2F-4C77-8EA0-71635FFF71E7}" type="slidenum">
              <a:rPr lang="en-US" smtClean="0"/>
              <a:t>‹#›</a:t>
            </a:fld>
            <a:endParaRPr lang="en-US" dirty="0"/>
          </a:p>
        </p:txBody>
      </p:sp>
    </p:spTree>
    <p:extLst>
      <p:ext uri="{BB962C8B-B14F-4D97-AF65-F5344CB8AC3E}">
        <p14:creationId xmlns:p14="http://schemas.microsoft.com/office/powerpoint/2010/main" val="59613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B769F9-75EF-468D-80CB-6FF6560F3041}" type="datetime1">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DF62FC-6E2F-4C77-8EA0-71635FFF71E7}" type="slidenum">
              <a:rPr lang="en-US" smtClean="0"/>
              <a:t>‹#›</a:t>
            </a:fld>
            <a:endParaRPr lang="en-US" dirty="0"/>
          </a:p>
        </p:txBody>
      </p:sp>
    </p:spTree>
    <p:extLst>
      <p:ext uri="{BB962C8B-B14F-4D97-AF65-F5344CB8AC3E}">
        <p14:creationId xmlns:p14="http://schemas.microsoft.com/office/powerpoint/2010/main" val="278002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A0772A-4A10-4396-83FB-7FEFD4283A02}" type="datetime1">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DF62FC-6E2F-4C77-8EA0-71635FFF71E7}" type="slidenum">
              <a:rPr lang="en-US" smtClean="0"/>
              <a:t>‹#›</a:t>
            </a:fld>
            <a:endParaRPr lang="en-US" dirty="0"/>
          </a:p>
        </p:txBody>
      </p:sp>
    </p:spTree>
    <p:extLst>
      <p:ext uri="{BB962C8B-B14F-4D97-AF65-F5344CB8AC3E}">
        <p14:creationId xmlns:p14="http://schemas.microsoft.com/office/powerpoint/2010/main" val="8856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EE1FB5-8BCA-4C7A-BA74-849ADF2E7D5A}" type="datetime1">
              <a:rPr lang="en-US" smtClean="0"/>
              <a:t>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2DF62FC-6E2F-4C77-8EA0-71635FFF71E7}" type="slidenum">
              <a:rPr lang="en-US" smtClean="0"/>
              <a:t>‹#›</a:t>
            </a:fld>
            <a:endParaRPr lang="en-US" dirty="0"/>
          </a:p>
        </p:txBody>
      </p:sp>
    </p:spTree>
    <p:extLst>
      <p:ext uri="{BB962C8B-B14F-4D97-AF65-F5344CB8AC3E}">
        <p14:creationId xmlns:p14="http://schemas.microsoft.com/office/powerpoint/2010/main" val="2059070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5B61F9-D368-4599-AF9F-EE49B1326487}" type="datetime1">
              <a:rPr lang="en-US" smtClean="0"/>
              <a:t>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DF62FC-6E2F-4C77-8EA0-71635FFF71E7}" type="slidenum">
              <a:rPr lang="en-US" smtClean="0"/>
              <a:t>‹#›</a:t>
            </a:fld>
            <a:endParaRPr lang="en-US" dirty="0"/>
          </a:p>
        </p:txBody>
      </p:sp>
    </p:spTree>
    <p:extLst>
      <p:ext uri="{BB962C8B-B14F-4D97-AF65-F5344CB8AC3E}">
        <p14:creationId xmlns:p14="http://schemas.microsoft.com/office/powerpoint/2010/main" val="758705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39138-8181-4D73-8C6E-755D9AD1FF8D}" type="datetime1">
              <a:rPr lang="en-US" smtClean="0"/>
              <a:t>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2DF62FC-6E2F-4C77-8EA0-71635FFF71E7}" type="slidenum">
              <a:rPr lang="en-US" smtClean="0"/>
              <a:t>‹#›</a:t>
            </a:fld>
            <a:endParaRPr lang="en-US" dirty="0"/>
          </a:p>
        </p:txBody>
      </p:sp>
    </p:spTree>
    <p:extLst>
      <p:ext uri="{BB962C8B-B14F-4D97-AF65-F5344CB8AC3E}">
        <p14:creationId xmlns:p14="http://schemas.microsoft.com/office/powerpoint/2010/main" val="2372073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48E4AA-9748-4E67-9CD5-24ED8D9A96FF}" type="datetime1">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DF62FC-6E2F-4C77-8EA0-71635FFF71E7}" type="slidenum">
              <a:rPr lang="en-US" smtClean="0"/>
              <a:t>‹#›</a:t>
            </a:fld>
            <a:endParaRPr lang="en-US" dirty="0"/>
          </a:p>
        </p:txBody>
      </p:sp>
    </p:spTree>
    <p:extLst>
      <p:ext uri="{BB962C8B-B14F-4D97-AF65-F5344CB8AC3E}">
        <p14:creationId xmlns:p14="http://schemas.microsoft.com/office/powerpoint/2010/main" val="2396980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DDDDAA-3F60-4E63-8206-9C32B3E3E7B9}" type="datetime1">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DF62FC-6E2F-4C77-8EA0-71635FFF71E7}" type="slidenum">
              <a:rPr lang="en-US" smtClean="0"/>
              <a:t>‹#›</a:t>
            </a:fld>
            <a:endParaRPr lang="en-US" dirty="0"/>
          </a:p>
        </p:txBody>
      </p:sp>
    </p:spTree>
    <p:extLst>
      <p:ext uri="{BB962C8B-B14F-4D97-AF65-F5344CB8AC3E}">
        <p14:creationId xmlns:p14="http://schemas.microsoft.com/office/powerpoint/2010/main" val="668265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CF10F1-FCC6-4099-8B08-9169C251123D}" type="datetime1">
              <a:rPr lang="en-US" smtClean="0"/>
              <a:t>1/21/2023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DF62FC-6E2F-4C77-8EA0-71635FFF71E7}" type="slidenum">
              <a:rPr lang="en-US" smtClean="0"/>
              <a:t>‹#›</a:t>
            </a:fld>
            <a:endParaRPr lang="en-US" dirty="0"/>
          </a:p>
        </p:txBody>
      </p:sp>
    </p:spTree>
    <p:extLst>
      <p:ext uri="{BB962C8B-B14F-4D97-AF65-F5344CB8AC3E}">
        <p14:creationId xmlns:p14="http://schemas.microsoft.com/office/powerpoint/2010/main" val="27218778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8E22CE-8734-CE87-FE74-8F317F6F9B38}"/>
              </a:ext>
            </a:extLst>
          </p:cNvPr>
          <p:cNvSpPr txBox="1"/>
          <p:nvPr/>
        </p:nvSpPr>
        <p:spPr>
          <a:xfrm>
            <a:off x="0" y="5554133"/>
            <a:ext cx="12192000" cy="830997"/>
          </a:xfrm>
          <a:prstGeom prst="rect">
            <a:avLst/>
          </a:prstGeom>
          <a:noFill/>
        </p:spPr>
        <p:txBody>
          <a:bodyPr wrap="square" rtlCol="0">
            <a:spAutoFit/>
          </a:bodyPr>
          <a:lstStyle/>
          <a:p>
            <a:pPr algn="ctr"/>
            <a:r>
              <a:rPr lang="en-US" sz="1600" dirty="0"/>
              <a:t>U.D.P.D UDUWELA -18/ENG/112</a:t>
            </a:r>
          </a:p>
          <a:p>
            <a:pPr algn="ctr"/>
            <a:r>
              <a:rPr lang="en-US" sz="1600" dirty="0"/>
              <a:t>Department of Computer Engineering</a:t>
            </a:r>
          </a:p>
          <a:p>
            <a:pPr algn="ctr"/>
            <a:r>
              <a:rPr lang="en-US" sz="1600" dirty="0"/>
              <a:t>University of Sri Jayewardenepura</a:t>
            </a:r>
          </a:p>
        </p:txBody>
      </p:sp>
      <p:sp>
        <p:nvSpPr>
          <p:cNvPr id="5" name="Slide Number Placeholder 4">
            <a:extLst>
              <a:ext uri="{FF2B5EF4-FFF2-40B4-BE49-F238E27FC236}">
                <a16:creationId xmlns:a16="http://schemas.microsoft.com/office/drawing/2014/main" id="{A3793208-5BA5-B76E-C04E-4FE32BA13D61}"/>
              </a:ext>
            </a:extLst>
          </p:cNvPr>
          <p:cNvSpPr>
            <a:spLocks noGrp="1"/>
          </p:cNvSpPr>
          <p:nvPr>
            <p:ph type="sldNum" sz="quarter" idx="12"/>
          </p:nvPr>
        </p:nvSpPr>
        <p:spPr/>
        <p:txBody>
          <a:bodyPr/>
          <a:lstStyle/>
          <a:p>
            <a:fld id="{C2DF62FC-6E2F-4C77-8EA0-71635FFF71E7}" type="slidenum">
              <a:rPr lang="en-US" smtClean="0"/>
              <a:t>1</a:t>
            </a:fld>
            <a:endParaRPr lang="en-US" dirty="0"/>
          </a:p>
        </p:txBody>
      </p:sp>
      <p:pic>
        <p:nvPicPr>
          <p:cNvPr id="6" name="Picture 2">
            <a:extLst>
              <a:ext uri="{FF2B5EF4-FFF2-40B4-BE49-F238E27FC236}">
                <a16:creationId xmlns:a16="http://schemas.microsoft.com/office/drawing/2014/main" id="{2545739D-85DD-1E43-8F08-BB1FF5C23E9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00"/>
                    </a14:imgEffect>
                    <a14:imgEffect>
                      <a14:brightnessContrast bright="-71000" contrast="30000"/>
                    </a14:imgEffect>
                  </a14:imgLayer>
                </a14:imgProps>
              </a:ext>
              <a:ext uri="{28A0092B-C50C-407E-A947-70E740481C1C}">
                <a14:useLocalDpi xmlns:a14="http://schemas.microsoft.com/office/drawing/2010/main" val="0"/>
              </a:ext>
            </a:extLst>
          </a:blip>
          <a:srcRect/>
          <a:stretch>
            <a:fillRect/>
          </a:stretch>
        </p:blipFill>
        <p:spPr bwMode="auto">
          <a:xfrm>
            <a:off x="985684" y="1207238"/>
            <a:ext cx="11019503" cy="4244808"/>
          </a:xfrm>
          <a:prstGeom prst="rect">
            <a:avLst/>
          </a:prstGeom>
          <a:noFill/>
          <a:effectLst>
            <a:outerShdw blurRad="50800" dist="50800" dir="5400000" algn="ctr" rotWithShape="0">
              <a:srgbClr val="000000">
                <a:alpha val="19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35908B8-ACC0-DB3A-336F-69EC4D808FA1}"/>
              </a:ext>
            </a:extLst>
          </p:cNvPr>
          <p:cNvSpPr>
            <a:spLocks noGrp="1"/>
          </p:cNvSpPr>
          <p:nvPr>
            <p:ph type="ctrTitle"/>
          </p:nvPr>
        </p:nvSpPr>
        <p:spPr>
          <a:xfrm>
            <a:off x="1524000" y="1083246"/>
            <a:ext cx="9144000" cy="2387600"/>
          </a:xfrm>
        </p:spPr>
        <p:txBody>
          <a:bodyPr>
            <a:normAutofit/>
          </a:bodyPr>
          <a:lstStyle/>
          <a:p>
            <a:r>
              <a:rPr lang="en-US" sz="7200" dirty="0"/>
              <a:t>Internship Experience</a:t>
            </a:r>
          </a:p>
        </p:txBody>
      </p:sp>
      <p:sp>
        <p:nvSpPr>
          <p:cNvPr id="3" name="Subtitle 2">
            <a:extLst>
              <a:ext uri="{FF2B5EF4-FFF2-40B4-BE49-F238E27FC236}">
                <a16:creationId xmlns:a16="http://schemas.microsoft.com/office/drawing/2014/main" id="{ACFCB0B2-7EAA-4B58-49D9-F3B163CB84C5}"/>
              </a:ext>
            </a:extLst>
          </p:cNvPr>
          <p:cNvSpPr>
            <a:spLocks noGrp="1"/>
          </p:cNvSpPr>
          <p:nvPr>
            <p:ph type="subTitle" idx="1"/>
          </p:nvPr>
        </p:nvSpPr>
        <p:spPr>
          <a:xfrm>
            <a:off x="1524000" y="3694196"/>
            <a:ext cx="9144000" cy="1655762"/>
          </a:xfrm>
        </p:spPr>
        <p:txBody>
          <a:bodyPr>
            <a:normAutofit/>
          </a:bodyPr>
          <a:lstStyle/>
          <a:p>
            <a:r>
              <a:rPr lang="en-US" sz="3200" dirty="0">
                <a:solidFill>
                  <a:srgbClr val="FFC000"/>
                </a:solidFill>
              </a:rPr>
              <a:t>Mitra Innovation (Pvt.) Ltd.</a:t>
            </a:r>
          </a:p>
        </p:txBody>
      </p:sp>
    </p:spTree>
    <p:extLst>
      <p:ext uri="{BB962C8B-B14F-4D97-AF65-F5344CB8AC3E}">
        <p14:creationId xmlns:p14="http://schemas.microsoft.com/office/powerpoint/2010/main" val="2372848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6379D-A114-814D-3F37-FB4738B34420}"/>
              </a:ext>
            </a:extLst>
          </p:cNvPr>
          <p:cNvSpPr>
            <a:spLocks noGrp="1"/>
          </p:cNvSpPr>
          <p:nvPr>
            <p:ph type="title"/>
          </p:nvPr>
        </p:nvSpPr>
        <p:spPr>
          <a:xfrm>
            <a:off x="838200" y="365126"/>
            <a:ext cx="10515600" cy="1030538"/>
          </a:xfrm>
        </p:spPr>
        <p:txBody>
          <a:bodyPr/>
          <a:lstStyle/>
          <a:p>
            <a:r>
              <a:rPr lang="en-US" dirty="0"/>
              <a:t>TASK-02</a:t>
            </a:r>
          </a:p>
        </p:txBody>
      </p:sp>
      <p:sp>
        <p:nvSpPr>
          <p:cNvPr id="3" name="Content Placeholder 2">
            <a:extLst>
              <a:ext uri="{FF2B5EF4-FFF2-40B4-BE49-F238E27FC236}">
                <a16:creationId xmlns:a16="http://schemas.microsoft.com/office/drawing/2014/main" id="{48E5A11E-8316-7317-07D0-C14F9D32F4BF}"/>
              </a:ext>
            </a:extLst>
          </p:cNvPr>
          <p:cNvSpPr>
            <a:spLocks noGrp="1"/>
          </p:cNvSpPr>
          <p:nvPr>
            <p:ph idx="1"/>
          </p:nvPr>
        </p:nvSpPr>
        <p:spPr>
          <a:xfrm>
            <a:off x="838199" y="1576243"/>
            <a:ext cx="10872538" cy="3159751"/>
          </a:xfrm>
        </p:spPr>
        <p:txBody>
          <a:bodyPr/>
          <a:lstStyle/>
          <a:p>
            <a:r>
              <a:rPr lang="en-US" sz="2400" b="0" i="0" u="none" strike="noStrike" dirty="0">
                <a:effectLst/>
                <a:latin typeface="Times New Roman" panose="02020603050405020304" pitchFamily="18" charset="0"/>
              </a:rPr>
              <a:t>All </a:t>
            </a:r>
            <a:r>
              <a:rPr lang="en-US" sz="2400" b="0" i="0" u="none" strike="noStrike" dirty="0">
                <a:solidFill>
                  <a:srgbClr val="FFFF00"/>
                </a:solidFill>
                <a:effectLst/>
                <a:latin typeface="Times New Roman" panose="02020603050405020304" pitchFamily="18" charset="0"/>
              </a:rPr>
              <a:t>REST API endpoints </a:t>
            </a:r>
            <a:r>
              <a:rPr lang="en-US" sz="2400" b="0" i="0" u="none" strike="noStrike" dirty="0">
                <a:effectLst/>
                <a:latin typeface="Times New Roman" panose="02020603050405020304" pitchFamily="18" charset="0"/>
              </a:rPr>
              <a:t>in the project should be documented using </a:t>
            </a:r>
            <a:r>
              <a:rPr lang="en-US" sz="2400" b="0" i="0" u="none" strike="noStrike" dirty="0">
                <a:solidFill>
                  <a:srgbClr val="FFFF00"/>
                </a:solidFill>
                <a:effectLst/>
                <a:latin typeface="Times New Roman" panose="02020603050405020304" pitchFamily="18" charset="0"/>
              </a:rPr>
              <a:t>Swagger UI</a:t>
            </a:r>
            <a:r>
              <a:rPr lang="en-US" sz="2400" b="0" i="0" u="none" strike="noStrike" dirty="0">
                <a:effectLst/>
                <a:latin typeface="Times New Roman" panose="02020603050405020304" pitchFamily="18" charset="0"/>
              </a:rPr>
              <a:t>. </a:t>
            </a:r>
            <a:endParaRPr lang="en-US" sz="2400" dirty="0">
              <a:latin typeface="Times New Roman" panose="02020603050405020304" pitchFamily="18" charset="0"/>
            </a:endParaRPr>
          </a:p>
          <a:p>
            <a:pPr marL="800100" lvl="1" indent="-342900">
              <a:buFont typeface="+mj-lt"/>
              <a:buAutoNum type="arabicPeriod"/>
            </a:pPr>
            <a:r>
              <a:rPr lang="en-US" sz="2000" b="0" i="0" u="none" strike="noStrike" dirty="0">
                <a:effectLst/>
                <a:latin typeface="Times New Roman" panose="02020603050405020304" pitchFamily="18" charset="0"/>
              </a:rPr>
              <a:t>First, Import the necessary packages to the </a:t>
            </a:r>
            <a:r>
              <a:rPr lang="en-US" sz="2000" b="0" i="0" u="none" strike="noStrike" dirty="0">
                <a:solidFill>
                  <a:srgbClr val="FFFF00"/>
                </a:solidFill>
                <a:effectLst/>
                <a:latin typeface="Times New Roman" panose="02020603050405020304" pitchFamily="18" charset="0"/>
              </a:rPr>
              <a:t>handler. go</a:t>
            </a:r>
            <a:r>
              <a:rPr lang="en-US" sz="2000" b="0" i="0" u="none" strike="noStrike" dirty="0">
                <a:effectLst/>
                <a:latin typeface="Times New Roman" panose="02020603050405020304" pitchFamily="18" charset="0"/>
              </a:rPr>
              <a:t> file</a:t>
            </a:r>
          </a:p>
          <a:p>
            <a:pPr marL="800100" lvl="1" indent="-342900">
              <a:buFont typeface="+mj-lt"/>
              <a:buAutoNum type="arabicPeriod"/>
            </a:pPr>
            <a:r>
              <a:rPr lang="en-US" sz="2000" b="0" i="0" u="none" strike="noStrike" dirty="0">
                <a:effectLst/>
                <a:latin typeface="Times New Roman" panose="02020603050405020304" pitchFamily="18" charset="0"/>
              </a:rPr>
              <a:t>Added the General API annotations in </a:t>
            </a:r>
            <a:r>
              <a:rPr lang="en-US" sz="2000" b="0" i="0" u="none" strike="noStrike" dirty="0">
                <a:solidFill>
                  <a:srgbClr val="FFFF00"/>
                </a:solidFill>
                <a:effectLst/>
                <a:latin typeface="Times New Roman" panose="02020603050405020304" pitchFamily="18" charset="0"/>
              </a:rPr>
              <a:t>main.go </a:t>
            </a:r>
            <a:r>
              <a:rPr lang="en-US" sz="2000" b="0" i="0" u="none" strike="noStrike" dirty="0">
                <a:effectLst/>
                <a:latin typeface="Times New Roman" panose="02020603050405020304" pitchFamily="18" charset="0"/>
              </a:rPr>
              <a:t>file reserved for each service</a:t>
            </a:r>
          </a:p>
          <a:p>
            <a:pPr marL="800100" lvl="1" indent="-342900">
              <a:buFont typeface="+mj-lt"/>
              <a:buAutoNum type="arabicPeriod"/>
            </a:pPr>
            <a:r>
              <a:rPr lang="en-US" sz="2000" b="0" i="0" u="none" strike="noStrike" dirty="0">
                <a:effectLst/>
                <a:latin typeface="Times New Roman" panose="02020603050405020304" pitchFamily="18" charset="0"/>
              </a:rPr>
              <a:t>Added the API annotation in the </a:t>
            </a:r>
            <a:r>
              <a:rPr lang="en-US" sz="2000" b="0" i="0" u="none" strike="noStrike" dirty="0">
                <a:solidFill>
                  <a:srgbClr val="FFFF00"/>
                </a:solidFill>
                <a:effectLst/>
                <a:latin typeface="Times New Roman" panose="02020603050405020304" pitchFamily="18" charset="0"/>
              </a:rPr>
              <a:t>handler.go </a:t>
            </a:r>
            <a:r>
              <a:rPr lang="en-US" sz="2000" b="0" i="0" u="none" strike="noStrike" dirty="0">
                <a:effectLst/>
                <a:latin typeface="Times New Roman" panose="02020603050405020304" pitchFamily="18" charset="0"/>
              </a:rPr>
              <a:t>file</a:t>
            </a:r>
          </a:p>
          <a:p>
            <a:pPr marL="800100" lvl="1" indent="-342900">
              <a:buFont typeface="+mj-lt"/>
              <a:buAutoNum type="arabicPeriod"/>
            </a:pPr>
            <a:r>
              <a:rPr lang="en-US" sz="2000" b="0" i="0" u="none" strike="noStrike" dirty="0">
                <a:effectLst/>
                <a:latin typeface="Times New Roman" panose="02020603050405020304" pitchFamily="18" charset="0"/>
              </a:rPr>
              <a:t>Execute the correct </a:t>
            </a:r>
            <a:r>
              <a:rPr lang="en-US" sz="2000" b="0" i="0" u="none" strike="noStrike" dirty="0">
                <a:solidFill>
                  <a:srgbClr val="FFFF00"/>
                </a:solidFill>
                <a:effectLst/>
                <a:latin typeface="Times New Roman" panose="02020603050405020304" pitchFamily="18" charset="0"/>
              </a:rPr>
              <a:t>swag init </a:t>
            </a:r>
            <a:r>
              <a:rPr lang="en-US" sz="2000" b="0" i="0" u="none" strike="noStrike" dirty="0">
                <a:effectLst/>
                <a:latin typeface="Times New Roman" panose="02020603050405020304" pitchFamily="18" charset="0"/>
              </a:rPr>
              <a:t>command in correct directory path with the correct command options and arguments.</a:t>
            </a:r>
          </a:p>
          <a:p>
            <a:pPr marL="800100" lvl="1" indent="-342900">
              <a:buFont typeface="+mj-lt"/>
              <a:buAutoNum type="arabicPeriod"/>
            </a:pPr>
            <a:r>
              <a:rPr lang="en-US" sz="2000" b="0" i="0" u="none" strike="noStrike" dirty="0">
                <a:effectLst/>
                <a:latin typeface="Times New Roman" panose="02020603050405020304" pitchFamily="18" charset="0"/>
              </a:rPr>
              <a:t>Follow the same steps for all other build completed  services parallelly with other assigned tasks.</a:t>
            </a:r>
          </a:p>
          <a:p>
            <a:endParaRPr lang="en-US" dirty="0"/>
          </a:p>
        </p:txBody>
      </p:sp>
      <p:pic>
        <p:nvPicPr>
          <p:cNvPr id="13314" name="Picture 2">
            <a:extLst>
              <a:ext uri="{FF2B5EF4-FFF2-40B4-BE49-F238E27FC236}">
                <a16:creationId xmlns:a16="http://schemas.microsoft.com/office/drawing/2014/main" id="{8C9B09DD-CC18-01E8-C8E1-FCE3B3178A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91" t="12552" r="42118" b="5630"/>
          <a:stretch/>
        </p:blipFill>
        <p:spPr bwMode="auto">
          <a:xfrm>
            <a:off x="6096000" y="4196705"/>
            <a:ext cx="2743200" cy="229616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19E37B8-1828-BF09-0463-B591631F9883}"/>
              </a:ext>
            </a:extLst>
          </p:cNvPr>
          <p:cNvSpPr>
            <a:spLocks noGrp="1"/>
          </p:cNvSpPr>
          <p:nvPr>
            <p:ph type="sldNum" sz="quarter" idx="12"/>
          </p:nvPr>
        </p:nvSpPr>
        <p:spPr/>
        <p:txBody>
          <a:bodyPr/>
          <a:lstStyle/>
          <a:p>
            <a:fld id="{C2DF62FC-6E2F-4C77-8EA0-71635FFF71E7}" type="slidenum">
              <a:rPr lang="en-US" smtClean="0"/>
              <a:t>10</a:t>
            </a:fld>
            <a:endParaRPr lang="en-US" dirty="0"/>
          </a:p>
        </p:txBody>
      </p:sp>
      <p:pic>
        <p:nvPicPr>
          <p:cNvPr id="6" name="Picture 5">
            <a:extLst>
              <a:ext uri="{FF2B5EF4-FFF2-40B4-BE49-F238E27FC236}">
                <a16:creationId xmlns:a16="http://schemas.microsoft.com/office/drawing/2014/main" id="{0479A454-A2F5-D832-E9C4-E03EE3F187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3039" y="4215439"/>
            <a:ext cx="2132635" cy="2132635"/>
          </a:xfrm>
          <a:prstGeom prst="rect">
            <a:avLst/>
          </a:prstGeom>
        </p:spPr>
      </p:pic>
    </p:spTree>
    <p:extLst>
      <p:ext uri="{BB962C8B-B14F-4D97-AF65-F5344CB8AC3E}">
        <p14:creationId xmlns:p14="http://schemas.microsoft.com/office/powerpoint/2010/main" val="239888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1B31-2814-8D1B-0778-0323FFB318CE}"/>
              </a:ext>
            </a:extLst>
          </p:cNvPr>
          <p:cNvSpPr>
            <a:spLocks noGrp="1"/>
          </p:cNvSpPr>
          <p:nvPr>
            <p:ph type="title"/>
          </p:nvPr>
        </p:nvSpPr>
        <p:spPr/>
        <p:txBody>
          <a:bodyPr/>
          <a:lstStyle/>
          <a:p>
            <a:r>
              <a:rPr lang="en-US" dirty="0"/>
              <a:t>TASK-03</a:t>
            </a:r>
          </a:p>
        </p:txBody>
      </p:sp>
      <p:sp>
        <p:nvSpPr>
          <p:cNvPr id="3" name="Content Placeholder 2">
            <a:extLst>
              <a:ext uri="{FF2B5EF4-FFF2-40B4-BE49-F238E27FC236}">
                <a16:creationId xmlns:a16="http://schemas.microsoft.com/office/drawing/2014/main" id="{36C052C5-10D8-478F-819D-81DE96E26417}"/>
              </a:ext>
            </a:extLst>
          </p:cNvPr>
          <p:cNvSpPr>
            <a:spLocks noGrp="1"/>
          </p:cNvSpPr>
          <p:nvPr>
            <p:ph idx="1"/>
          </p:nvPr>
        </p:nvSpPr>
        <p:spPr>
          <a:xfrm>
            <a:off x="838199" y="1825625"/>
            <a:ext cx="10816771" cy="4351338"/>
          </a:xfrm>
        </p:spPr>
        <p:txBody>
          <a:bodyPr>
            <a:normAutofit/>
          </a:bodyPr>
          <a:lstStyle/>
          <a:p>
            <a:r>
              <a:rPr lang="en-US" sz="2400" b="0" i="0" u="none" strike="noStrike" dirty="0">
                <a:effectLst/>
                <a:latin typeface="Times New Roman" panose="02020603050405020304" pitchFamily="18" charset="0"/>
              </a:rPr>
              <a:t>I was assigned to</a:t>
            </a:r>
            <a:r>
              <a:rPr lang="en-US" sz="2400" b="0" i="0" u="none" strike="noStrike" dirty="0">
                <a:solidFill>
                  <a:srgbClr val="FF0000"/>
                </a:solidFill>
                <a:effectLst/>
                <a:latin typeface="Times New Roman" panose="02020603050405020304" pitchFamily="18" charset="0"/>
              </a:rPr>
              <a:t> </a:t>
            </a:r>
            <a:r>
              <a:rPr lang="en-US" sz="2400" b="0" i="0" u="none" strike="noStrike" dirty="0">
                <a:effectLst/>
                <a:latin typeface="Times New Roman" panose="02020603050405020304" pitchFamily="18" charset="0"/>
              </a:rPr>
              <a:t>a</a:t>
            </a:r>
            <a:r>
              <a:rPr lang="en-US" sz="2400" b="0" i="0" u="none" strike="noStrike" dirty="0">
                <a:solidFill>
                  <a:srgbClr val="FF0000"/>
                </a:solidFill>
                <a:effectLst/>
                <a:latin typeface="Times New Roman" panose="02020603050405020304" pitchFamily="18" charset="0"/>
              </a:rPr>
              <a:t> research </a:t>
            </a:r>
            <a:r>
              <a:rPr lang="en-US" sz="2400" b="0" i="0" u="none" strike="noStrike" dirty="0">
                <a:effectLst/>
                <a:latin typeface="Times New Roman" panose="02020603050405020304" pitchFamily="18" charset="0"/>
              </a:rPr>
              <a:t>to build an OpenID connect  &amp; OAuth2.0 plugin for the Kong gateway.</a:t>
            </a:r>
            <a:endParaRPr lang="en-US" sz="3600" dirty="0"/>
          </a:p>
        </p:txBody>
      </p:sp>
      <p:pic>
        <p:nvPicPr>
          <p:cNvPr id="1026" name="Picture 2">
            <a:extLst>
              <a:ext uri="{FF2B5EF4-FFF2-40B4-BE49-F238E27FC236}">
                <a16:creationId xmlns:a16="http://schemas.microsoft.com/office/drawing/2014/main" id="{BF1013E1-85E9-0613-89A1-3656562D9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3164492"/>
            <a:ext cx="5913102" cy="224933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98E4CA6-A2A2-0600-9F9B-2AEF1643A661}"/>
              </a:ext>
            </a:extLst>
          </p:cNvPr>
          <p:cNvSpPr>
            <a:spLocks noGrp="1"/>
          </p:cNvSpPr>
          <p:nvPr>
            <p:ph type="sldNum" sz="quarter" idx="12"/>
          </p:nvPr>
        </p:nvSpPr>
        <p:spPr/>
        <p:txBody>
          <a:bodyPr/>
          <a:lstStyle/>
          <a:p>
            <a:fld id="{C2DF62FC-6E2F-4C77-8EA0-71635FFF71E7}" type="slidenum">
              <a:rPr lang="en-US" smtClean="0"/>
              <a:t>11</a:t>
            </a:fld>
            <a:endParaRPr lang="en-US" dirty="0"/>
          </a:p>
        </p:txBody>
      </p:sp>
      <p:pic>
        <p:nvPicPr>
          <p:cNvPr id="1028" name="Picture 4">
            <a:extLst>
              <a:ext uri="{FF2B5EF4-FFF2-40B4-BE49-F238E27FC236}">
                <a16:creationId xmlns:a16="http://schemas.microsoft.com/office/drawing/2014/main" id="{2821C3D2-D9C3-6599-C259-24D04BD09E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0513" y="3099442"/>
            <a:ext cx="4532976" cy="2379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814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54240-CF63-34C8-D3C9-79CE75B79288}"/>
              </a:ext>
            </a:extLst>
          </p:cNvPr>
          <p:cNvSpPr>
            <a:spLocks noGrp="1"/>
          </p:cNvSpPr>
          <p:nvPr>
            <p:ph type="title"/>
          </p:nvPr>
        </p:nvSpPr>
        <p:spPr>
          <a:xfrm>
            <a:off x="838200" y="148713"/>
            <a:ext cx="10515600" cy="1325563"/>
          </a:xfrm>
        </p:spPr>
        <p:txBody>
          <a:bodyPr/>
          <a:lstStyle/>
          <a:p>
            <a:r>
              <a:rPr lang="en-US" dirty="0"/>
              <a:t>TASK-04</a:t>
            </a:r>
          </a:p>
        </p:txBody>
      </p:sp>
      <p:sp>
        <p:nvSpPr>
          <p:cNvPr id="3" name="Content Placeholder 2">
            <a:extLst>
              <a:ext uri="{FF2B5EF4-FFF2-40B4-BE49-F238E27FC236}">
                <a16:creationId xmlns:a16="http://schemas.microsoft.com/office/drawing/2014/main" id="{6385AF2D-CC7A-720A-E639-B8061188F7E0}"/>
              </a:ext>
            </a:extLst>
          </p:cNvPr>
          <p:cNvSpPr>
            <a:spLocks noGrp="1"/>
          </p:cNvSpPr>
          <p:nvPr>
            <p:ph idx="1"/>
          </p:nvPr>
        </p:nvSpPr>
        <p:spPr>
          <a:xfrm>
            <a:off x="722086" y="1261641"/>
            <a:ext cx="11165114" cy="4021372"/>
          </a:xfrm>
        </p:spPr>
        <p:txBody>
          <a:bodyPr>
            <a:normAutofit fontScale="55000" lnSpcReduction="20000"/>
          </a:bodyPr>
          <a:lstStyle/>
          <a:p>
            <a:pPr algn="just" rtl="0">
              <a:lnSpc>
                <a:spcPct val="170000"/>
              </a:lnSpc>
              <a:spcBef>
                <a:spcPts val="0"/>
              </a:spcBef>
              <a:spcAft>
                <a:spcPts val="0"/>
              </a:spcAft>
            </a:pPr>
            <a:r>
              <a:rPr lang="en-US" sz="3800" b="0" i="0" u="none" strike="noStrike" dirty="0">
                <a:effectLst/>
                <a:latin typeface="Times New Roman" panose="02020603050405020304" pitchFamily="18" charset="0"/>
                <a:cs typeface="Times New Roman" panose="02020603050405020304" pitchFamily="18" charset="0"/>
              </a:rPr>
              <a:t>This was a collaborative task done with one of the interns. In this task, we have to fill data into google sheets, which contain 11 tables. We have to investigate the </a:t>
            </a:r>
            <a:r>
              <a:rPr lang="en-US" sz="3800" b="0" i="0" u="none" strike="noStrike" dirty="0">
                <a:solidFill>
                  <a:srgbClr val="FFFF00"/>
                </a:solidFill>
                <a:effectLst/>
                <a:latin typeface="Times New Roman" panose="02020603050405020304" pitchFamily="18" charset="0"/>
                <a:cs typeface="Times New Roman" panose="02020603050405020304" pitchFamily="18" charset="0"/>
              </a:rPr>
              <a:t>Triton confluence pages </a:t>
            </a:r>
            <a:r>
              <a:rPr lang="en-US" sz="3800" b="0" i="0" u="none" strike="noStrike" dirty="0">
                <a:effectLst/>
                <a:latin typeface="Times New Roman" panose="02020603050405020304" pitchFamily="18" charset="0"/>
                <a:cs typeface="Times New Roman" panose="02020603050405020304" pitchFamily="18" charset="0"/>
              </a:rPr>
              <a:t>where all the policies and all the data are stated. We have to consider three compliance and rule repositories. they are-</a:t>
            </a:r>
            <a:endParaRPr lang="en-US" sz="5800" b="0" dirty="0">
              <a:effectLst/>
              <a:latin typeface="Times New Roman" panose="02020603050405020304" pitchFamily="18" charset="0"/>
              <a:cs typeface="Times New Roman" panose="02020603050405020304" pitchFamily="18" charset="0"/>
            </a:endParaRPr>
          </a:p>
          <a:p>
            <a:pPr lvl="1" algn="just" fontAlgn="base">
              <a:lnSpc>
                <a:spcPct val="170000"/>
              </a:lnSpc>
              <a:spcBef>
                <a:spcPts val="0"/>
              </a:spcBef>
              <a:buFont typeface="+mj-lt"/>
              <a:buAutoNum type="arabicPeriod"/>
            </a:pPr>
            <a:r>
              <a:rPr lang="en-US" sz="2900" b="1" i="0" u="none" strike="noStrike" dirty="0">
                <a:effectLst/>
                <a:latin typeface="Times New Roman" panose="02020603050405020304" pitchFamily="18" charset="0"/>
                <a:cs typeface="Times New Roman" panose="02020603050405020304" pitchFamily="18" charset="0"/>
              </a:rPr>
              <a:t>AWS CIS v1.2.0</a:t>
            </a:r>
          </a:p>
          <a:p>
            <a:pPr lvl="1" algn="just" fontAlgn="base">
              <a:lnSpc>
                <a:spcPct val="170000"/>
              </a:lnSpc>
              <a:spcBef>
                <a:spcPts val="0"/>
              </a:spcBef>
              <a:buFont typeface="+mj-lt"/>
              <a:buAutoNum type="arabicPeriod"/>
            </a:pPr>
            <a:r>
              <a:rPr lang="en-US" sz="2900" b="1" i="0" u="none" strike="noStrike" dirty="0">
                <a:effectLst/>
                <a:latin typeface="Times New Roman" panose="02020603050405020304" pitchFamily="18" charset="0"/>
                <a:cs typeface="Times New Roman" panose="02020603050405020304" pitchFamily="18" charset="0"/>
              </a:rPr>
              <a:t>AWS Best Practice FW</a:t>
            </a:r>
          </a:p>
          <a:p>
            <a:pPr lvl="1" algn="just" fontAlgn="base">
              <a:lnSpc>
                <a:spcPct val="170000"/>
              </a:lnSpc>
              <a:spcBef>
                <a:spcPts val="0"/>
              </a:spcBef>
              <a:buFont typeface="+mj-lt"/>
              <a:buAutoNum type="arabicPeriod"/>
            </a:pPr>
            <a:r>
              <a:rPr lang="en-US" sz="2900" b="1" i="0" u="none" strike="noStrike" dirty="0">
                <a:effectLst/>
                <a:latin typeface="Times New Roman" panose="02020603050405020304" pitchFamily="18" charset="0"/>
                <a:cs typeface="Times New Roman" panose="02020603050405020304" pitchFamily="18" charset="0"/>
              </a:rPr>
              <a:t>PCI DSS 3.2.1</a:t>
            </a:r>
          </a:p>
          <a:p>
            <a:pPr marL="0" indent="0">
              <a:buNone/>
            </a:pPr>
            <a:br>
              <a:rPr lang="en-US" sz="4000" b="0" dirty="0">
                <a:effectLst/>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F759B07D-DD98-E0CF-6252-F33649AF8D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845" t="12270" r="44587" b="45911"/>
          <a:stretch/>
        </p:blipFill>
        <p:spPr bwMode="auto">
          <a:xfrm>
            <a:off x="6096000" y="3272327"/>
            <a:ext cx="4701309" cy="288907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CF987C7-4369-AA88-C13C-945594789FA4}"/>
              </a:ext>
            </a:extLst>
          </p:cNvPr>
          <p:cNvSpPr>
            <a:spLocks noGrp="1"/>
          </p:cNvSpPr>
          <p:nvPr>
            <p:ph type="sldNum" sz="quarter" idx="12"/>
          </p:nvPr>
        </p:nvSpPr>
        <p:spPr/>
        <p:txBody>
          <a:bodyPr/>
          <a:lstStyle/>
          <a:p>
            <a:fld id="{C2DF62FC-6E2F-4C77-8EA0-71635FFF71E7}" type="slidenum">
              <a:rPr lang="en-US" smtClean="0"/>
              <a:t>12</a:t>
            </a:fld>
            <a:endParaRPr lang="en-US" dirty="0"/>
          </a:p>
        </p:txBody>
      </p:sp>
    </p:spTree>
    <p:extLst>
      <p:ext uri="{BB962C8B-B14F-4D97-AF65-F5344CB8AC3E}">
        <p14:creationId xmlns:p14="http://schemas.microsoft.com/office/powerpoint/2010/main" val="654405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445D1-EC6F-AD57-41A0-FD220E7062E6}"/>
              </a:ext>
            </a:extLst>
          </p:cNvPr>
          <p:cNvSpPr>
            <a:spLocks noGrp="1"/>
          </p:cNvSpPr>
          <p:nvPr>
            <p:ph type="title"/>
          </p:nvPr>
        </p:nvSpPr>
        <p:spPr/>
        <p:txBody>
          <a:bodyPr/>
          <a:lstStyle/>
          <a:p>
            <a:r>
              <a:rPr lang="en-US" dirty="0"/>
              <a:t>Task-05</a:t>
            </a:r>
          </a:p>
        </p:txBody>
      </p:sp>
      <p:sp>
        <p:nvSpPr>
          <p:cNvPr id="3" name="Content Placeholder 2">
            <a:extLst>
              <a:ext uri="{FF2B5EF4-FFF2-40B4-BE49-F238E27FC236}">
                <a16:creationId xmlns:a16="http://schemas.microsoft.com/office/drawing/2014/main" id="{1E4C1CFB-9478-548A-C201-344DD28F09F2}"/>
              </a:ext>
            </a:extLst>
          </p:cNvPr>
          <p:cNvSpPr>
            <a:spLocks noGrp="1"/>
          </p:cNvSpPr>
          <p:nvPr>
            <p:ph idx="1"/>
          </p:nvPr>
        </p:nvSpPr>
        <p:spPr>
          <a:xfrm>
            <a:off x="776513" y="1550938"/>
            <a:ext cx="4582565" cy="4259554"/>
          </a:xfrm>
        </p:spPr>
        <p:txBody>
          <a:bodyPr>
            <a:normAutofit fontScale="85000" lnSpcReduction="10000"/>
          </a:bodyPr>
          <a:lstStyle/>
          <a:p>
            <a:pPr algn="just">
              <a:lnSpc>
                <a:spcPct val="150000"/>
              </a:lnSpc>
            </a:pPr>
            <a:r>
              <a:rPr lang="en-US" sz="2400" b="0" i="0" u="none" strike="noStrike" dirty="0">
                <a:effectLst/>
                <a:latin typeface="Times New Roman" panose="02020603050405020304" pitchFamily="18" charset="0"/>
              </a:rPr>
              <a:t>This task was initiated to me because, at that time, I was manually creating this </a:t>
            </a:r>
            <a:r>
              <a:rPr lang="en-US" sz="2400" b="0" i="0" u="none" strike="noStrike" dirty="0">
                <a:solidFill>
                  <a:srgbClr val="FFFF00"/>
                </a:solidFill>
                <a:effectLst/>
                <a:latin typeface="Times New Roman" panose="02020603050405020304" pitchFamily="18" charset="0"/>
              </a:rPr>
              <a:t>sdata.go </a:t>
            </a:r>
            <a:r>
              <a:rPr lang="en-US" sz="2400" b="0" i="0" u="none" strike="noStrike" dirty="0">
                <a:effectLst/>
                <a:latin typeface="Times New Roman" panose="02020603050405020304" pitchFamily="18" charset="0"/>
              </a:rPr>
              <a:t>file using the data we put into the </a:t>
            </a:r>
            <a:r>
              <a:rPr lang="en-US" sz="2400" b="0" i="0" u="none" strike="noStrike" dirty="0">
                <a:solidFill>
                  <a:srgbClr val="FFFF00"/>
                </a:solidFill>
                <a:effectLst/>
                <a:latin typeface="Times New Roman" panose="02020603050405020304" pitchFamily="18" charset="0"/>
              </a:rPr>
              <a:t>policy compliances-sample data feed v1.0.0.xlsx sheet</a:t>
            </a:r>
            <a:r>
              <a:rPr lang="en-US" sz="2400" b="0" i="0" u="none" strike="noStrike" dirty="0">
                <a:effectLst/>
                <a:latin typeface="Times New Roman" panose="02020603050405020304" pitchFamily="18" charset="0"/>
              </a:rPr>
              <a:t>. It was a tough task to create structures manually. Therefore a separate Golang csv file reader program was built to automate this manual process.</a:t>
            </a:r>
            <a:endParaRPr lang="en-US" sz="3600" dirty="0"/>
          </a:p>
        </p:txBody>
      </p:sp>
      <p:sp>
        <p:nvSpPr>
          <p:cNvPr id="4" name="Slide Number Placeholder 3">
            <a:extLst>
              <a:ext uri="{FF2B5EF4-FFF2-40B4-BE49-F238E27FC236}">
                <a16:creationId xmlns:a16="http://schemas.microsoft.com/office/drawing/2014/main" id="{4DDFE3B6-CBA9-7DE5-81FC-B87F43C04C60}"/>
              </a:ext>
            </a:extLst>
          </p:cNvPr>
          <p:cNvSpPr>
            <a:spLocks noGrp="1"/>
          </p:cNvSpPr>
          <p:nvPr>
            <p:ph type="sldNum" sz="quarter" idx="12"/>
          </p:nvPr>
        </p:nvSpPr>
        <p:spPr/>
        <p:txBody>
          <a:bodyPr/>
          <a:lstStyle/>
          <a:p>
            <a:fld id="{C2DF62FC-6E2F-4C77-8EA0-71635FFF71E7}" type="slidenum">
              <a:rPr lang="en-US" smtClean="0"/>
              <a:t>13</a:t>
            </a:fld>
            <a:endParaRPr lang="en-US" dirty="0"/>
          </a:p>
        </p:txBody>
      </p:sp>
      <p:pic>
        <p:nvPicPr>
          <p:cNvPr id="16386" name="Picture 2">
            <a:extLst>
              <a:ext uri="{FF2B5EF4-FFF2-40B4-BE49-F238E27FC236}">
                <a16:creationId xmlns:a16="http://schemas.microsoft.com/office/drawing/2014/main" id="{68E958CC-6260-2215-9549-182A50E6C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6320" y="1870275"/>
            <a:ext cx="6053902" cy="3404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720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FE469-B0A1-E84D-F359-4367AF5B3D85}"/>
              </a:ext>
            </a:extLst>
          </p:cNvPr>
          <p:cNvSpPr>
            <a:spLocks noGrp="1"/>
          </p:cNvSpPr>
          <p:nvPr>
            <p:ph type="title"/>
          </p:nvPr>
        </p:nvSpPr>
        <p:spPr/>
        <p:txBody>
          <a:bodyPr/>
          <a:lstStyle/>
          <a:p>
            <a:r>
              <a:rPr lang="en-US" dirty="0"/>
              <a:t>TASK-06</a:t>
            </a:r>
          </a:p>
        </p:txBody>
      </p:sp>
      <p:sp>
        <p:nvSpPr>
          <p:cNvPr id="3" name="Content Placeholder 2">
            <a:extLst>
              <a:ext uri="{FF2B5EF4-FFF2-40B4-BE49-F238E27FC236}">
                <a16:creationId xmlns:a16="http://schemas.microsoft.com/office/drawing/2014/main" id="{1012FA0C-EEE1-9183-9B37-5B77A18DB47F}"/>
              </a:ext>
            </a:extLst>
          </p:cNvPr>
          <p:cNvSpPr>
            <a:spLocks noGrp="1"/>
          </p:cNvSpPr>
          <p:nvPr>
            <p:ph idx="1"/>
          </p:nvPr>
        </p:nvSpPr>
        <p:spPr>
          <a:xfrm>
            <a:off x="560532" y="1690689"/>
            <a:ext cx="4300835" cy="4034790"/>
          </a:xfrm>
        </p:spPr>
        <p:txBody>
          <a:bodyPr/>
          <a:lstStyle/>
          <a:p>
            <a:pPr algn="just">
              <a:lnSpc>
                <a:spcPct val="150000"/>
              </a:lnSpc>
            </a:pPr>
            <a:r>
              <a:rPr lang="en-US" sz="2000" b="0" i="0" u="none" strike="noStrike" dirty="0">
                <a:effectLst/>
                <a:latin typeface="Times New Roman" panose="02020603050405020304" pitchFamily="18" charset="0"/>
              </a:rPr>
              <a:t>In the beginning, there was an Entity Relationship diagram(ERD) for the </a:t>
            </a:r>
            <a:r>
              <a:rPr lang="en-US" sz="2000" b="0" i="0" u="none" strike="noStrike" dirty="0">
                <a:solidFill>
                  <a:srgbClr val="FFFF00"/>
                </a:solidFill>
                <a:effectLst/>
                <a:latin typeface="Times New Roman" panose="02020603050405020304" pitchFamily="18" charset="0"/>
              </a:rPr>
              <a:t>Compliance and rules repository</a:t>
            </a:r>
            <a:r>
              <a:rPr lang="en-US" sz="2000" b="0" i="0" u="none" strike="noStrike" dirty="0">
                <a:effectLst/>
                <a:latin typeface="Times New Roman" panose="02020603050405020304" pitchFamily="18" charset="0"/>
              </a:rPr>
              <a:t>. But it was not optimized. We had to only modify the ERD according to the comment given by the principal architect</a:t>
            </a:r>
            <a:r>
              <a:rPr lang="en-US" sz="1800" b="0" i="0" u="none" strike="noStrike" dirty="0">
                <a:effectLst/>
                <a:latin typeface="Times New Roman" panose="02020603050405020304" pitchFamily="18" charset="0"/>
              </a:rPr>
              <a:t>.</a:t>
            </a:r>
            <a:endParaRPr lang="en-US" dirty="0"/>
          </a:p>
        </p:txBody>
      </p:sp>
      <p:pic>
        <p:nvPicPr>
          <p:cNvPr id="12290" name="Picture 2">
            <a:extLst>
              <a:ext uri="{FF2B5EF4-FFF2-40B4-BE49-F238E27FC236}">
                <a16:creationId xmlns:a16="http://schemas.microsoft.com/office/drawing/2014/main" id="{CE21C74D-0D66-78A8-4235-F02088899B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4993" y="1493918"/>
            <a:ext cx="5886450" cy="40347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0E89E30-1493-443C-B70F-9DB0ED97017E}"/>
              </a:ext>
            </a:extLst>
          </p:cNvPr>
          <p:cNvSpPr>
            <a:spLocks noGrp="1"/>
          </p:cNvSpPr>
          <p:nvPr>
            <p:ph type="sldNum" sz="quarter" idx="12"/>
          </p:nvPr>
        </p:nvSpPr>
        <p:spPr/>
        <p:txBody>
          <a:bodyPr/>
          <a:lstStyle/>
          <a:p>
            <a:fld id="{C2DF62FC-6E2F-4C77-8EA0-71635FFF71E7}" type="slidenum">
              <a:rPr lang="en-US" smtClean="0"/>
              <a:t>14</a:t>
            </a:fld>
            <a:endParaRPr lang="en-US" dirty="0"/>
          </a:p>
        </p:txBody>
      </p:sp>
    </p:spTree>
    <p:extLst>
      <p:ext uri="{BB962C8B-B14F-4D97-AF65-F5344CB8AC3E}">
        <p14:creationId xmlns:p14="http://schemas.microsoft.com/office/powerpoint/2010/main" val="1382397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A2870-002B-BFDB-9A2B-AC0E2F31914D}"/>
              </a:ext>
            </a:extLst>
          </p:cNvPr>
          <p:cNvSpPr>
            <a:spLocks noGrp="1"/>
          </p:cNvSpPr>
          <p:nvPr>
            <p:ph type="title"/>
          </p:nvPr>
        </p:nvSpPr>
        <p:spPr/>
        <p:txBody>
          <a:bodyPr/>
          <a:lstStyle/>
          <a:p>
            <a:r>
              <a:rPr lang="en-US" dirty="0"/>
              <a:t>TASK-07</a:t>
            </a:r>
          </a:p>
        </p:txBody>
      </p:sp>
      <p:sp>
        <p:nvSpPr>
          <p:cNvPr id="3" name="Content Placeholder 2">
            <a:extLst>
              <a:ext uri="{FF2B5EF4-FFF2-40B4-BE49-F238E27FC236}">
                <a16:creationId xmlns:a16="http://schemas.microsoft.com/office/drawing/2014/main" id="{E943AB11-B9E7-F70E-A05F-098E9C62EB1B}"/>
              </a:ext>
            </a:extLst>
          </p:cNvPr>
          <p:cNvSpPr>
            <a:spLocks noGrp="1"/>
          </p:cNvSpPr>
          <p:nvPr>
            <p:ph idx="1"/>
          </p:nvPr>
        </p:nvSpPr>
        <p:spPr>
          <a:xfrm>
            <a:off x="838200" y="1446191"/>
            <a:ext cx="6106610" cy="5046683"/>
          </a:xfrm>
        </p:spPr>
        <p:txBody>
          <a:bodyPr>
            <a:normAutofit fontScale="62500" lnSpcReduction="20000"/>
          </a:bodyPr>
          <a:lstStyle/>
          <a:p>
            <a:pPr algn="just" rtl="0">
              <a:lnSpc>
                <a:spcPct val="170000"/>
              </a:lnSpc>
              <a:spcBef>
                <a:spcPts val="0"/>
              </a:spcBef>
              <a:spcAft>
                <a:spcPts val="0"/>
              </a:spcAft>
            </a:pPr>
            <a:r>
              <a:rPr lang="en-US" sz="3200" b="0" i="0" u="none" strike="noStrike" dirty="0">
                <a:effectLst/>
                <a:latin typeface="Times New Roman" panose="02020603050405020304" pitchFamily="18" charset="0"/>
                <a:cs typeface="Times New Roman" panose="02020603050405020304" pitchFamily="18" charset="0"/>
              </a:rPr>
              <a:t>Another developer was initially build a data seeder using Golang. My task was to modify the seeder after the database structure changed.</a:t>
            </a:r>
          </a:p>
          <a:p>
            <a:pPr marL="0" indent="0" algn="just" rtl="0">
              <a:lnSpc>
                <a:spcPct val="170000"/>
              </a:lnSpc>
              <a:spcBef>
                <a:spcPts val="0"/>
              </a:spcBef>
              <a:spcAft>
                <a:spcPts val="0"/>
              </a:spcAft>
              <a:buNone/>
            </a:pPr>
            <a:endParaRPr lang="en-US" sz="3200" b="0" i="0" u="none" strike="noStrike" dirty="0">
              <a:effectLst/>
              <a:latin typeface="Times New Roman" panose="02020603050405020304" pitchFamily="18" charset="0"/>
              <a:cs typeface="Times New Roman" panose="02020603050405020304" pitchFamily="18" charset="0"/>
            </a:endParaRPr>
          </a:p>
          <a:p>
            <a:pPr algn="just" rtl="0">
              <a:lnSpc>
                <a:spcPct val="170000"/>
              </a:lnSpc>
              <a:spcBef>
                <a:spcPts val="0"/>
              </a:spcBef>
              <a:spcAft>
                <a:spcPts val="0"/>
              </a:spcAft>
            </a:pPr>
            <a:r>
              <a:rPr lang="en-US" sz="3200" dirty="0">
                <a:latin typeface="Times New Roman" panose="02020603050405020304" pitchFamily="18" charset="0"/>
                <a:cs typeface="Times New Roman" panose="02020603050405020304" pitchFamily="18" charset="0"/>
              </a:rPr>
              <a:t>Finally I have to check the data is seeded to the local </a:t>
            </a:r>
            <a:r>
              <a:rPr lang="en-US" sz="3200" dirty="0">
                <a:solidFill>
                  <a:srgbClr val="FFFF00"/>
                </a:solidFill>
                <a:latin typeface="Times New Roman" panose="02020603050405020304" pitchFamily="18" charset="0"/>
                <a:cs typeface="Times New Roman" panose="02020603050405020304" pitchFamily="18" charset="0"/>
              </a:rPr>
              <a:t>PostgreSQL</a:t>
            </a:r>
            <a:r>
              <a:rPr lang="en-US" sz="3200" dirty="0">
                <a:latin typeface="Times New Roman" panose="02020603050405020304" pitchFamily="18" charset="0"/>
                <a:cs typeface="Times New Roman" panose="02020603050405020304" pitchFamily="18" charset="0"/>
              </a:rPr>
              <a:t> database container by checking the </a:t>
            </a:r>
            <a:r>
              <a:rPr lang="en-US" sz="3200" dirty="0">
                <a:solidFill>
                  <a:srgbClr val="FFFF00"/>
                </a:solidFill>
                <a:latin typeface="Times New Roman" panose="02020603050405020304" pitchFamily="18" charset="0"/>
                <a:cs typeface="Times New Roman" panose="02020603050405020304" pitchFamily="18" charset="0"/>
              </a:rPr>
              <a:t>K9s</a:t>
            </a:r>
            <a:r>
              <a:rPr lang="en-US" sz="3200" dirty="0">
                <a:latin typeface="Times New Roman" panose="02020603050405020304" pitchFamily="18" charset="0"/>
                <a:cs typeface="Times New Roman" panose="02020603050405020304" pitchFamily="18" charset="0"/>
              </a:rPr>
              <a:t> error logs and check whether the data write into the database correctly by connecting the database to </a:t>
            </a:r>
            <a:r>
              <a:rPr lang="en-US" sz="3200" dirty="0">
                <a:solidFill>
                  <a:srgbClr val="FFFF00"/>
                </a:solidFill>
                <a:latin typeface="Times New Roman" panose="02020603050405020304" pitchFamily="18" charset="0"/>
                <a:cs typeface="Times New Roman" panose="02020603050405020304" pitchFamily="18" charset="0"/>
              </a:rPr>
              <a:t>dbeaver </a:t>
            </a:r>
            <a:r>
              <a:rPr lang="en-US" sz="3200" dirty="0">
                <a:latin typeface="Times New Roman" panose="02020603050405020304" pitchFamily="18" charset="0"/>
                <a:cs typeface="Times New Roman" panose="02020603050405020304" pitchFamily="18" charset="0"/>
              </a:rPr>
              <a:t>software.</a:t>
            </a:r>
            <a:endParaRPr lang="en-US" sz="5100" b="0" dirty="0">
              <a:effectLst/>
              <a:latin typeface="Times New Roman" panose="02020603050405020304" pitchFamily="18" charset="0"/>
              <a:cs typeface="Times New Roman" panose="02020603050405020304" pitchFamily="18" charset="0"/>
            </a:endParaRPr>
          </a:p>
          <a:p>
            <a:pPr marL="0" indent="0">
              <a:buNone/>
            </a:pPr>
            <a:br>
              <a:rPr lang="en-US" dirty="0"/>
            </a:br>
            <a:endParaRPr lang="en-US" dirty="0"/>
          </a:p>
        </p:txBody>
      </p:sp>
      <p:sp>
        <p:nvSpPr>
          <p:cNvPr id="4" name="Slide Number Placeholder 3">
            <a:extLst>
              <a:ext uri="{FF2B5EF4-FFF2-40B4-BE49-F238E27FC236}">
                <a16:creationId xmlns:a16="http://schemas.microsoft.com/office/drawing/2014/main" id="{BAE01487-C9D8-13A3-DE17-BA104D053449}"/>
              </a:ext>
            </a:extLst>
          </p:cNvPr>
          <p:cNvSpPr>
            <a:spLocks noGrp="1"/>
          </p:cNvSpPr>
          <p:nvPr>
            <p:ph type="sldNum" sz="quarter" idx="12"/>
          </p:nvPr>
        </p:nvSpPr>
        <p:spPr/>
        <p:txBody>
          <a:bodyPr/>
          <a:lstStyle/>
          <a:p>
            <a:fld id="{C2DF62FC-6E2F-4C77-8EA0-71635FFF71E7}" type="slidenum">
              <a:rPr lang="en-US" smtClean="0"/>
              <a:t>15</a:t>
            </a:fld>
            <a:endParaRPr lang="en-US" dirty="0"/>
          </a:p>
        </p:txBody>
      </p:sp>
      <p:pic>
        <p:nvPicPr>
          <p:cNvPr id="17410" name="Picture 2">
            <a:extLst>
              <a:ext uri="{FF2B5EF4-FFF2-40B4-BE49-F238E27FC236}">
                <a16:creationId xmlns:a16="http://schemas.microsoft.com/office/drawing/2014/main" id="{731E9315-D8B9-7FBB-08DD-B6447B79F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9547" y="1109266"/>
            <a:ext cx="3555617" cy="1995047"/>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8C6514FF-9821-00A2-47A8-0277D93096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9547" y="3325817"/>
            <a:ext cx="3874253" cy="19950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B56A34-83B2-0B25-17F5-FE9C4D45B23B}"/>
              </a:ext>
            </a:extLst>
          </p:cNvPr>
          <p:cNvSpPr txBox="1"/>
          <p:nvPr/>
        </p:nvSpPr>
        <p:spPr>
          <a:xfrm>
            <a:off x="829003" y="5748734"/>
            <a:ext cx="6804107" cy="369332"/>
          </a:xfrm>
          <a:prstGeom prst="rect">
            <a:avLst/>
          </a:prstGeom>
          <a:noFill/>
        </p:spPr>
        <p:txBody>
          <a:bodyPr wrap="none" rtlCol="0">
            <a:spAutoFit/>
          </a:bodyPr>
          <a:lstStyle/>
          <a:p>
            <a:r>
              <a:rPr lang="en-US" sz="1800" b="1" i="0" u="none" strike="noStrike" dirty="0">
                <a:solidFill>
                  <a:srgbClr val="FF0000"/>
                </a:solidFill>
                <a:effectLst/>
                <a:highlight>
                  <a:srgbClr val="FFFF00"/>
                </a:highlight>
                <a:latin typeface="Times New Roman" panose="02020603050405020304" pitchFamily="18" charset="0"/>
              </a:rPr>
              <a:t>Kubectl port-forward service/triton/triton-db-postgresql 5432:5432</a:t>
            </a:r>
            <a:endParaRPr lang="en-US" dirty="0">
              <a:solidFill>
                <a:srgbClr val="FF0000"/>
              </a:solidFill>
              <a:highlight>
                <a:srgbClr val="FFFF00"/>
              </a:highlight>
            </a:endParaRPr>
          </a:p>
        </p:txBody>
      </p:sp>
    </p:spTree>
    <p:extLst>
      <p:ext uri="{BB962C8B-B14F-4D97-AF65-F5344CB8AC3E}">
        <p14:creationId xmlns:p14="http://schemas.microsoft.com/office/powerpoint/2010/main" val="2155885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E29C1-E627-03B8-8480-11936B7156D6}"/>
              </a:ext>
            </a:extLst>
          </p:cNvPr>
          <p:cNvSpPr>
            <a:spLocks noGrp="1"/>
          </p:cNvSpPr>
          <p:nvPr>
            <p:ph type="title"/>
          </p:nvPr>
        </p:nvSpPr>
        <p:spPr/>
        <p:txBody>
          <a:bodyPr/>
          <a:lstStyle/>
          <a:p>
            <a:r>
              <a:rPr lang="en-US" dirty="0"/>
              <a:t>TASK-08</a:t>
            </a:r>
          </a:p>
        </p:txBody>
      </p:sp>
      <p:sp>
        <p:nvSpPr>
          <p:cNvPr id="3" name="Content Placeholder 2">
            <a:extLst>
              <a:ext uri="{FF2B5EF4-FFF2-40B4-BE49-F238E27FC236}">
                <a16:creationId xmlns:a16="http://schemas.microsoft.com/office/drawing/2014/main" id="{B5501A63-7B8A-C021-6F4A-90BDE1F106FE}"/>
              </a:ext>
            </a:extLst>
          </p:cNvPr>
          <p:cNvSpPr>
            <a:spLocks noGrp="1"/>
          </p:cNvSpPr>
          <p:nvPr>
            <p:ph idx="1"/>
          </p:nvPr>
        </p:nvSpPr>
        <p:spPr>
          <a:xfrm>
            <a:off x="838200" y="1426005"/>
            <a:ext cx="10875380" cy="2597513"/>
          </a:xfrm>
        </p:spPr>
        <p:txBody>
          <a:bodyPr>
            <a:normAutofit/>
          </a:bodyPr>
          <a:lstStyle/>
          <a:p>
            <a:r>
              <a:rPr lang="en-US" sz="2000" b="1" i="0" u="none" strike="noStrike" dirty="0">
                <a:effectLst/>
                <a:latin typeface="Times New Roman" panose="02020603050405020304" pitchFamily="18" charset="0"/>
              </a:rPr>
              <a:t>I </a:t>
            </a:r>
            <a:r>
              <a:rPr lang="en-US" sz="2000" b="1" dirty="0">
                <a:latin typeface="Times New Roman" panose="02020603050405020304" pitchFamily="18" charset="0"/>
              </a:rPr>
              <a:t>have created a google sheet by </a:t>
            </a:r>
            <a:r>
              <a:rPr lang="en-US" sz="2000" b="1" i="0" u="none" strike="noStrike" dirty="0">
                <a:effectLst/>
                <a:latin typeface="Times New Roman" panose="02020603050405020304" pitchFamily="18" charset="0"/>
              </a:rPr>
              <a:t>Filling out all the </a:t>
            </a:r>
            <a:r>
              <a:rPr lang="en-US" sz="2000" b="1" i="0" u="none" strike="noStrike" dirty="0">
                <a:solidFill>
                  <a:srgbClr val="FFFF00"/>
                </a:solidFill>
                <a:effectLst/>
                <a:latin typeface="Times New Roman" panose="02020603050405020304" pitchFamily="18" charset="0"/>
              </a:rPr>
              <a:t>A.W.S. managed config rules</a:t>
            </a:r>
            <a:r>
              <a:rPr lang="en-US" sz="2000" b="1" i="0" u="none" strike="noStrike" dirty="0">
                <a:effectLst/>
                <a:latin typeface="Times New Roman" panose="02020603050405020304" pitchFamily="18" charset="0"/>
              </a:rPr>
              <a:t>. Finally I have covered more than 250 rules. Bellow shows one rule as an example. The relevant sheet was shared with the respective developers and the architect.</a:t>
            </a:r>
          </a:p>
          <a:p>
            <a:r>
              <a:rPr lang="en-US" sz="2100" b="1" dirty="0">
                <a:latin typeface="Times New Roman" panose="02020603050405020304" pitchFamily="18" charset="0"/>
              </a:rPr>
              <a:t>Example 1 –</a:t>
            </a:r>
          </a:p>
          <a:p>
            <a:pPr marL="457200" lvl="1" indent="0">
              <a:buNone/>
            </a:pPr>
            <a:r>
              <a:rPr lang="en-US" sz="2000" dirty="0">
                <a:solidFill>
                  <a:srgbClr val="00B0F0"/>
                </a:solidFill>
                <a:latin typeface="Times New Roman" panose="02020603050405020304" pitchFamily="18" charset="0"/>
                <a:cs typeface="Times New Roman" panose="02020603050405020304" pitchFamily="18" charset="0"/>
              </a:rPr>
              <a:t>S3-bucket-public-read-prohibited </a:t>
            </a:r>
            <a:r>
              <a:rPr lang="en-US" sz="2000" b="1" dirty="0">
                <a:solidFill>
                  <a:srgbClr val="00B0F0"/>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Check for buckets that allow public read access through bucket policy or ACL</a:t>
            </a:r>
          </a:p>
          <a:p>
            <a:pPr marL="0" indent="0">
              <a:buNone/>
            </a:pPr>
            <a:endParaRPr lang="en-US" sz="1800" b="1" dirty="0">
              <a:latin typeface="Times New Roman" panose="02020603050405020304" pitchFamily="18" charset="0"/>
            </a:endParaRPr>
          </a:p>
        </p:txBody>
      </p:sp>
      <p:pic>
        <p:nvPicPr>
          <p:cNvPr id="2050" name="Picture 2">
            <a:extLst>
              <a:ext uri="{FF2B5EF4-FFF2-40B4-BE49-F238E27FC236}">
                <a16:creationId xmlns:a16="http://schemas.microsoft.com/office/drawing/2014/main" id="{37CBDF55-D49C-457C-BDBC-8590D23365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657" b="19967"/>
          <a:stretch/>
        </p:blipFill>
        <p:spPr bwMode="auto">
          <a:xfrm>
            <a:off x="1125048" y="3556321"/>
            <a:ext cx="4791063" cy="26375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1A5756D-E237-79F3-B06A-F2C385D6B3E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071" b="25053"/>
          <a:stretch/>
        </p:blipFill>
        <p:spPr bwMode="auto">
          <a:xfrm>
            <a:off x="6275890" y="3567815"/>
            <a:ext cx="4873477" cy="262601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B3E3CACD-2223-A8CB-D432-D3FC890F125C}"/>
              </a:ext>
            </a:extLst>
          </p:cNvPr>
          <p:cNvSpPr>
            <a:spLocks noGrp="1"/>
          </p:cNvSpPr>
          <p:nvPr>
            <p:ph type="sldNum" sz="quarter" idx="12"/>
          </p:nvPr>
        </p:nvSpPr>
        <p:spPr/>
        <p:txBody>
          <a:bodyPr/>
          <a:lstStyle/>
          <a:p>
            <a:fld id="{C2DF62FC-6E2F-4C77-8EA0-71635FFF71E7}" type="slidenum">
              <a:rPr lang="en-US" smtClean="0"/>
              <a:t>16</a:t>
            </a:fld>
            <a:endParaRPr lang="en-US" dirty="0"/>
          </a:p>
        </p:txBody>
      </p:sp>
    </p:spTree>
    <p:extLst>
      <p:ext uri="{BB962C8B-B14F-4D97-AF65-F5344CB8AC3E}">
        <p14:creationId xmlns:p14="http://schemas.microsoft.com/office/powerpoint/2010/main" val="3032148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37BE-3B06-897F-7EA2-0710D08018EC}"/>
              </a:ext>
            </a:extLst>
          </p:cNvPr>
          <p:cNvSpPr>
            <a:spLocks noGrp="1"/>
          </p:cNvSpPr>
          <p:nvPr>
            <p:ph type="title"/>
          </p:nvPr>
        </p:nvSpPr>
        <p:spPr/>
        <p:txBody>
          <a:bodyPr/>
          <a:lstStyle/>
          <a:p>
            <a:r>
              <a:rPr lang="en-US" dirty="0"/>
              <a:t>TASK-09</a:t>
            </a:r>
          </a:p>
        </p:txBody>
      </p:sp>
      <p:sp>
        <p:nvSpPr>
          <p:cNvPr id="3" name="Content Placeholder 2">
            <a:extLst>
              <a:ext uri="{FF2B5EF4-FFF2-40B4-BE49-F238E27FC236}">
                <a16:creationId xmlns:a16="http://schemas.microsoft.com/office/drawing/2014/main" id="{A026C606-07E3-AB07-9F00-98479004CE33}"/>
              </a:ext>
            </a:extLst>
          </p:cNvPr>
          <p:cNvSpPr>
            <a:spLocks noGrp="1"/>
          </p:cNvSpPr>
          <p:nvPr>
            <p:ph idx="1"/>
          </p:nvPr>
        </p:nvSpPr>
        <p:spPr>
          <a:xfrm>
            <a:off x="669834" y="1454459"/>
            <a:ext cx="10881700" cy="2434635"/>
          </a:xfrm>
        </p:spPr>
        <p:txBody>
          <a:bodyPr>
            <a:normAutofit fontScale="92500" lnSpcReduction="20000"/>
          </a:bodyPr>
          <a:lstStyle/>
          <a:p>
            <a:pPr algn="just" rtl="0">
              <a:lnSpc>
                <a:spcPct val="160000"/>
              </a:lnSpc>
              <a:spcBef>
                <a:spcPts val="0"/>
              </a:spcBef>
              <a:spcAft>
                <a:spcPts val="0"/>
              </a:spcAft>
            </a:pPr>
            <a:r>
              <a:rPr lang="en-US" sz="2000" b="0" i="0" u="none" strike="noStrike" dirty="0">
                <a:effectLst/>
                <a:latin typeface="Times New Roman" panose="02020603050405020304" pitchFamily="18" charset="0"/>
                <a:cs typeface="Times New Roman" panose="02020603050405020304" pitchFamily="18" charset="0"/>
              </a:rPr>
              <a:t>In the project, after deploying the application on </a:t>
            </a:r>
            <a:r>
              <a:rPr lang="en-US" sz="2000" b="0" i="0" u="none" strike="noStrike" dirty="0">
                <a:solidFill>
                  <a:srgbClr val="FFFF00"/>
                </a:solidFill>
                <a:effectLst/>
                <a:latin typeface="Times New Roman" panose="02020603050405020304" pitchFamily="18" charset="0"/>
                <a:cs typeface="Times New Roman" panose="02020603050405020304" pitchFamily="18" charset="0"/>
              </a:rPr>
              <a:t>AWS Elastic Kubernetes service(EKS)</a:t>
            </a:r>
            <a:r>
              <a:rPr lang="en-US" sz="2000" b="0" i="0" u="none" strike="noStrike" dirty="0">
                <a:effectLst/>
                <a:latin typeface="Times New Roman" panose="02020603050405020304" pitchFamily="18" charset="0"/>
                <a:cs typeface="Times New Roman" panose="02020603050405020304" pitchFamily="18" charset="0"/>
              </a:rPr>
              <a:t>, if the client needed to update the </a:t>
            </a:r>
            <a:r>
              <a:rPr lang="en-US" sz="2000" b="0" i="0" u="none" strike="noStrike" dirty="0">
                <a:solidFill>
                  <a:srgbClr val="FFFF00"/>
                </a:solidFill>
                <a:effectLst/>
                <a:latin typeface="Times New Roman" panose="02020603050405020304" pitchFamily="18" charset="0"/>
                <a:cs typeface="Times New Roman" panose="02020603050405020304" pitchFamily="18" charset="0"/>
              </a:rPr>
              <a:t>data-related policies </a:t>
            </a:r>
            <a:r>
              <a:rPr lang="en-US" sz="2000" b="0" i="0" u="none" strike="noStrike" dirty="0">
                <a:effectLst/>
                <a:latin typeface="Times New Roman" panose="02020603050405020304" pitchFamily="18" charset="0"/>
                <a:cs typeface="Times New Roman" panose="02020603050405020304" pitchFamily="18" charset="0"/>
              </a:rPr>
              <a:t>from the database side, there were no possible methods to do it while the system was up and running. Therefore I have assigned a task to create an</a:t>
            </a:r>
            <a:r>
              <a:rPr lang="en-US" sz="2000" b="0" i="0" u="none" strike="noStrike" dirty="0">
                <a:solidFill>
                  <a:srgbClr val="FFFF00"/>
                </a:solidFill>
                <a:effectLst/>
                <a:latin typeface="Times New Roman" panose="02020603050405020304" pitchFamily="18" charset="0"/>
                <a:cs typeface="Times New Roman" panose="02020603050405020304" pitchFamily="18" charset="0"/>
              </a:rPr>
              <a:t> Extract Transform Load(ETL) </a:t>
            </a:r>
            <a:r>
              <a:rPr lang="en-US" sz="2000" b="0" i="0" u="none" strike="noStrike" dirty="0">
                <a:effectLst/>
                <a:latin typeface="Times New Roman" panose="02020603050405020304" pitchFamily="18" charset="0"/>
                <a:cs typeface="Times New Roman" panose="02020603050405020304" pitchFamily="18" charset="0"/>
              </a:rPr>
              <a:t>to read files from the </a:t>
            </a:r>
            <a:r>
              <a:rPr lang="en-US" sz="2000" b="0" i="0" u="none" strike="noStrike" dirty="0">
                <a:solidFill>
                  <a:srgbClr val="FFFF00"/>
                </a:solidFill>
                <a:effectLst/>
                <a:latin typeface="Times New Roman" panose="02020603050405020304" pitchFamily="18" charset="0"/>
                <a:cs typeface="Times New Roman" panose="02020603050405020304" pitchFamily="18" charset="0"/>
              </a:rPr>
              <a:t>S3 bucket </a:t>
            </a:r>
            <a:r>
              <a:rPr lang="en-US" sz="2000" b="0" i="0" u="none" strike="noStrike" dirty="0">
                <a:effectLst/>
                <a:latin typeface="Times New Roman" panose="02020603050405020304" pitchFamily="18" charset="0"/>
                <a:cs typeface="Times New Roman" panose="02020603050405020304" pitchFamily="18" charset="0"/>
              </a:rPr>
              <a:t>and load them into the AWS </a:t>
            </a:r>
            <a:r>
              <a:rPr lang="en-US" sz="2000" b="0" i="0" u="none" strike="noStrike" dirty="0">
                <a:solidFill>
                  <a:srgbClr val="FFFF00"/>
                </a:solidFill>
                <a:effectLst/>
                <a:latin typeface="Times New Roman" panose="02020603050405020304" pitchFamily="18" charset="0"/>
                <a:cs typeface="Times New Roman" panose="02020603050405020304" pitchFamily="18" charset="0"/>
              </a:rPr>
              <a:t>RDS PostgreSQL </a:t>
            </a:r>
            <a:r>
              <a:rPr lang="en-US" sz="2000" b="0" i="0" u="none" strike="noStrike" dirty="0">
                <a:effectLst/>
                <a:latin typeface="Times New Roman" panose="02020603050405020304" pitchFamily="18" charset="0"/>
                <a:cs typeface="Times New Roman" panose="02020603050405020304" pitchFamily="18" charset="0"/>
              </a:rPr>
              <a:t>database.</a:t>
            </a:r>
            <a:endParaRPr lang="en-US" sz="3200" b="0" dirty="0">
              <a:effectLst/>
              <a:latin typeface="Times New Roman" panose="02020603050405020304" pitchFamily="18" charset="0"/>
              <a:cs typeface="Times New Roman" panose="02020603050405020304" pitchFamily="18" charset="0"/>
            </a:endParaRPr>
          </a:p>
          <a:p>
            <a:pPr marL="0" indent="0">
              <a:buNone/>
            </a:pPr>
            <a:br>
              <a:rPr lang="en-US" dirty="0"/>
            </a:br>
            <a:endParaRPr lang="en-US" dirty="0"/>
          </a:p>
        </p:txBody>
      </p:sp>
      <p:pic>
        <p:nvPicPr>
          <p:cNvPr id="7170" name="Picture 2">
            <a:extLst>
              <a:ext uri="{FF2B5EF4-FFF2-40B4-BE49-F238E27FC236}">
                <a16:creationId xmlns:a16="http://schemas.microsoft.com/office/drawing/2014/main" id="{D95098F1-86F6-9C19-08B4-D95FD7B22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7076" y="3282376"/>
            <a:ext cx="4573524" cy="299285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CBE1C353-B209-1DB5-B523-69D0F37E9B6A}"/>
              </a:ext>
            </a:extLst>
          </p:cNvPr>
          <p:cNvSpPr>
            <a:spLocks noGrp="1"/>
          </p:cNvSpPr>
          <p:nvPr>
            <p:ph type="sldNum" sz="quarter" idx="12"/>
          </p:nvPr>
        </p:nvSpPr>
        <p:spPr/>
        <p:txBody>
          <a:bodyPr/>
          <a:lstStyle/>
          <a:p>
            <a:fld id="{C2DF62FC-6E2F-4C77-8EA0-71635FFF71E7}" type="slidenum">
              <a:rPr lang="en-US" smtClean="0"/>
              <a:t>17</a:t>
            </a:fld>
            <a:endParaRPr lang="en-US" dirty="0"/>
          </a:p>
        </p:txBody>
      </p:sp>
    </p:spTree>
    <p:extLst>
      <p:ext uri="{BB962C8B-B14F-4D97-AF65-F5344CB8AC3E}">
        <p14:creationId xmlns:p14="http://schemas.microsoft.com/office/powerpoint/2010/main" val="4294369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D46952B-03C4-0B6F-113E-BC55149CEB63}"/>
              </a:ext>
            </a:extLst>
          </p:cNvPr>
          <p:cNvSpPr>
            <a:spLocks noGrp="1"/>
          </p:cNvSpPr>
          <p:nvPr>
            <p:ph type="title"/>
          </p:nvPr>
        </p:nvSpPr>
        <p:spPr>
          <a:xfrm>
            <a:off x="838200" y="365126"/>
            <a:ext cx="10515600" cy="274638"/>
          </a:xfrm>
        </p:spPr>
        <p:txBody>
          <a:bodyPr>
            <a:normAutofit fontScale="90000"/>
          </a:bodyPr>
          <a:lstStyle/>
          <a:p>
            <a:r>
              <a:rPr lang="en-US" dirty="0"/>
              <a:t>Proposed workflow diagrams for the designed ETL</a:t>
            </a:r>
          </a:p>
        </p:txBody>
      </p:sp>
      <p:pic>
        <p:nvPicPr>
          <p:cNvPr id="4" name="Picture 4">
            <a:extLst>
              <a:ext uri="{FF2B5EF4-FFF2-40B4-BE49-F238E27FC236}">
                <a16:creationId xmlns:a16="http://schemas.microsoft.com/office/drawing/2014/main" id="{44232D40-52B6-F9C0-F370-4CC809FCB395}"/>
              </a:ext>
            </a:extLst>
          </p:cNvPr>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b="21602"/>
          <a:stretch/>
        </p:blipFill>
        <p:spPr bwMode="auto">
          <a:xfrm>
            <a:off x="421956" y="747712"/>
            <a:ext cx="5886450" cy="5973763"/>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BB1FC5C9-A3D8-C021-4804-1740A322A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0101" y="634851"/>
            <a:ext cx="4789301" cy="619948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304BA8AB-3026-B5F6-482C-A4DE64DF81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4114" y="868832"/>
            <a:ext cx="2188585" cy="5532293"/>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4F1C2F94-7EDD-55E2-983A-8BA711F062B7}"/>
              </a:ext>
            </a:extLst>
          </p:cNvPr>
          <p:cNvSpPr>
            <a:spLocks noGrp="1"/>
          </p:cNvSpPr>
          <p:nvPr>
            <p:ph type="sldNum" sz="quarter" idx="12"/>
          </p:nvPr>
        </p:nvSpPr>
        <p:spPr/>
        <p:txBody>
          <a:bodyPr/>
          <a:lstStyle/>
          <a:p>
            <a:fld id="{C2DF62FC-6E2F-4C77-8EA0-71635FFF71E7}" type="slidenum">
              <a:rPr lang="en-US" smtClean="0"/>
              <a:t>18</a:t>
            </a:fld>
            <a:endParaRPr lang="en-US" dirty="0"/>
          </a:p>
        </p:txBody>
      </p:sp>
    </p:spTree>
    <p:extLst>
      <p:ext uri="{BB962C8B-B14F-4D97-AF65-F5344CB8AC3E}">
        <p14:creationId xmlns:p14="http://schemas.microsoft.com/office/powerpoint/2010/main" val="3266838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5C8C-44FF-C4B3-9687-6A45FA9892A1}"/>
              </a:ext>
            </a:extLst>
          </p:cNvPr>
          <p:cNvSpPr>
            <a:spLocks noGrp="1"/>
          </p:cNvSpPr>
          <p:nvPr>
            <p:ph type="title"/>
          </p:nvPr>
        </p:nvSpPr>
        <p:spPr>
          <a:xfrm>
            <a:off x="838200" y="561603"/>
            <a:ext cx="10515600" cy="1129085"/>
          </a:xfrm>
        </p:spPr>
        <p:txBody>
          <a:bodyPr/>
          <a:lstStyle/>
          <a:p>
            <a:r>
              <a:rPr lang="en-US" dirty="0"/>
              <a:t>TASK-10</a:t>
            </a:r>
          </a:p>
        </p:txBody>
      </p:sp>
      <p:sp>
        <p:nvSpPr>
          <p:cNvPr id="3" name="Content Placeholder 2">
            <a:extLst>
              <a:ext uri="{FF2B5EF4-FFF2-40B4-BE49-F238E27FC236}">
                <a16:creationId xmlns:a16="http://schemas.microsoft.com/office/drawing/2014/main" id="{3747BB6B-78C7-7D10-96F7-75193C29EE3F}"/>
              </a:ext>
            </a:extLst>
          </p:cNvPr>
          <p:cNvSpPr>
            <a:spLocks noGrp="1"/>
          </p:cNvSpPr>
          <p:nvPr>
            <p:ph idx="1"/>
          </p:nvPr>
        </p:nvSpPr>
        <p:spPr>
          <a:xfrm>
            <a:off x="838200" y="2245489"/>
            <a:ext cx="5342681" cy="2728218"/>
          </a:xfrm>
        </p:spPr>
        <p:txBody>
          <a:bodyPr>
            <a:normAutofit fontScale="92500" lnSpcReduction="10000"/>
          </a:bodyPr>
          <a:lstStyle/>
          <a:p>
            <a:pPr marL="0" indent="0" algn="just" rtl="0">
              <a:spcBef>
                <a:spcPts val="0"/>
              </a:spcBef>
              <a:spcAft>
                <a:spcPts val="0"/>
              </a:spcAft>
              <a:buNone/>
            </a:pPr>
            <a:r>
              <a:rPr lang="en-US" sz="2400" b="0" i="0" u="none" strike="noStrike" dirty="0">
                <a:effectLst/>
                <a:latin typeface="Times New Roman" panose="02020603050405020304" pitchFamily="18" charset="0"/>
                <a:cs typeface="Times New Roman" panose="02020603050405020304" pitchFamily="18" charset="0"/>
              </a:rPr>
              <a:t>Here the task was to automate the Extract Transform Load(ETL) deployment process; for that, I had to use the </a:t>
            </a:r>
            <a:r>
              <a:rPr lang="en-US" sz="2400" b="0" i="0" u="none" strike="noStrike" dirty="0">
                <a:solidFill>
                  <a:srgbClr val="FFFF00"/>
                </a:solidFill>
                <a:effectLst/>
                <a:latin typeface="Times New Roman" panose="02020603050405020304" pitchFamily="18" charset="0"/>
                <a:cs typeface="Times New Roman" panose="02020603050405020304" pitchFamily="18" charset="0"/>
              </a:rPr>
              <a:t>AWS cloud formation service</a:t>
            </a:r>
            <a:r>
              <a:rPr lang="en-US" sz="2400" b="0" i="0" u="none" strike="noStrike" dirty="0">
                <a:effectLst/>
                <a:latin typeface="Times New Roman" panose="02020603050405020304" pitchFamily="18" charset="0"/>
                <a:cs typeface="Times New Roman" panose="02020603050405020304" pitchFamily="18" charset="0"/>
              </a:rPr>
              <a:t>. In this project, I created the </a:t>
            </a:r>
            <a:r>
              <a:rPr lang="en-US" sz="2400" b="0" i="0" u="none" strike="noStrike" dirty="0">
                <a:solidFill>
                  <a:srgbClr val="FFFF00"/>
                </a:solidFill>
                <a:effectLst/>
                <a:latin typeface="Times New Roman" panose="02020603050405020304" pitchFamily="18" charset="0"/>
                <a:cs typeface="Times New Roman" panose="02020603050405020304" pitchFamily="18" charset="0"/>
              </a:rPr>
              <a:t>YAML</a:t>
            </a:r>
            <a:r>
              <a:rPr lang="en-US" sz="2400" b="0" i="0" u="none" strike="noStrike" dirty="0">
                <a:effectLst/>
                <a:latin typeface="Times New Roman" panose="02020603050405020304" pitchFamily="18" charset="0"/>
                <a:cs typeface="Times New Roman" panose="02020603050405020304" pitchFamily="18" charset="0"/>
              </a:rPr>
              <a:t>. However, we can use either YAML or JSON to automate the process. </a:t>
            </a:r>
            <a:endParaRPr lang="en-US" sz="3600" b="0" dirty="0">
              <a:effectLst/>
              <a:latin typeface="Times New Roman" panose="02020603050405020304" pitchFamily="18" charset="0"/>
              <a:cs typeface="Times New Roman" panose="02020603050405020304" pitchFamily="18" charset="0"/>
            </a:endParaRPr>
          </a:p>
          <a:p>
            <a:pPr marL="0" indent="0">
              <a:buNone/>
            </a:pPr>
            <a:br>
              <a:rPr lang="en-US" dirty="0"/>
            </a:br>
            <a:endParaRPr lang="en-US" dirty="0"/>
          </a:p>
        </p:txBody>
      </p:sp>
      <p:sp>
        <p:nvSpPr>
          <p:cNvPr id="4" name="Slide Number Placeholder 3">
            <a:extLst>
              <a:ext uri="{FF2B5EF4-FFF2-40B4-BE49-F238E27FC236}">
                <a16:creationId xmlns:a16="http://schemas.microsoft.com/office/drawing/2014/main" id="{D16A7A1E-2008-0256-1532-B5AB6A6123C1}"/>
              </a:ext>
            </a:extLst>
          </p:cNvPr>
          <p:cNvSpPr>
            <a:spLocks noGrp="1"/>
          </p:cNvSpPr>
          <p:nvPr>
            <p:ph type="sldNum" sz="quarter" idx="12"/>
          </p:nvPr>
        </p:nvSpPr>
        <p:spPr/>
        <p:txBody>
          <a:bodyPr/>
          <a:lstStyle/>
          <a:p>
            <a:fld id="{C2DF62FC-6E2F-4C77-8EA0-71635FFF71E7}" type="slidenum">
              <a:rPr lang="en-US" smtClean="0"/>
              <a:t>19</a:t>
            </a:fld>
            <a:endParaRPr lang="en-US" dirty="0"/>
          </a:p>
        </p:txBody>
      </p:sp>
      <p:pic>
        <p:nvPicPr>
          <p:cNvPr id="18434" name="Picture 2">
            <a:extLst>
              <a:ext uri="{FF2B5EF4-FFF2-40B4-BE49-F238E27FC236}">
                <a16:creationId xmlns:a16="http://schemas.microsoft.com/office/drawing/2014/main" id="{13232A66-3C5B-8CF0-8349-22C2C7A80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7142" y="2033437"/>
            <a:ext cx="5311761" cy="2851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782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1139-38D9-5875-3D9A-E43AE6880671}"/>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3A029606-3015-51B6-5274-DE919AFFF278}"/>
              </a:ext>
            </a:extLst>
          </p:cNvPr>
          <p:cNvSpPr>
            <a:spLocks noGrp="1"/>
          </p:cNvSpPr>
          <p:nvPr>
            <p:ph idx="1"/>
          </p:nvPr>
        </p:nvSpPr>
        <p:spPr>
          <a:xfrm>
            <a:off x="838200" y="1858297"/>
            <a:ext cx="6056086" cy="4318666"/>
          </a:xfrm>
        </p:spPr>
        <p:txBody>
          <a:bodyPr>
            <a:normAutofit/>
          </a:bodyPr>
          <a:lstStyle/>
          <a:p>
            <a:r>
              <a:rPr lang="en-US" sz="2400" dirty="0"/>
              <a:t>Training Establishment details</a:t>
            </a:r>
          </a:p>
          <a:p>
            <a:r>
              <a:rPr lang="en-US" sz="2400" dirty="0"/>
              <a:t>Placement Details and Scrum Team at MitraI</a:t>
            </a:r>
          </a:p>
          <a:p>
            <a:r>
              <a:rPr lang="en-US" sz="2400" dirty="0"/>
              <a:t>Assigned projects</a:t>
            </a:r>
          </a:p>
          <a:p>
            <a:r>
              <a:rPr lang="en-US" sz="2400" dirty="0"/>
              <a:t>Project1 Details</a:t>
            </a:r>
          </a:p>
          <a:p>
            <a:r>
              <a:rPr lang="en-US" sz="2400" dirty="0"/>
              <a:t>Project2 Details</a:t>
            </a:r>
          </a:p>
          <a:p>
            <a:r>
              <a:rPr lang="en-US" sz="2400" dirty="0"/>
              <a:t>Technical and Non-technical skills</a:t>
            </a:r>
          </a:p>
        </p:txBody>
      </p:sp>
      <p:sp>
        <p:nvSpPr>
          <p:cNvPr id="4" name="Slide Number Placeholder 3">
            <a:extLst>
              <a:ext uri="{FF2B5EF4-FFF2-40B4-BE49-F238E27FC236}">
                <a16:creationId xmlns:a16="http://schemas.microsoft.com/office/drawing/2014/main" id="{479DFD79-90C1-8A78-0AEF-2DC054CB809F}"/>
              </a:ext>
            </a:extLst>
          </p:cNvPr>
          <p:cNvSpPr>
            <a:spLocks noGrp="1"/>
          </p:cNvSpPr>
          <p:nvPr>
            <p:ph type="sldNum" sz="quarter" idx="12"/>
          </p:nvPr>
        </p:nvSpPr>
        <p:spPr/>
        <p:txBody>
          <a:bodyPr/>
          <a:lstStyle/>
          <a:p>
            <a:fld id="{C2DF62FC-6E2F-4C77-8EA0-71635FFF71E7}" type="slidenum">
              <a:rPr lang="en-US" smtClean="0"/>
              <a:t>2</a:t>
            </a:fld>
            <a:endParaRPr lang="en-US" dirty="0"/>
          </a:p>
        </p:txBody>
      </p:sp>
      <p:pic>
        <p:nvPicPr>
          <p:cNvPr id="6" name="Picture 5">
            <a:extLst>
              <a:ext uri="{FF2B5EF4-FFF2-40B4-BE49-F238E27FC236}">
                <a16:creationId xmlns:a16="http://schemas.microsoft.com/office/drawing/2014/main" id="{47DA1482-74CF-406A-CC17-E3076E2B6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0142" y="874049"/>
            <a:ext cx="3638550" cy="485775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362250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CFE31-20FF-6402-2B09-30189A69A6FD}"/>
              </a:ext>
            </a:extLst>
          </p:cNvPr>
          <p:cNvSpPr>
            <a:spLocks noGrp="1"/>
          </p:cNvSpPr>
          <p:nvPr>
            <p:ph type="title"/>
          </p:nvPr>
        </p:nvSpPr>
        <p:spPr>
          <a:xfrm>
            <a:off x="838200" y="2230871"/>
            <a:ext cx="10515600" cy="1325563"/>
          </a:xfrm>
        </p:spPr>
        <p:txBody>
          <a:bodyPr>
            <a:normAutofit/>
          </a:bodyPr>
          <a:lstStyle/>
          <a:p>
            <a:pPr algn="ctr"/>
            <a:r>
              <a:rPr lang="en-US" sz="5400" dirty="0">
                <a:solidFill>
                  <a:srgbClr val="FF0000"/>
                </a:solidFill>
                <a:latin typeface="Times New Roman" panose="02020603050405020304" pitchFamily="18" charset="0"/>
                <a:cs typeface="Times New Roman" panose="02020603050405020304" pitchFamily="18" charset="0"/>
              </a:rPr>
              <a:t>A</a:t>
            </a:r>
            <a:r>
              <a:rPr lang="en-US" sz="5400" dirty="0">
                <a:solidFill>
                  <a:schemeClr val="accent4"/>
                </a:solidFill>
                <a:latin typeface="Times New Roman" panose="02020603050405020304" pitchFamily="18" charset="0"/>
                <a:cs typeface="Times New Roman" panose="02020603050405020304" pitchFamily="18" charset="0"/>
              </a:rPr>
              <a:t>pplicant </a:t>
            </a:r>
            <a:r>
              <a:rPr lang="en-US" sz="5400" dirty="0">
                <a:solidFill>
                  <a:srgbClr val="FF0000"/>
                </a:solidFill>
                <a:latin typeface="Times New Roman" panose="02020603050405020304" pitchFamily="18" charset="0"/>
                <a:cs typeface="Times New Roman" panose="02020603050405020304" pitchFamily="18" charset="0"/>
              </a:rPr>
              <a:t>T</a:t>
            </a:r>
            <a:r>
              <a:rPr lang="en-US" sz="5400" dirty="0">
                <a:solidFill>
                  <a:schemeClr val="accent4"/>
                </a:solidFill>
                <a:latin typeface="Times New Roman" panose="02020603050405020304" pitchFamily="18" charset="0"/>
                <a:cs typeface="Times New Roman" panose="02020603050405020304" pitchFamily="18" charset="0"/>
              </a:rPr>
              <a:t>racking </a:t>
            </a:r>
            <a:r>
              <a:rPr lang="en-US" sz="5400" dirty="0">
                <a:solidFill>
                  <a:srgbClr val="FF0000"/>
                </a:solidFill>
                <a:latin typeface="Times New Roman" panose="02020603050405020304" pitchFamily="18" charset="0"/>
                <a:cs typeface="Times New Roman" panose="02020603050405020304" pitchFamily="18" charset="0"/>
              </a:rPr>
              <a:t>S</a:t>
            </a:r>
            <a:r>
              <a:rPr lang="en-US" sz="5400" dirty="0">
                <a:solidFill>
                  <a:schemeClr val="accent4"/>
                </a:solidFill>
                <a:latin typeface="Times New Roman" panose="02020603050405020304" pitchFamily="18" charset="0"/>
                <a:cs typeface="Times New Roman" panose="02020603050405020304" pitchFamily="18" charset="0"/>
              </a:rPr>
              <a:t>ystem</a:t>
            </a:r>
          </a:p>
        </p:txBody>
      </p:sp>
      <p:sp>
        <p:nvSpPr>
          <p:cNvPr id="5" name="Slide Number Placeholder 4">
            <a:extLst>
              <a:ext uri="{FF2B5EF4-FFF2-40B4-BE49-F238E27FC236}">
                <a16:creationId xmlns:a16="http://schemas.microsoft.com/office/drawing/2014/main" id="{1E0DB530-4D01-59A7-A518-4693D4A30B46}"/>
              </a:ext>
            </a:extLst>
          </p:cNvPr>
          <p:cNvSpPr>
            <a:spLocks noGrp="1"/>
          </p:cNvSpPr>
          <p:nvPr>
            <p:ph type="sldNum" sz="quarter" idx="12"/>
          </p:nvPr>
        </p:nvSpPr>
        <p:spPr/>
        <p:txBody>
          <a:bodyPr/>
          <a:lstStyle/>
          <a:p>
            <a:fld id="{C2DF62FC-6E2F-4C77-8EA0-71635FFF71E7}" type="slidenum">
              <a:rPr lang="en-US" smtClean="0"/>
              <a:t>20</a:t>
            </a:fld>
            <a:endParaRPr lang="en-US" dirty="0"/>
          </a:p>
        </p:txBody>
      </p:sp>
    </p:spTree>
    <p:extLst>
      <p:ext uri="{BB962C8B-B14F-4D97-AF65-F5344CB8AC3E}">
        <p14:creationId xmlns:p14="http://schemas.microsoft.com/office/powerpoint/2010/main" val="1289589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3EF47-5680-F1DD-CA73-EAAD4C565138}"/>
              </a:ext>
            </a:extLst>
          </p:cNvPr>
          <p:cNvSpPr>
            <a:spLocks noGrp="1"/>
          </p:cNvSpPr>
          <p:nvPr>
            <p:ph type="title"/>
          </p:nvPr>
        </p:nvSpPr>
        <p:spPr/>
        <p:txBody>
          <a:bodyPr/>
          <a:lstStyle/>
          <a:p>
            <a:r>
              <a:rPr lang="en-US" dirty="0"/>
              <a:t>TASK-1</a:t>
            </a:r>
          </a:p>
        </p:txBody>
      </p:sp>
      <p:sp>
        <p:nvSpPr>
          <p:cNvPr id="3" name="Content Placeholder 2">
            <a:extLst>
              <a:ext uri="{FF2B5EF4-FFF2-40B4-BE49-F238E27FC236}">
                <a16:creationId xmlns:a16="http://schemas.microsoft.com/office/drawing/2014/main" id="{A1564FE1-1228-68F7-326C-4844143F5921}"/>
              </a:ext>
            </a:extLst>
          </p:cNvPr>
          <p:cNvSpPr>
            <a:spLocks noGrp="1"/>
          </p:cNvSpPr>
          <p:nvPr>
            <p:ph idx="1"/>
          </p:nvPr>
        </p:nvSpPr>
        <p:spPr>
          <a:xfrm>
            <a:off x="838200" y="1666566"/>
            <a:ext cx="5257800" cy="3524868"/>
          </a:xfrm>
        </p:spPr>
        <p:txBody>
          <a:bodyPr>
            <a:normAutofit fontScale="85000" lnSpcReduction="10000"/>
          </a:bodyPr>
          <a:lstStyle/>
          <a:p>
            <a:pPr algn="just">
              <a:lnSpc>
                <a:spcPct val="170000"/>
              </a:lnSpc>
            </a:pPr>
            <a:r>
              <a:rPr lang="en-US" sz="2400" dirty="0"/>
              <a:t>Create a relational database and design the ER diagram for ATS by observing the entities through the peopleHR sandbox environment.</a:t>
            </a:r>
          </a:p>
          <a:p>
            <a:pPr algn="just">
              <a:lnSpc>
                <a:spcPct val="170000"/>
              </a:lnSpc>
            </a:pPr>
            <a:r>
              <a:rPr lang="en-US" sz="2400" dirty="0"/>
              <a:t>Create a scheduler to sync both peopleHR data with currently propose ATS application.</a:t>
            </a:r>
          </a:p>
        </p:txBody>
      </p:sp>
      <p:pic>
        <p:nvPicPr>
          <p:cNvPr id="9220" name="Picture 4">
            <a:extLst>
              <a:ext uri="{FF2B5EF4-FFF2-40B4-BE49-F238E27FC236}">
                <a16:creationId xmlns:a16="http://schemas.microsoft.com/office/drawing/2014/main" id="{9E927211-8186-528A-58B7-2381569D23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743"/>
          <a:stretch/>
        </p:blipFill>
        <p:spPr bwMode="auto">
          <a:xfrm>
            <a:off x="6439517" y="1961532"/>
            <a:ext cx="5272282" cy="293493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E1665983-8F3E-C1AB-5EDE-4F89FB24291A}"/>
              </a:ext>
            </a:extLst>
          </p:cNvPr>
          <p:cNvSpPr>
            <a:spLocks noGrp="1"/>
          </p:cNvSpPr>
          <p:nvPr>
            <p:ph type="sldNum" sz="quarter" idx="12"/>
          </p:nvPr>
        </p:nvSpPr>
        <p:spPr/>
        <p:txBody>
          <a:bodyPr/>
          <a:lstStyle/>
          <a:p>
            <a:fld id="{C2DF62FC-6E2F-4C77-8EA0-71635FFF71E7}" type="slidenum">
              <a:rPr lang="en-US" smtClean="0"/>
              <a:t>21</a:t>
            </a:fld>
            <a:endParaRPr lang="en-US" dirty="0"/>
          </a:p>
        </p:txBody>
      </p:sp>
    </p:spTree>
    <p:extLst>
      <p:ext uri="{BB962C8B-B14F-4D97-AF65-F5344CB8AC3E}">
        <p14:creationId xmlns:p14="http://schemas.microsoft.com/office/powerpoint/2010/main" val="1669564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C33207DE-FB8F-5657-FAEF-E5F2FA819D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642" y="929585"/>
            <a:ext cx="4476750" cy="481012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0F9C1406-BFDC-6D83-0527-E70743609BB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363" t="269" r="21515" b="-269"/>
          <a:stretch/>
        </p:blipFill>
        <p:spPr bwMode="auto">
          <a:xfrm>
            <a:off x="6465455" y="442900"/>
            <a:ext cx="4476750" cy="578349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3052230-B52C-DAC9-0CAC-9686E9E71CD8}"/>
              </a:ext>
            </a:extLst>
          </p:cNvPr>
          <p:cNvSpPr>
            <a:spLocks noGrp="1"/>
          </p:cNvSpPr>
          <p:nvPr>
            <p:ph type="sldNum" sz="quarter" idx="12"/>
          </p:nvPr>
        </p:nvSpPr>
        <p:spPr/>
        <p:txBody>
          <a:bodyPr/>
          <a:lstStyle/>
          <a:p>
            <a:fld id="{C2DF62FC-6E2F-4C77-8EA0-71635FFF71E7}" type="slidenum">
              <a:rPr lang="en-US" smtClean="0"/>
              <a:t>22</a:t>
            </a:fld>
            <a:endParaRPr lang="en-US" dirty="0"/>
          </a:p>
        </p:txBody>
      </p:sp>
    </p:spTree>
    <p:extLst>
      <p:ext uri="{BB962C8B-B14F-4D97-AF65-F5344CB8AC3E}">
        <p14:creationId xmlns:p14="http://schemas.microsoft.com/office/powerpoint/2010/main" val="3293468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0F803B-C675-2E42-C417-46735727807C}"/>
              </a:ext>
            </a:extLst>
          </p:cNvPr>
          <p:cNvSpPr>
            <a:spLocks noGrp="1"/>
          </p:cNvSpPr>
          <p:nvPr>
            <p:ph type="title"/>
          </p:nvPr>
        </p:nvSpPr>
        <p:spPr/>
        <p:txBody>
          <a:bodyPr/>
          <a:lstStyle/>
          <a:p>
            <a:r>
              <a:rPr lang="en-US" dirty="0"/>
              <a:t>TASK-02</a:t>
            </a:r>
          </a:p>
        </p:txBody>
      </p:sp>
      <p:sp>
        <p:nvSpPr>
          <p:cNvPr id="7" name="Content Placeholder 6">
            <a:extLst>
              <a:ext uri="{FF2B5EF4-FFF2-40B4-BE49-F238E27FC236}">
                <a16:creationId xmlns:a16="http://schemas.microsoft.com/office/drawing/2014/main" id="{373FC8F9-AFBC-354E-47E7-255B67675EB3}"/>
              </a:ext>
            </a:extLst>
          </p:cNvPr>
          <p:cNvSpPr>
            <a:spLocks noGrp="1"/>
          </p:cNvSpPr>
          <p:nvPr>
            <p:ph idx="1"/>
          </p:nvPr>
        </p:nvSpPr>
        <p:spPr>
          <a:xfrm>
            <a:off x="704695" y="2016707"/>
            <a:ext cx="3386528" cy="1412292"/>
          </a:xfrm>
        </p:spPr>
        <p:txBody>
          <a:bodyPr>
            <a:normAutofit fontScale="85000" lnSpcReduction="10000"/>
          </a:bodyPr>
          <a:lstStyle/>
          <a:p>
            <a:pPr>
              <a:lnSpc>
                <a:spcPct val="150000"/>
              </a:lnSpc>
            </a:pPr>
            <a:r>
              <a:rPr lang="en-US" sz="2400" i="0" u="none" strike="noStrike" dirty="0">
                <a:effectLst/>
                <a:latin typeface="Times New Roman" panose="02020603050405020304" pitchFamily="18" charset="0"/>
              </a:rPr>
              <a:t>Designed some wireframes for the ATS using FIGMA UX/UI design tool.</a:t>
            </a:r>
          </a:p>
          <a:p>
            <a:pPr marL="0" indent="0">
              <a:buNone/>
            </a:pPr>
            <a:endParaRPr lang="en-US" dirty="0"/>
          </a:p>
        </p:txBody>
      </p:sp>
      <p:pic>
        <p:nvPicPr>
          <p:cNvPr id="11266" name="Picture 2">
            <a:extLst>
              <a:ext uri="{FF2B5EF4-FFF2-40B4-BE49-F238E27FC236}">
                <a16:creationId xmlns:a16="http://schemas.microsoft.com/office/drawing/2014/main" id="{8B419963-DA75-B2D8-612B-E9EC321656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400" y="1282318"/>
            <a:ext cx="3436787" cy="20819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91304BD6-58C1-25FB-9BAF-0E65605760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1953" y="1346854"/>
            <a:ext cx="3327754" cy="2018122"/>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C0E2E392-C95B-3DA7-5E1A-A836727E7B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8400" y="3525207"/>
            <a:ext cx="3586018" cy="2069064"/>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B3F99D6B-88A3-37A4-8E5E-9495F8D45E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96600" y="3524992"/>
            <a:ext cx="3313107" cy="2069279"/>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10">
            <a:extLst>
              <a:ext uri="{FF2B5EF4-FFF2-40B4-BE49-F238E27FC236}">
                <a16:creationId xmlns:a16="http://schemas.microsoft.com/office/drawing/2014/main" id="{191D60CD-FC2E-E2C8-C1FF-B9A6592A75A2}"/>
              </a:ext>
            </a:extLst>
          </p:cNvPr>
          <p:cNvSpPr>
            <a:spLocks noChangeAspect="1" noChangeArrowheads="1"/>
          </p:cNvSpPr>
          <p:nvPr/>
        </p:nvSpPr>
        <p:spPr bwMode="auto">
          <a:xfrm>
            <a:off x="4546600" y="2528887"/>
            <a:ext cx="2971800" cy="1800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Slide Number Placeholder 8">
            <a:extLst>
              <a:ext uri="{FF2B5EF4-FFF2-40B4-BE49-F238E27FC236}">
                <a16:creationId xmlns:a16="http://schemas.microsoft.com/office/drawing/2014/main" id="{3DB7567D-147F-C5D3-DB3F-43EAC15D375D}"/>
              </a:ext>
            </a:extLst>
          </p:cNvPr>
          <p:cNvSpPr>
            <a:spLocks noGrp="1"/>
          </p:cNvSpPr>
          <p:nvPr>
            <p:ph type="sldNum" sz="quarter" idx="12"/>
          </p:nvPr>
        </p:nvSpPr>
        <p:spPr/>
        <p:txBody>
          <a:bodyPr/>
          <a:lstStyle/>
          <a:p>
            <a:fld id="{C2DF62FC-6E2F-4C77-8EA0-71635FFF71E7}" type="slidenum">
              <a:rPr lang="en-US" smtClean="0"/>
              <a:t>23</a:t>
            </a:fld>
            <a:endParaRPr lang="en-US" dirty="0"/>
          </a:p>
        </p:txBody>
      </p:sp>
    </p:spTree>
    <p:extLst>
      <p:ext uri="{BB962C8B-B14F-4D97-AF65-F5344CB8AC3E}">
        <p14:creationId xmlns:p14="http://schemas.microsoft.com/office/powerpoint/2010/main" val="3890862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EA2A-8E30-346C-30E7-1EB8D71E84D4}"/>
              </a:ext>
            </a:extLst>
          </p:cNvPr>
          <p:cNvSpPr>
            <a:spLocks noGrp="1"/>
          </p:cNvSpPr>
          <p:nvPr>
            <p:ph type="title"/>
          </p:nvPr>
        </p:nvSpPr>
        <p:spPr/>
        <p:txBody>
          <a:bodyPr/>
          <a:lstStyle/>
          <a:p>
            <a:r>
              <a:rPr lang="en-US" dirty="0"/>
              <a:t>Task-03</a:t>
            </a:r>
          </a:p>
        </p:txBody>
      </p:sp>
      <p:sp>
        <p:nvSpPr>
          <p:cNvPr id="3" name="Content Placeholder 2">
            <a:extLst>
              <a:ext uri="{FF2B5EF4-FFF2-40B4-BE49-F238E27FC236}">
                <a16:creationId xmlns:a16="http://schemas.microsoft.com/office/drawing/2014/main" id="{1E9AE50E-E242-891F-EE69-2826E4610E52}"/>
              </a:ext>
            </a:extLst>
          </p:cNvPr>
          <p:cNvSpPr>
            <a:spLocks noGrp="1"/>
          </p:cNvSpPr>
          <p:nvPr>
            <p:ph idx="1"/>
          </p:nvPr>
        </p:nvSpPr>
        <p:spPr>
          <a:xfrm>
            <a:off x="838199" y="1834064"/>
            <a:ext cx="5257801" cy="4122980"/>
          </a:xfrm>
        </p:spPr>
        <p:txBody>
          <a:bodyPr/>
          <a:lstStyle/>
          <a:p>
            <a:pPr algn="just" rtl="0">
              <a:spcBef>
                <a:spcPts val="0"/>
              </a:spcBef>
              <a:spcAft>
                <a:spcPts val="0"/>
              </a:spcAft>
            </a:pPr>
            <a:r>
              <a:rPr lang="en-US" sz="2400" b="0" i="0" u="none" strike="noStrike" dirty="0">
                <a:effectLst/>
                <a:latin typeface="Times New Roman" panose="02020603050405020304" pitchFamily="18" charset="0"/>
                <a:cs typeface="Times New Roman" panose="02020603050405020304" pitchFamily="18" charset="0"/>
              </a:rPr>
              <a:t>This is a collaborative task assigned to all developers in which we have to fill the </a:t>
            </a:r>
            <a:r>
              <a:rPr lang="en-US" sz="2400" b="0" i="0" u="none" strike="noStrike" dirty="0">
                <a:solidFill>
                  <a:srgbClr val="FFFF00"/>
                </a:solidFill>
                <a:effectLst/>
                <a:latin typeface="Times New Roman" panose="02020603050405020304" pitchFamily="18" charset="0"/>
                <a:cs typeface="Times New Roman" panose="02020603050405020304" pitchFamily="18" charset="0"/>
              </a:rPr>
              <a:t>Mitra 3-point estimation sheet</a:t>
            </a:r>
            <a:r>
              <a:rPr lang="en-US" sz="2400" b="0" i="0" u="none" strike="noStrike" dirty="0">
                <a:effectLst/>
                <a:latin typeface="Times New Roman" panose="02020603050405020304" pitchFamily="18" charset="0"/>
                <a:cs typeface="Times New Roman" panose="02020603050405020304" pitchFamily="18" charset="0"/>
              </a:rPr>
              <a:t>. The primary purpose is to get a rough idea about the </a:t>
            </a:r>
            <a:r>
              <a:rPr lang="en-US" sz="2400" b="0" i="0" u="none" strike="noStrike" dirty="0">
                <a:solidFill>
                  <a:srgbClr val="FFFF00"/>
                </a:solidFill>
                <a:effectLst/>
                <a:latin typeface="Times New Roman" panose="02020603050405020304" pitchFamily="18" charset="0"/>
                <a:cs typeface="Times New Roman" panose="02020603050405020304" pitchFamily="18" charset="0"/>
              </a:rPr>
              <a:t>project duration</a:t>
            </a:r>
            <a:r>
              <a:rPr lang="en-US" sz="2400" b="0" i="0" u="none" strike="noStrike" dirty="0">
                <a:effectLst/>
                <a:latin typeface="Times New Roman" panose="02020603050405020304" pitchFamily="18" charset="0"/>
                <a:cs typeface="Times New Roman" panose="02020603050405020304" pitchFamily="18" charset="0"/>
              </a:rPr>
              <a:t>. This helps to draw the timeline using Atlassian project management tools.</a:t>
            </a:r>
            <a:endParaRPr lang="en-US" sz="3600" b="0" dirty="0">
              <a:effectLst/>
              <a:latin typeface="Times New Roman" panose="02020603050405020304" pitchFamily="18" charset="0"/>
              <a:cs typeface="Times New Roman" panose="02020603050405020304" pitchFamily="18" charset="0"/>
            </a:endParaRPr>
          </a:p>
          <a:p>
            <a:pPr marL="0" indent="0">
              <a:buNone/>
            </a:pPr>
            <a:br>
              <a:rPr lang="en-US" dirty="0"/>
            </a:br>
            <a:endParaRPr lang="en-US" dirty="0"/>
          </a:p>
        </p:txBody>
      </p:sp>
      <p:sp>
        <p:nvSpPr>
          <p:cNvPr id="4" name="Slide Number Placeholder 3">
            <a:extLst>
              <a:ext uri="{FF2B5EF4-FFF2-40B4-BE49-F238E27FC236}">
                <a16:creationId xmlns:a16="http://schemas.microsoft.com/office/drawing/2014/main" id="{9B2CEB62-52CB-C4F6-35A4-F4670D31C4DA}"/>
              </a:ext>
            </a:extLst>
          </p:cNvPr>
          <p:cNvSpPr>
            <a:spLocks noGrp="1"/>
          </p:cNvSpPr>
          <p:nvPr>
            <p:ph type="sldNum" sz="quarter" idx="12"/>
          </p:nvPr>
        </p:nvSpPr>
        <p:spPr/>
        <p:txBody>
          <a:bodyPr/>
          <a:lstStyle/>
          <a:p>
            <a:fld id="{C2DF62FC-6E2F-4C77-8EA0-71635FFF71E7}" type="slidenum">
              <a:rPr lang="en-US" smtClean="0"/>
              <a:t>24</a:t>
            </a:fld>
            <a:endParaRPr lang="en-US" dirty="0"/>
          </a:p>
        </p:txBody>
      </p:sp>
      <p:pic>
        <p:nvPicPr>
          <p:cNvPr id="19458" name="Picture 2">
            <a:extLst>
              <a:ext uri="{FF2B5EF4-FFF2-40B4-BE49-F238E27FC236}">
                <a16:creationId xmlns:a16="http://schemas.microsoft.com/office/drawing/2014/main" id="{1451BE58-282D-CC3E-4D47-C81CF29DE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4321" y="2182571"/>
            <a:ext cx="5106612" cy="2692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886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46E6-57C4-D06D-1DED-ADAB08F98511}"/>
              </a:ext>
            </a:extLst>
          </p:cNvPr>
          <p:cNvSpPr>
            <a:spLocks noGrp="1"/>
          </p:cNvSpPr>
          <p:nvPr>
            <p:ph type="title"/>
          </p:nvPr>
        </p:nvSpPr>
        <p:spPr/>
        <p:txBody>
          <a:bodyPr/>
          <a:lstStyle/>
          <a:p>
            <a:r>
              <a:rPr lang="en-US" dirty="0"/>
              <a:t>TASK-04</a:t>
            </a:r>
          </a:p>
        </p:txBody>
      </p:sp>
      <p:sp>
        <p:nvSpPr>
          <p:cNvPr id="3" name="Content Placeholder 2">
            <a:extLst>
              <a:ext uri="{FF2B5EF4-FFF2-40B4-BE49-F238E27FC236}">
                <a16:creationId xmlns:a16="http://schemas.microsoft.com/office/drawing/2014/main" id="{BF2A6E3A-EBDC-D6D6-1CBC-B552F7AD511E}"/>
              </a:ext>
            </a:extLst>
          </p:cNvPr>
          <p:cNvSpPr>
            <a:spLocks noGrp="1"/>
          </p:cNvSpPr>
          <p:nvPr>
            <p:ph idx="1"/>
          </p:nvPr>
        </p:nvSpPr>
        <p:spPr>
          <a:xfrm>
            <a:off x="947075" y="2005012"/>
            <a:ext cx="5724646" cy="4351338"/>
          </a:xfrm>
        </p:spPr>
        <p:txBody>
          <a:bodyPr>
            <a:normAutofit/>
          </a:bodyPr>
          <a:lstStyle/>
          <a:p>
            <a:r>
              <a:rPr lang="en-US" sz="2400" b="0" i="0" u="none" strike="noStrike" dirty="0">
                <a:effectLst/>
                <a:latin typeface="Times New Roman" panose="02020603050405020304" pitchFamily="18" charset="0"/>
                <a:cs typeface="Times New Roman" panose="02020603050405020304" pitchFamily="18" charset="0"/>
              </a:rPr>
              <a:t>This was a collaborative task assigned to all the developers in the applicant tracking system project.</a:t>
            </a:r>
          </a:p>
          <a:p>
            <a:r>
              <a:rPr lang="en-US" sz="2400" dirty="0">
                <a:latin typeface="Times New Roman" panose="02020603050405020304" pitchFamily="18" charset="0"/>
                <a:cs typeface="Times New Roman" panose="02020603050405020304" pitchFamily="18" charset="0"/>
              </a:rPr>
              <a:t>Project time line and the grant chart was designed using the </a:t>
            </a:r>
            <a:r>
              <a:rPr lang="en-US" sz="2400" dirty="0">
                <a:solidFill>
                  <a:srgbClr val="FFFF00"/>
                </a:solidFill>
                <a:latin typeface="Times New Roman" panose="02020603050405020304" pitchFamily="18" charset="0"/>
                <a:cs typeface="Times New Roman" panose="02020603050405020304" pitchFamily="18" charset="0"/>
              </a:rPr>
              <a:t>Jira project management tools</a:t>
            </a:r>
            <a:r>
              <a:rPr lang="en-US" sz="2400"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A5C41183-7B89-5231-F1FA-72E773F0F134}"/>
              </a:ext>
            </a:extLst>
          </p:cNvPr>
          <p:cNvSpPr>
            <a:spLocks noGrp="1"/>
          </p:cNvSpPr>
          <p:nvPr>
            <p:ph type="sldNum" sz="quarter" idx="12"/>
          </p:nvPr>
        </p:nvSpPr>
        <p:spPr/>
        <p:txBody>
          <a:bodyPr/>
          <a:lstStyle/>
          <a:p>
            <a:fld id="{C2DF62FC-6E2F-4C77-8EA0-71635FFF71E7}" type="slidenum">
              <a:rPr lang="en-US" smtClean="0"/>
              <a:t>25</a:t>
            </a:fld>
            <a:endParaRPr lang="en-US" dirty="0"/>
          </a:p>
        </p:txBody>
      </p:sp>
      <p:pic>
        <p:nvPicPr>
          <p:cNvPr id="20482" name="Picture 2">
            <a:extLst>
              <a:ext uri="{FF2B5EF4-FFF2-40B4-BE49-F238E27FC236}">
                <a16:creationId xmlns:a16="http://schemas.microsoft.com/office/drawing/2014/main" id="{94623A90-AB65-61B9-C876-7E0A8F7F4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1183" y="808322"/>
            <a:ext cx="3983742" cy="5241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119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FA07FF-A1AF-908A-40FB-C5B20C588B2B}"/>
              </a:ext>
            </a:extLst>
          </p:cNvPr>
          <p:cNvSpPr>
            <a:spLocks noGrp="1"/>
          </p:cNvSpPr>
          <p:nvPr>
            <p:ph type="title"/>
          </p:nvPr>
        </p:nvSpPr>
        <p:spPr/>
        <p:txBody>
          <a:bodyPr>
            <a:normAutofit/>
          </a:bodyPr>
          <a:lstStyle/>
          <a:p>
            <a:pPr marL="457200" indent="-457200">
              <a:buFont typeface="Wingdings" panose="05000000000000000000" pitchFamily="2" charset="2"/>
              <a:buChar char="v"/>
            </a:pPr>
            <a:r>
              <a:rPr lang="en-US" sz="2800" dirty="0"/>
              <a:t>Things I have learned during my Internship</a:t>
            </a:r>
          </a:p>
        </p:txBody>
      </p:sp>
      <p:sp>
        <p:nvSpPr>
          <p:cNvPr id="5" name="Text Placeholder 4">
            <a:extLst>
              <a:ext uri="{FF2B5EF4-FFF2-40B4-BE49-F238E27FC236}">
                <a16:creationId xmlns:a16="http://schemas.microsoft.com/office/drawing/2014/main" id="{4B8AE308-B617-3EC0-79A2-19B1634F6EC3}"/>
              </a:ext>
            </a:extLst>
          </p:cNvPr>
          <p:cNvSpPr>
            <a:spLocks noGrp="1"/>
          </p:cNvSpPr>
          <p:nvPr>
            <p:ph type="body" idx="1"/>
          </p:nvPr>
        </p:nvSpPr>
        <p:spPr>
          <a:xfrm>
            <a:off x="862015" y="1384830"/>
            <a:ext cx="4866216" cy="823912"/>
          </a:xfrm>
        </p:spPr>
        <p:txBody>
          <a:bodyPr/>
          <a:lstStyle/>
          <a:p>
            <a:pPr algn="ctr"/>
            <a:r>
              <a:rPr lang="en-US" dirty="0">
                <a:solidFill>
                  <a:schemeClr val="accent2">
                    <a:lumMod val="60000"/>
                    <a:lumOff val="40000"/>
                  </a:schemeClr>
                </a:solidFill>
              </a:rPr>
              <a:t>Technical</a:t>
            </a:r>
          </a:p>
        </p:txBody>
      </p:sp>
      <p:sp>
        <p:nvSpPr>
          <p:cNvPr id="6" name="Content Placeholder 5">
            <a:extLst>
              <a:ext uri="{FF2B5EF4-FFF2-40B4-BE49-F238E27FC236}">
                <a16:creationId xmlns:a16="http://schemas.microsoft.com/office/drawing/2014/main" id="{26D7093E-8789-3991-1873-47F4AE66DE8F}"/>
              </a:ext>
            </a:extLst>
          </p:cNvPr>
          <p:cNvSpPr>
            <a:spLocks noGrp="1"/>
          </p:cNvSpPr>
          <p:nvPr>
            <p:ph sz="half" idx="2"/>
          </p:nvPr>
        </p:nvSpPr>
        <p:spPr>
          <a:xfrm>
            <a:off x="862014" y="2505075"/>
            <a:ext cx="1962679" cy="3684588"/>
          </a:xfrm>
        </p:spPr>
        <p:txBody>
          <a:bodyPr/>
          <a:lstStyle/>
          <a:p>
            <a:r>
              <a:rPr lang="en-US" sz="1600" dirty="0"/>
              <a:t>Golang gin web framework</a:t>
            </a:r>
          </a:p>
          <a:p>
            <a:r>
              <a:rPr lang="en-US" sz="1600" dirty="0"/>
              <a:t>Kong </a:t>
            </a:r>
          </a:p>
          <a:p>
            <a:r>
              <a:rPr lang="en-US" sz="1600" dirty="0"/>
              <a:t>OpenID Connect</a:t>
            </a:r>
          </a:p>
          <a:p>
            <a:r>
              <a:rPr lang="en-US" sz="1600" dirty="0"/>
              <a:t>OAuth2.0</a:t>
            </a:r>
          </a:p>
          <a:p>
            <a:r>
              <a:rPr lang="en-US" sz="1600" dirty="0"/>
              <a:t>Swagger</a:t>
            </a:r>
          </a:p>
          <a:p>
            <a:r>
              <a:rPr lang="en-US" sz="1600" dirty="0"/>
              <a:t>ETL</a:t>
            </a:r>
          </a:p>
          <a:p>
            <a:r>
              <a:rPr lang="en-US" sz="1600" dirty="0"/>
              <a:t>AWS services</a:t>
            </a:r>
          </a:p>
          <a:p>
            <a:r>
              <a:rPr lang="en-US" sz="1600" dirty="0"/>
              <a:t>PostgreSQL</a:t>
            </a:r>
          </a:p>
          <a:p>
            <a:r>
              <a:rPr lang="en-US" sz="1600" dirty="0"/>
              <a:t>Neo4j</a:t>
            </a:r>
          </a:p>
          <a:p>
            <a:pPr marL="0" indent="0">
              <a:buNone/>
            </a:pPr>
            <a:endParaRPr lang="en-US" sz="1600" dirty="0"/>
          </a:p>
        </p:txBody>
      </p:sp>
      <p:sp>
        <p:nvSpPr>
          <p:cNvPr id="7" name="Text Placeholder 6">
            <a:extLst>
              <a:ext uri="{FF2B5EF4-FFF2-40B4-BE49-F238E27FC236}">
                <a16:creationId xmlns:a16="http://schemas.microsoft.com/office/drawing/2014/main" id="{0D4F5C78-E12C-DCF4-41EA-3539DF1E1FEF}"/>
              </a:ext>
            </a:extLst>
          </p:cNvPr>
          <p:cNvSpPr>
            <a:spLocks noGrp="1"/>
          </p:cNvSpPr>
          <p:nvPr>
            <p:ph type="body" sz="quarter" idx="3"/>
          </p:nvPr>
        </p:nvSpPr>
        <p:spPr>
          <a:xfrm>
            <a:off x="6169024" y="1384830"/>
            <a:ext cx="5183188" cy="823912"/>
          </a:xfrm>
        </p:spPr>
        <p:txBody>
          <a:bodyPr/>
          <a:lstStyle/>
          <a:p>
            <a:pPr algn="ctr"/>
            <a:r>
              <a:rPr lang="en-US" dirty="0">
                <a:solidFill>
                  <a:schemeClr val="accent2">
                    <a:lumMod val="60000"/>
                    <a:lumOff val="40000"/>
                  </a:schemeClr>
                </a:solidFill>
              </a:rPr>
              <a:t>Non-Technical</a:t>
            </a:r>
          </a:p>
        </p:txBody>
      </p:sp>
      <p:sp>
        <p:nvSpPr>
          <p:cNvPr id="8" name="Content Placeholder 7">
            <a:extLst>
              <a:ext uri="{FF2B5EF4-FFF2-40B4-BE49-F238E27FC236}">
                <a16:creationId xmlns:a16="http://schemas.microsoft.com/office/drawing/2014/main" id="{9BDBD51B-C0A4-5BE3-EC1F-1C390F79CEB0}"/>
              </a:ext>
            </a:extLst>
          </p:cNvPr>
          <p:cNvSpPr>
            <a:spLocks noGrp="1"/>
          </p:cNvSpPr>
          <p:nvPr>
            <p:ph sz="quarter" idx="4"/>
          </p:nvPr>
        </p:nvSpPr>
        <p:spPr>
          <a:xfrm>
            <a:off x="6594476" y="2495550"/>
            <a:ext cx="2463800" cy="3684588"/>
          </a:xfrm>
        </p:spPr>
        <p:txBody>
          <a:bodyPr/>
          <a:lstStyle/>
          <a:p>
            <a:r>
              <a:rPr lang="en-US" sz="1600" dirty="0"/>
              <a:t>Jira project management</a:t>
            </a:r>
          </a:p>
          <a:p>
            <a:r>
              <a:rPr lang="en-US" sz="1600" dirty="0"/>
              <a:t>Agile  development</a:t>
            </a:r>
          </a:p>
          <a:p>
            <a:r>
              <a:rPr lang="en-US" sz="1600" dirty="0"/>
              <a:t>Team Burnout</a:t>
            </a:r>
          </a:p>
          <a:p>
            <a:r>
              <a:rPr lang="en-US" sz="1600" dirty="0"/>
              <a:t>Project Escalation</a:t>
            </a:r>
          </a:p>
          <a:p>
            <a:r>
              <a:rPr lang="en-US" sz="1600" dirty="0"/>
              <a:t>Adaptability</a:t>
            </a:r>
          </a:p>
          <a:p>
            <a:r>
              <a:rPr lang="en-US" sz="1600" dirty="0"/>
              <a:t>Documentation</a:t>
            </a:r>
          </a:p>
          <a:p>
            <a:r>
              <a:rPr lang="en-US" sz="1600" dirty="0"/>
              <a:t>Communication Skills</a:t>
            </a:r>
          </a:p>
          <a:p>
            <a:r>
              <a:rPr lang="en-US" sz="1600" dirty="0"/>
              <a:t>Presentation Skills</a:t>
            </a:r>
          </a:p>
          <a:p>
            <a:r>
              <a:rPr lang="en-US" sz="1600" dirty="0"/>
              <a:t>Pressure handling</a:t>
            </a:r>
          </a:p>
          <a:p>
            <a:endParaRPr lang="en-US" sz="1600" dirty="0"/>
          </a:p>
        </p:txBody>
      </p:sp>
      <p:sp>
        <p:nvSpPr>
          <p:cNvPr id="9" name="Content Placeholder 5">
            <a:extLst>
              <a:ext uri="{FF2B5EF4-FFF2-40B4-BE49-F238E27FC236}">
                <a16:creationId xmlns:a16="http://schemas.microsoft.com/office/drawing/2014/main" id="{E0F7253B-E5BB-DA91-1A55-0F81945221B3}"/>
              </a:ext>
            </a:extLst>
          </p:cNvPr>
          <p:cNvSpPr txBox="1">
            <a:spLocks/>
          </p:cNvSpPr>
          <p:nvPr/>
        </p:nvSpPr>
        <p:spPr>
          <a:xfrm>
            <a:off x="3295122" y="2505075"/>
            <a:ext cx="1962679"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Data seeder</a:t>
            </a:r>
          </a:p>
          <a:p>
            <a:r>
              <a:rPr lang="en-US" sz="1600" dirty="0"/>
              <a:t>GORM</a:t>
            </a:r>
          </a:p>
          <a:p>
            <a:r>
              <a:rPr lang="en-US" sz="1600" dirty="0"/>
              <a:t>WSL</a:t>
            </a:r>
          </a:p>
          <a:p>
            <a:r>
              <a:rPr lang="en-US" sz="1600" dirty="0"/>
              <a:t>Load balancing</a:t>
            </a:r>
          </a:p>
          <a:p>
            <a:r>
              <a:rPr lang="en-US" sz="1600" dirty="0"/>
              <a:t>Docker</a:t>
            </a:r>
          </a:p>
          <a:p>
            <a:r>
              <a:rPr lang="en-US" sz="1600" dirty="0"/>
              <a:t>Kubernetes</a:t>
            </a:r>
          </a:p>
          <a:p>
            <a:r>
              <a:rPr lang="en-US" sz="1600" dirty="0"/>
              <a:t>Spring scheduler</a:t>
            </a:r>
          </a:p>
          <a:p>
            <a:r>
              <a:rPr lang="en-US" sz="1600" dirty="0"/>
              <a:t>Keycloak</a:t>
            </a:r>
          </a:p>
          <a:p>
            <a:r>
              <a:rPr lang="en-US" sz="1600" dirty="0"/>
              <a:t>Git/GitHub</a:t>
            </a:r>
          </a:p>
          <a:p>
            <a:pPr marL="0" indent="0">
              <a:buNone/>
            </a:pPr>
            <a:endParaRPr lang="en-US" sz="1600" dirty="0"/>
          </a:p>
          <a:p>
            <a:endParaRPr lang="en-US" sz="1600" dirty="0"/>
          </a:p>
          <a:p>
            <a:endParaRPr lang="en-US" sz="1600" dirty="0"/>
          </a:p>
        </p:txBody>
      </p:sp>
      <p:cxnSp>
        <p:nvCxnSpPr>
          <p:cNvPr id="12" name="Straight Connector 11">
            <a:extLst>
              <a:ext uri="{FF2B5EF4-FFF2-40B4-BE49-F238E27FC236}">
                <a16:creationId xmlns:a16="http://schemas.microsoft.com/office/drawing/2014/main" id="{DE30D556-F0B8-18F5-08AF-64E25D1313BF}"/>
              </a:ext>
            </a:extLst>
          </p:cNvPr>
          <p:cNvCxnSpPr/>
          <p:nvPr/>
        </p:nvCxnSpPr>
        <p:spPr>
          <a:xfrm>
            <a:off x="5728230" y="1690688"/>
            <a:ext cx="93133" cy="439287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Content Placeholder 7">
            <a:extLst>
              <a:ext uri="{FF2B5EF4-FFF2-40B4-BE49-F238E27FC236}">
                <a16:creationId xmlns:a16="http://schemas.microsoft.com/office/drawing/2014/main" id="{3FD7D564-8A5F-CB01-E604-7DDB5F001984}"/>
              </a:ext>
            </a:extLst>
          </p:cNvPr>
          <p:cNvSpPr txBox="1">
            <a:spLocks/>
          </p:cNvSpPr>
          <p:nvPr/>
        </p:nvSpPr>
        <p:spPr>
          <a:xfrm>
            <a:off x="9185276" y="2495550"/>
            <a:ext cx="2463800"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Team Collaboration</a:t>
            </a:r>
          </a:p>
          <a:p>
            <a:r>
              <a:rPr lang="en-US" sz="1600" dirty="0"/>
              <a:t>Industry Best Practices</a:t>
            </a:r>
          </a:p>
        </p:txBody>
      </p:sp>
      <p:sp>
        <p:nvSpPr>
          <p:cNvPr id="14" name="Slide Number Placeholder 13">
            <a:extLst>
              <a:ext uri="{FF2B5EF4-FFF2-40B4-BE49-F238E27FC236}">
                <a16:creationId xmlns:a16="http://schemas.microsoft.com/office/drawing/2014/main" id="{F466295C-3215-A993-4449-F6E56A6E7022}"/>
              </a:ext>
            </a:extLst>
          </p:cNvPr>
          <p:cNvSpPr>
            <a:spLocks noGrp="1"/>
          </p:cNvSpPr>
          <p:nvPr>
            <p:ph type="sldNum" sz="quarter" idx="12"/>
          </p:nvPr>
        </p:nvSpPr>
        <p:spPr/>
        <p:txBody>
          <a:bodyPr/>
          <a:lstStyle/>
          <a:p>
            <a:fld id="{C2DF62FC-6E2F-4C77-8EA0-71635FFF71E7}" type="slidenum">
              <a:rPr lang="en-US" smtClean="0"/>
              <a:t>26</a:t>
            </a:fld>
            <a:endParaRPr lang="en-US" dirty="0"/>
          </a:p>
        </p:txBody>
      </p:sp>
    </p:spTree>
    <p:extLst>
      <p:ext uri="{BB962C8B-B14F-4D97-AF65-F5344CB8AC3E}">
        <p14:creationId xmlns:p14="http://schemas.microsoft.com/office/powerpoint/2010/main" val="1755877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F82979-180C-B782-D3B5-AE6B92F1E9FB}"/>
              </a:ext>
            </a:extLst>
          </p:cNvPr>
          <p:cNvSpPr>
            <a:spLocks noGrp="1"/>
          </p:cNvSpPr>
          <p:nvPr>
            <p:ph type="title"/>
          </p:nvPr>
        </p:nvSpPr>
        <p:spPr>
          <a:xfrm>
            <a:off x="0" y="2129743"/>
            <a:ext cx="12192000" cy="1828084"/>
          </a:xfrm>
        </p:spPr>
        <p:txBody>
          <a:bodyPr>
            <a:normAutofit/>
          </a:bodyPr>
          <a:lstStyle/>
          <a:p>
            <a:pPr algn="ctr"/>
            <a:r>
              <a:rPr lang="en-US" sz="11500" b="1" dirty="0">
                <a:solidFill>
                  <a:srgbClr val="FFC000"/>
                </a:solidFill>
              </a:rPr>
              <a:t>THANK</a:t>
            </a:r>
            <a:r>
              <a:rPr lang="en-US" sz="9600" b="1" dirty="0">
                <a:solidFill>
                  <a:srgbClr val="FFC000"/>
                </a:solidFill>
              </a:rPr>
              <a:t> </a:t>
            </a:r>
            <a:r>
              <a:rPr lang="en-US" sz="11500" b="1" dirty="0">
                <a:solidFill>
                  <a:srgbClr val="FFC000"/>
                </a:solidFill>
              </a:rPr>
              <a:t>YOU</a:t>
            </a:r>
            <a:r>
              <a:rPr lang="en-US" sz="9600" b="1" dirty="0">
                <a:solidFill>
                  <a:srgbClr val="FFC000"/>
                </a:solidFill>
              </a:rPr>
              <a:t> </a:t>
            </a:r>
            <a:r>
              <a:rPr lang="en-US" sz="11500" b="1" dirty="0">
                <a:solidFill>
                  <a:srgbClr val="FFC000"/>
                </a:solidFill>
              </a:rPr>
              <a:t>!</a:t>
            </a:r>
            <a:endParaRPr lang="en-US" sz="9600" b="1" dirty="0">
              <a:solidFill>
                <a:srgbClr val="FFC000"/>
              </a:solidFill>
            </a:endParaRPr>
          </a:p>
        </p:txBody>
      </p:sp>
      <p:sp>
        <p:nvSpPr>
          <p:cNvPr id="5" name="Slide Number Placeholder 4">
            <a:extLst>
              <a:ext uri="{FF2B5EF4-FFF2-40B4-BE49-F238E27FC236}">
                <a16:creationId xmlns:a16="http://schemas.microsoft.com/office/drawing/2014/main" id="{435B6454-066A-D816-E267-5B550FB4E835}"/>
              </a:ext>
            </a:extLst>
          </p:cNvPr>
          <p:cNvSpPr>
            <a:spLocks noGrp="1"/>
          </p:cNvSpPr>
          <p:nvPr>
            <p:ph type="sldNum" sz="quarter" idx="12"/>
          </p:nvPr>
        </p:nvSpPr>
        <p:spPr/>
        <p:txBody>
          <a:bodyPr/>
          <a:lstStyle/>
          <a:p>
            <a:fld id="{C2DF62FC-6E2F-4C77-8EA0-71635FFF71E7}" type="slidenum">
              <a:rPr lang="en-US" smtClean="0"/>
              <a:t>27</a:t>
            </a:fld>
            <a:endParaRPr lang="en-US" dirty="0"/>
          </a:p>
        </p:txBody>
      </p:sp>
    </p:spTree>
    <p:extLst>
      <p:ext uri="{BB962C8B-B14F-4D97-AF65-F5344CB8AC3E}">
        <p14:creationId xmlns:p14="http://schemas.microsoft.com/office/powerpoint/2010/main" val="2117909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EDBA9-63EF-5640-4858-55D0E3D05658}"/>
              </a:ext>
            </a:extLst>
          </p:cNvPr>
          <p:cNvSpPr>
            <a:spLocks noGrp="1"/>
          </p:cNvSpPr>
          <p:nvPr>
            <p:ph type="title"/>
          </p:nvPr>
        </p:nvSpPr>
        <p:spPr/>
        <p:txBody>
          <a:bodyPr>
            <a:normAutofit/>
          </a:bodyPr>
          <a:lstStyle/>
          <a:p>
            <a:pPr marL="457200" indent="-457200">
              <a:buFont typeface="Wingdings" panose="05000000000000000000" pitchFamily="2" charset="2"/>
              <a:buChar char="v"/>
            </a:pPr>
            <a:r>
              <a:rPr lang="en-US" sz="3200" b="1" u="sng" dirty="0">
                <a:latin typeface="Times New Roman" panose="02020603050405020304" pitchFamily="18" charset="0"/>
                <a:cs typeface="Times New Roman" panose="02020603050405020304" pitchFamily="18" charset="0"/>
              </a:rPr>
              <a:t>Training Establishment details</a:t>
            </a:r>
          </a:p>
        </p:txBody>
      </p:sp>
      <p:sp>
        <p:nvSpPr>
          <p:cNvPr id="3" name="Content Placeholder 2">
            <a:extLst>
              <a:ext uri="{FF2B5EF4-FFF2-40B4-BE49-F238E27FC236}">
                <a16:creationId xmlns:a16="http://schemas.microsoft.com/office/drawing/2014/main" id="{72E65B47-246D-61BB-A2B7-686CE10C69E9}"/>
              </a:ext>
            </a:extLst>
          </p:cNvPr>
          <p:cNvSpPr>
            <a:spLocks noGrp="1"/>
          </p:cNvSpPr>
          <p:nvPr>
            <p:ph idx="1"/>
          </p:nvPr>
        </p:nvSpPr>
        <p:spPr>
          <a:xfrm>
            <a:off x="725985" y="1610449"/>
            <a:ext cx="7175339" cy="4362871"/>
          </a:xfrm>
        </p:spPr>
        <p:txBody>
          <a:bodyPr>
            <a:normAutofit/>
          </a:bodyPr>
          <a:lstStyle/>
          <a:p>
            <a:pPr rtl="0">
              <a:lnSpc>
                <a:spcPct val="150000"/>
              </a:lnSpc>
              <a:spcBef>
                <a:spcPts val="0"/>
              </a:spcBef>
              <a:spcAft>
                <a:spcPts val="0"/>
              </a:spcAft>
            </a:pPr>
            <a:r>
              <a:rPr lang="en-US" sz="3200" b="0" i="0" u="none" strike="noStrike" dirty="0">
                <a:effectLst/>
                <a:latin typeface="Times New Roman" panose="02020603050405020304" pitchFamily="18" charset="0"/>
                <a:cs typeface="Times New Roman" panose="02020603050405020304" pitchFamily="18" charset="0"/>
              </a:rPr>
              <a:t>M</a:t>
            </a:r>
            <a:r>
              <a:rPr lang="en-US" sz="2400" b="0" i="0" u="none" strike="noStrike" dirty="0">
                <a:effectLst/>
                <a:latin typeface="Times New Roman" panose="02020603050405020304" pitchFamily="18" charset="0"/>
                <a:cs typeface="Times New Roman" panose="02020603050405020304" pitchFamily="18" charset="0"/>
              </a:rPr>
              <a:t>itra Innovation is a Technology </a:t>
            </a:r>
            <a:r>
              <a:rPr lang="en-US" sz="2400" dirty="0">
                <a:latin typeface="Times New Roman" panose="02020603050405020304" pitchFamily="18" charset="0"/>
                <a:cs typeface="Times New Roman" panose="02020603050405020304" pitchFamily="18" charset="0"/>
              </a:rPr>
              <a:t>I</a:t>
            </a:r>
            <a:r>
              <a:rPr lang="en-US" sz="2400" b="0" i="0" u="none" strike="noStrike" dirty="0">
                <a:effectLst/>
                <a:latin typeface="Times New Roman" panose="02020603050405020304" pitchFamily="18" charset="0"/>
                <a:cs typeface="Times New Roman" panose="02020603050405020304" pitchFamily="18" charset="0"/>
              </a:rPr>
              <a:t>nnovation based company in Sri Lanka, Australia, the U.S. , and the U.K.</a:t>
            </a: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It</a:t>
            </a:r>
            <a:r>
              <a:rPr lang="en-US" sz="2400" b="0" i="0" u="none" strike="noStrike" dirty="0">
                <a:effectLst/>
                <a:latin typeface="Times New Roman" panose="02020603050405020304" pitchFamily="18" charset="0"/>
                <a:cs typeface="Times New Roman" panose="02020603050405020304" pitchFamily="18" charset="0"/>
              </a:rPr>
              <a:t> has two central business Units. They are-</a:t>
            </a:r>
            <a:endParaRPr lang="en-US" sz="2400" b="0" dirty="0">
              <a:effectLst/>
              <a:latin typeface="Times New Roman" panose="02020603050405020304" pitchFamily="18" charset="0"/>
              <a:cs typeface="Times New Roman" panose="02020603050405020304" pitchFamily="18" charset="0"/>
            </a:endParaRPr>
          </a:p>
          <a:p>
            <a:pPr marL="956297" lvl="2" algn="just" fontAlgn="base">
              <a:lnSpc>
                <a:spcPct val="150000"/>
              </a:lnSpc>
              <a:spcBef>
                <a:spcPts val="0"/>
              </a:spcBef>
              <a:buFont typeface="+mj-lt"/>
              <a:buAutoNum type="arabicPeriod"/>
            </a:pPr>
            <a:r>
              <a:rPr lang="en-US" sz="2600" b="1" i="0" u="none" strike="noStrike" dirty="0">
                <a:solidFill>
                  <a:srgbClr val="00B050"/>
                </a:solidFill>
                <a:effectLst/>
                <a:latin typeface="Times New Roman" panose="02020603050405020304" pitchFamily="18" charset="0"/>
                <a:cs typeface="Times New Roman" panose="02020603050405020304" pitchFamily="18" charset="0"/>
              </a:rPr>
              <a:t>M</a:t>
            </a:r>
            <a:r>
              <a:rPr lang="en-US" b="1" i="0" u="none" strike="noStrike" dirty="0">
                <a:solidFill>
                  <a:srgbClr val="00B050"/>
                </a:solidFill>
                <a:effectLst/>
                <a:latin typeface="Times New Roman" panose="02020603050405020304" pitchFamily="18" charset="0"/>
                <a:cs typeface="Times New Roman" panose="02020603050405020304" pitchFamily="18" charset="0"/>
              </a:rPr>
              <a:t>itra Digital </a:t>
            </a:r>
            <a:r>
              <a:rPr lang="en-US" b="1" i="0" u="none" strike="noStrike" dirty="0">
                <a:effectLst/>
                <a:latin typeface="Times New Roman" panose="02020603050405020304" pitchFamily="18" charset="0"/>
                <a:cs typeface="Times New Roman" panose="02020603050405020304" pitchFamily="18" charset="0"/>
              </a:rPr>
              <a:t>- </a:t>
            </a:r>
            <a:r>
              <a:rPr lang="en-US" b="0" i="0" u="none" strike="noStrike" dirty="0">
                <a:effectLst/>
                <a:latin typeface="Times New Roman" panose="02020603050405020304" pitchFamily="18" charset="0"/>
                <a:cs typeface="Times New Roman" panose="02020603050405020304" pitchFamily="18" charset="0"/>
              </a:rPr>
              <a:t>Focuses on software service delivery</a:t>
            </a:r>
            <a:r>
              <a:rPr lang="en-US" b="1" i="0" u="none" strike="noStrike" dirty="0">
                <a:effectLst/>
                <a:latin typeface="Times New Roman" panose="02020603050405020304" pitchFamily="18" charset="0"/>
                <a:cs typeface="Times New Roman" panose="02020603050405020304" pitchFamily="18" charset="0"/>
              </a:rPr>
              <a:t> </a:t>
            </a:r>
          </a:p>
          <a:p>
            <a:pPr marL="956297" lvl="2" algn="just" fontAlgn="base">
              <a:lnSpc>
                <a:spcPct val="150000"/>
              </a:lnSpc>
              <a:spcBef>
                <a:spcPts val="0"/>
              </a:spcBef>
              <a:buFont typeface="+mj-lt"/>
              <a:buAutoNum type="arabicPeriod"/>
            </a:pPr>
            <a:r>
              <a:rPr lang="en-US" sz="2600" b="1" i="0" u="none" strike="noStrike" dirty="0">
                <a:solidFill>
                  <a:srgbClr val="00B050"/>
                </a:solidFill>
                <a:effectLst/>
                <a:latin typeface="Times New Roman" panose="02020603050405020304" pitchFamily="18" charset="0"/>
                <a:cs typeface="Times New Roman" panose="02020603050405020304" pitchFamily="18" charset="0"/>
              </a:rPr>
              <a:t>M</a:t>
            </a:r>
            <a:r>
              <a:rPr lang="en-US" b="1" i="0" u="none" strike="noStrike" dirty="0">
                <a:solidFill>
                  <a:srgbClr val="00B050"/>
                </a:solidFill>
                <a:effectLst/>
                <a:latin typeface="Times New Roman" panose="02020603050405020304" pitchFamily="18" charset="0"/>
                <a:cs typeface="Times New Roman" panose="02020603050405020304" pitchFamily="18" charset="0"/>
              </a:rPr>
              <a:t>itra Ventures </a:t>
            </a:r>
            <a:r>
              <a:rPr lang="en-US" b="1" i="0" u="none" strike="noStrike" dirty="0">
                <a:effectLst/>
                <a:latin typeface="Times New Roman" panose="02020603050405020304" pitchFamily="18" charset="0"/>
                <a:cs typeface="Times New Roman" panose="02020603050405020304" pitchFamily="18" charset="0"/>
              </a:rPr>
              <a:t>– </a:t>
            </a:r>
            <a:r>
              <a:rPr lang="en-US" b="0" i="0" u="none" strike="noStrike" dirty="0">
                <a:effectLst/>
                <a:latin typeface="Times New Roman" panose="02020603050405020304" pitchFamily="18" charset="0"/>
                <a:cs typeface="Times New Roman" panose="02020603050405020304" pitchFamily="18" charset="0"/>
              </a:rPr>
              <a:t>Focuses on product innovation and partnerships with other joint ventures</a:t>
            </a:r>
          </a:p>
        </p:txBody>
      </p:sp>
      <p:sp>
        <p:nvSpPr>
          <p:cNvPr id="6" name="Slide Number Placeholder 5">
            <a:extLst>
              <a:ext uri="{FF2B5EF4-FFF2-40B4-BE49-F238E27FC236}">
                <a16:creationId xmlns:a16="http://schemas.microsoft.com/office/drawing/2014/main" id="{76CC8BCE-29C3-34D2-869B-3044CE15F86A}"/>
              </a:ext>
            </a:extLst>
          </p:cNvPr>
          <p:cNvSpPr>
            <a:spLocks noGrp="1"/>
          </p:cNvSpPr>
          <p:nvPr>
            <p:ph type="sldNum" sz="quarter" idx="12"/>
          </p:nvPr>
        </p:nvSpPr>
        <p:spPr/>
        <p:txBody>
          <a:bodyPr/>
          <a:lstStyle/>
          <a:p>
            <a:fld id="{C2DF62FC-6E2F-4C77-8EA0-71635FFF71E7}" type="slidenum">
              <a:rPr lang="en-US" smtClean="0"/>
              <a:t>3</a:t>
            </a:fld>
            <a:endParaRPr lang="en-US" dirty="0"/>
          </a:p>
        </p:txBody>
      </p:sp>
      <p:sp>
        <p:nvSpPr>
          <p:cNvPr id="9" name="Rectangle: Rounded Corners 8">
            <a:extLst>
              <a:ext uri="{FF2B5EF4-FFF2-40B4-BE49-F238E27FC236}">
                <a16:creationId xmlns:a16="http://schemas.microsoft.com/office/drawing/2014/main" id="{7D8E3CFB-B855-5BFF-F249-76D1605C6461}"/>
              </a:ext>
            </a:extLst>
          </p:cNvPr>
          <p:cNvSpPr/>
          <p:nvPr/>
        </p:nvSpPr>
        <p:spPr>
          <a:xfrm>
            <a:off x="8340213" y="1307445"/>
            <a:ext cx="3283974" cy="2143893"/>
          </a:xfrm>
          <a:prstGeom prst="roundRect">
            <a:avLst/>
          </a:prstGeom>
          <a:gradFill flip="none" rotWithShape="1">
            <a:gsLst>
              <a:gs pos="0">
                <a:schemeClr val="bg1">
                  <a:lumMod val="95000"/>
                  <a:lumOff val="5000"/>
                </a:schemeClr>
              </a:gs>
              <a:gs pos="50000">
                <a:srgbClr val="7030A0"/>
              </a:gs>
              <a:gs pos="100000">
                <a:srgbClr val="FF0000"/>
              </a:gs>
            </a:gsLst>
            <a:lin ang="8100000" scaled="1"/>
            <a:tileRect/>
          </a:gradFill>
          <a:ln>
            <a:noFill/>
          </a:ln>
          <a:effectLst/>
          <a:scene3d>
            <a:camera prst="orthographicFront">
              <a:rot lat="0" lon="0" rev="0"/>
            </a:camera>
            <a:lightRig rig="chilly" dir="t">
              <a:rot lat="0" lon="0" rev="18480000"/>
            </a:lightRig>
          </a:scene3d>
          <a:sp3d prstMaterial="clear">
            <a:bevelT h="635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Vision</a:t>
            </a:r>
            <a:r>
              <a:rPr lang="en-US" sz="1800" dirty="0">
                <a:latin typeface="Times New Roman" panose="02020603050405020304" pitchFamily="18" charset="0"/>
                <a:cs typeface="Times New Roman" panose="02020603050405020304" pitchFamily="18" charset="0"/>
              </a:rPr>
              <a:t> </a:t>
            </a:r>
          </a:p>
          <a:p>
            <a:pPr algn="ctr"/>
            <a:r>
              <a:rPr lang="en-US" sz="1800" b="0" i="0" u="none" strike="noStrike" dirty="0">
                <a:solidFill>
                  <a:srgbClr val="FFFF00"/>
                </a:solidFill>
                <a:effectLst/>
                <a:latin typeface="Times New Roman" panose="02020603050405020304" pitchFamily="18" charset="0"/>
                <a:cs typeface="Times New Roman" panose="02020603050405020304" pitchFamily="18" charset="0"/>
              </a:rPr>
              <a:t>Which is to help entrepreneurs and enterprises build and launch disruptive technology solutions.</a:t>
            </a:r>
            <a:endParaRPr lang="en-US" sz="1800" dirty="0">
              <a:solidFill>
                <a:srgbClr val="FFFF00"/>
              </a:solidFill>
              <a:latin typeface="Times New Roman" panose="02020603050405020304" pitchFamily="18" charset="0"/>
              <a:cs typeface="Times New Roman" panose="02020603050405020304" pitchFamily="18" charset="0"/>
            </a:endParaRPr>
          </a:p>
          <a:p>
            <a:pPr algn="ctr"/>
            <a:endParaRPr lang="en-US" dirty="0"/>
          </a:p>
        </p:txBody>
      </p:sp>
      <p:sp>
        <p:nvSpPr>
          <p:cNvPr id="10" name="Rectangle: Rounded Corners 9">
            <a:extLst>
              <a:ext uri="{FF2B5EF4-FFF2-40B4-BE49-F238E27FC236}">
                <a16:creationId xmlns:a16="http://schemas.microsoft.com/office/drawing/2014/main" id="{49666333-C353-C50E-7822-4164719C6E4E}"/>
              </a:ext>
            </a:extLst>
          </p:cNvPr>
          <p:cNvSpPr/>
          <p:nvPr/>
        </p:nvSpPr>
        <p:spPr>
          <a:xfrm>
            <a:off x="8340213" y="4001180"/>
            <a:ext cx="3283974" cy="2143893"/>
          </a:xfrm>
          <a:prstGeom prst="roundRect">
            <a:avLst/>
          </a:prstGeom>
          <a:gradFill flip="none" rotWithShape="1">
            <a:gsLst>
              <a:gs pos="0">
                <a:schemeClr val="bg1"/>
              </a:gs>
              <a:gs pos="50000">
                <a:srgbClr val="7030A0"/>
              </a:gs>
              <a:gs pos="100000">
                <a:srgbClr val="FF0000"/>
              </a:gs>
            </a:gsLst>
            <a:lin ang="8100000" scaled="1"/>
            <a:tileRect/>
          </a:gradFill>
          <a:ln>
            <a:noFill/>
          </a:ln>
          <a:effectLst/>
          <a:scene3d>
            <a:camera prst="orthographicFront">
              <a:rot lat="0" lon="0" rev="0"/>
            </a:camera>
            <a:lightRig rig="chilly" dir="t">
              <a:rot lat="0" lon="0" rev="18480000"/>
            </a:lightRig>
          </a:scene3d>
          <a:sp3d prstMaterial="clear">
            <a:bevelT h="635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schemeClr val="tx1"/>
                </a:solidFill>
              </a:rPr>
              <a:t>Mission</a:t>
            </a:r>
            <a:r>
              <a:rPr lang="en-US" sz="1800" dirty="0">
                <a:solidFill>
                  <a:schemeClr val="bg1"/>
                </a:solidFill>
                <a:latin typeface="Times New Roman" panose="02020603050405020304" pitchFamily="18" charset="0"/>
                <a:cs typeface="Times New Roman" panose="02020603050405020304" pitchFamily="18" charset="0"/>
              </a:rPr>
              <a:t> </a:t>
            </a:r>
          </a:p>
          <a:p>
            <a:pPr algn="ctr" rtl="0">
              <a:spcBef>
                <a:spcPts val="0"/>
              </a:spcBef>
              <a:spcAft>
                <a:spcPts val="0"/>
              </a:spcAft>
            </a:pPr>
            <a:r>
              <a:rPr lang="en-US" sz="1800" dirty="0">
                <a:solidFill>
                  <a:srgbClr val="FFFF00"/>
                </a:solidFill>
                <a:latin typeface="Times New Roman" panose="02020603050405020304" pitchFamily="18" charset="0"/>
              </a:rPr>
              <a:t>Which is to h</a:t>
            </a:r>
            <a:r>
              <a:rPr lang="en-US" sz="1800" b="0" i="0" u="none" strike="noStrike" dirty="0">
                <a:solidFill>
                  <a:srgbClr val="FFFF00"/>
                </a:solidFill>
                <a:effectLst/>
                <a:latin typeface="Times New Roman" panose="02020603050405020304" pitchFamily="18" charset="0"/>
              </a:rPr>
              <a:t>elp as many successful products and ventures as possible.</a:t>
            </a:r>
            <a:endParaRPr lang="en-US" sz="1800" b="0" dirty="0">
              <a:solidFill>
                <a:srgbClr val="FFFF00"/>
              </a:solidFill>
              <a:effectLst/>
            </a:endParaRPr>
          </a:p>
          <a:p>
            <a:pPr algn="ctr"/>
            <a:endParaRPr lang="en-US" dirty="0"/>
          </a:p>
        </p:txBody>
      </p:sp>
    </p:spTree>
    <p:extLst>
      <p:ext uri="{BB962C8B-B14F-4D97-AF65-F5344CB8AC3E}">
        <p14:creationId xmlns:p14="http://schemas.microsoft.com/office/powerpoint/2010/main" val="3128629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49B3F-A674-54E0-2BFD-3CF2FC1E145C}"/>
              </a:ext>
            </a:extLst>
          </p:cNvPr>
          <p:cNvSpPr>
            <a:spLocks noGrp="1"/>
          </p:cNvSpPr>
          <p:nvPr>
            <p:ph type="title"/>
          </p:nvPr>
        </p:nvSpPr>
        <p:spPr/>
        <p:txBody>
          <a:bodyPr>
            <a:normAutofit/>
          </a:bodyPr>
          <a:lstStyle/>
          <a:p>
            <a:pPr marL="457200" indent="-457200">
              <a:buFont typeface="Wingdings" panose="05000000000000000000" pitchFamily="2" charset="2"/>
              <a:buChar char="v"/>
            </a:pPr>
            <a:r>
              <a:rPr lang="en-US" sz="3200" u="sng" dirty="0">
                <a:latin typeface="Times New Roman" panose="02020603050405020304" pitchFamily="18" charset="0"/>
                <a:cs typeface="Times New Roman" panose="02020603050405020304" pitchFamily="18" charset="0"/>
              </a:rPr>
              <a:t>Placement Details and Scrum Team at Mitra</a:t>
            </a:r>
          </a:p>
        </p:txBody>
      </p:sp>
      <p:pic>
        <p:nvPicPr>
          <p:cNvPr id="5122" name="Picture 2">
            <a:extLst>
              <a:ext uri="{FF2B5EF4-FFF2-40B4-BE49-F238E27FC236}">
                <a16:creationId xmlns:a16="http://schemas.microsoft.com/office/drawing/2014/main" id="{24013203-243E-13DF-DC4B-D98FA5FC344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428" t="14665"/>
          <a:stretch/>
        </p:blipFill>
        <p:spPr bwMode="auto">
          <a:xfrm>
            <a:off x="7629236" y="1930400"/>
            <a:ext cx="3885767" cy="381340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0061E1E-7775-E75C-87FF-EAF813A49484}"/>
              </a:ext>
            </a:extLst>
          </p:cNvPr>
          <p:cNvSpPr>
            <a:spLocks noGrp="1"/>
          </p:cNvSpPr>
          <p:nvPr>
            <p:ph type="sldNum" sz="quarter" idx="12"/>
          </p:nvPr>
        </p:nvSpPr>
        <p:spPr/>
        <p:txBody>
          <a:bodyPr/>
          <a:lstStyle/>
          <a:p>
            <a:fld id="{C2DF62FC-6E2F-4C77-8EA0-71635FFF71E7}" type="slidenum">
              <a:rPr lang="en-US" smtClean="0"/>
              <a:t>4</a:t>
            </a:fld>
            <a:endParaRPr lang="en-US" dirty="0"/>
          </a:p>
        </p:txBody>
      </p:sp>
      <p:pic>
        <p:nvPicPr>
          <p:cNvPr id="5124" name="Picture 4">
            <a:extLst>
              <a:ext uri="{FF2B5EF4-FFF2-40B4-BE49-F238E27FC236}">
                <a16:creationId xmlns:a16="http://schemas.microsoft.com/office/drawing/2014/main" id="{B211641C-6108-C674-0FFC-4007AECFF7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861" y="1565390"/>
            <a:ext cx="6200775"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0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AA93D-32AA-CD61-3F26-86807A10BBDD}"/>
              </a:ext>
            </a:extLst>
          </p:cNvPr>
          <p:cNvSpPr>
            <a:spLocks noGrp="1"/>
          </p:cNvSpPr>
          <p:nvPr>
            <p:ph type="title"/>
          </p:nvPr>
        </p:nvSpPr>
        <p:spPr>
          <a:xfrm>
            <a:off x="838200" y="365126"/>
            <a:ext cx="10515600" cy="1124256"/>
          </a:xfrm>
        </p:spPr>
        <p:txBody>
          <a:bodyPr>
            <a:normAutofit/>
          </a:bodyPr>
          <a:lstStyle/>
          <a:p>
            <a:r>
              <a:rPr lang="en-US" sz="3200" u="sng" dirty="0">
                <a:latin typeface="Times New Roman" panose="02020603050405020304" pitchFamily="18" charset="0"/>
                <a:cs typeface="Times New Roman" panose="02020603050405020304" pitchFamily="18" charset="0"/>
              </a:rPr>
              <a:t>Assigned Projects</a:t>
            </a:r>
          </a:p>
        </p:txBody>
      </p:sp>
      <p:sp>
        <p:nvSpPr>
          <p:cNvPr id="3" name="Content Placeholder 2">
            <a:extLst>
              <a:ext uri="{FF2B5EF4-FFF2-40B4-BE49-F238E27FC236}">
                <a16:creationId xmlns:a16="http://schemas.microsoft.com/office/drawing/2014/main" id="{CF45494A-1832-AC88-0880-401A107F85E0}"/>
              </a:ext>
            </a:extLst>
          </p:cNvPr>
          <p:cNvSpPr>
            <a:spLocks noGrp="1"/>
          </p:cNvSpPr>
          <p:nvPr>
            <p:ph idx="1"/>
          </p:nvPr>
        </p:nvSpPr>
        <p:spPr>
          <a:xfrm>
            <a:off x="838201" y="1596571"/>
            <a:ext cx="10515599" cy="4412343"/>
          </a:xfrm>
        </p:spPr>
        <p:txBody>
          <a:bodyPr>
            <a:normAutofit/>
          </a:bodyPr>
          <a:lstStyle/>
          <a:p>
            <a:pPr marL="457200" indent="-457200">
              <a:buFont typeface="+mj-lt"/>
              <a:buAutoNum type="arabicPeriod"/>
            </a:pPr>
            <a:r>
              <a:rPr lang="en-US" dirty="0">
                <a:solidFill>
                  <a:srgbClr val="00B050"/>
                </a:solidFill>
                <a:latin typeface="Times New Roman" panose="02020603050405020304" pitchFamily="18" charset="0"/>
                <a:cs typeface="Times New Roman" panose="02020603050405020304" pitchFamily="18" charset="0"/>
              </a:rPr>
              <a:t>TRITON</a:t>
            </a:r>
            <a:r>
              <a:rPr lang="en-US"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Client Project</a:t>
            </a:r>
            <a:r>
              <a:rPr lang="en-US" dirty="0">
                <a:latin typeface="Times New Roman" panose="02020603050405020304" pitchFamily="18" charset="0"/>
                <a:cs typeface="Times New Roman" panose="02020603050405020304" pitchFamily="18" charset="0"/>
              </a:rPr>
              <a:t>)</a:t>
            </a:r>
            <a:endParaRPr lang="en-US" b="0" i="0" u="none" strike="noStrike" dirty="0">
              <a:effectLst/>
              <a:latin typeface="Times New Roman" panose="02020603050405020304" pitchFamily="18" charset="0"/>
              <a:cs typeface="Times New Roman" panose="02020603050405020304" pitchFamily="18" charset="0"/>
            </a:endParaRPr>
          </a:p>
          <a:p>
            <a:pPr marL="457200" lvl="1" indent="0" algn="just">
              <a:lnSpc>
                <a:spcPct val="150000"/>
              </a:lnSpc>
              <a:spcBef>
                <a:spcPts val="0"/>
              </a:spcBef>
              <a:buNone/>
            </a:pPr>
            <a:r>
              <a:rPr lang="en-US" sz="2000" b="0" i="0" u="none" strike="noStrike" dirty="0">
                <a:effectLst/>
                <a:latin typeface="Times New Roman" panose="02020603050405020304" pitchFamily="18" charset="0"/>
                <a:cs typeface="Times New Roman" panose="02020603050405020304" pitchFamily="18" charset="0"/>
              </a:rPr>
              <a:t>Triton is a </a:t>
            </a:r>
            <a:r>
              <a:rPr lang="en-US" sz="2000" b="0" i="0" u="none" strike="noStrike" dirty="0">
                <a:solidFill>
                  <a:srgbClr val="FFFF00"/>
                </a:solidFill>
                <a:effectLst/>
                <a:latin typeface="Times New Roman" panose="02020603050405020304" pitchFamily="18" charset="0"/>
                <a:cs typeface="Times New Roman" panose="02020603050405020304" pitchFamily="18" charset="0"/>
              </a:rPr>
              <a:t>Cloud Security Posture Management (C.S.P.M.)</a:t>
            </a:r>
            <a:r>
              <a:rPr lang="en-US" sz="2000" b="0" i="0" u="none" strike="noStrike" dirty="0">
                <a:effectLst/>
                <a:latin typeface="Times New Roman" panose="02020603050405020304" pitchFamily="18" charset="0"/>
                <a:cs typeface="Times New Roman" panose="02020603050405020304" pitchFamily="18" charset="0"/>
              </a:rPr>
              <a:t> tool that will be developed with the intention of helping customers to secure their cloud environment by automating security, to </a:t>
            </a:r>
            <a:r>
              <a:rPr lang="en-US" sz="2000" b="0" i="0" u="none" strike="noStrike" dirty="0">
                <a:solidFill>
                  <a:srgbClr val="FFFF00"/>
                </a:solidFill>
                <a:effectLst/>
                <a:latin typeface="Times New Roman" panose="02020603050405020304" pitchFamily="18" charset="0"/>
                <a:cs typeface="Times New Roman" panose="02020603050405020304" pitchFamily="18" charset="0"/>
              </a:rPr>
              <a:t>reduce that attack surfaces</a:t>
            </a:r>
            <a:r>
              <a:rPr lang="en-US" sz="2000" b="0" i="0" u="none" strike="noStrike" dirty="0">
                <a:effectLst/>
                <a:latin typeface="Times New Roman" panose="02020603050405020304" pitchFamily="18" charset="0"/>
                <a:cs typeface="Times New Roman" panose="02020603050405020304" pitchFamily="18" charset="0"/>
              </a:rPr>
              <a:t>, </a:t>
            </a:r>
            <a:r>
              <a:rPr lang="en-US" sz="2000" b="0" i="0" u="none" strike="noStrike" dirty="0">
                <a:solidFill>
                  <a:srgbClr val="FFFF00"/>
                </a:solidFill>
                <a:effectLst/>
                <a:latin typeface="Times New Roman" panose="02020603050405020304" pitchFamily="18" charset="0"/>
                <a:cs typeface="Times New Roman" panose="02020603050405020304" pitchFamily="18" charset="0"/>
              </a:rPr>
              <a:t>fix misconfigurations</a:t>
            </a:r>
            <a:r>
              <a:rPr lang="en-US" sz="2000" b="0" i="0" u="none" strike="noStrike" dirty="0">
                <a:effectLst/>
                <a:latin typeface="Times New Roman" panose="02020603050405020304" pitchFamily="18" charset="0"/>
                <a:cs typeface="Times New Roman" panose="02020603050405020304" pitchFamily="18" charset="0"/>
              </a:rPr>
              <a:t>, </a:t>
            </a:r>
            <a:r>
              <a:rPr lang="en-US" sz="2000" b="0" i="0" u="none" strike="noStrike" dirty="0">
                <a:solidFill>
                  <a:srgbClr val="FFFF00"/>
                </a:solidFill>
                <a:effectLst/>
                <a:latin typeface="Times New Roman" panose="02020603050405020304" pitchFamily="18" charset="0"/>
                <a:cs typeface="Times New Roman" panose="02020603050405020304" pitchFamily="18" charset="0"/>
              </a:rPr>
              <a:t>resolve configuration drift</a:t>
            </a:r>
            <a:r>
              <a:rPr lang="en-US" sz="2000" b="0" i="0" u="none" strike="noStrike" dirty="0">
                <a:effectLst/>
                <a:latin typeface="Times New Roman" panose="02020603050405020304" pitchFamily="18" charset="0"/>
                <a:cs typeface="Times New Roman" panose="02020603050405020304" pitchFamily="18" charset="0"/>
              </a:rPr>
              <a:t>, </a:t>
            </a:r>
            <a:r>
              <a:rPr lang="en-US" sz="2000" b="0" i="0" u="none" strike="noStrike" dirty="0">
                <a:solidFill>
                  <a:srgbClr val="FFFF00"/>
                </a:solidFill>
                <a:effectLst/>
                <a:latin typeface="Times New Roman" panose="02020603050405020304" pitchFamily="18" charset="0"/>
                <a:cs typeface="Times New Roman" panose="02020603050405020304" pitchFamily="18" charset="0"/>
              </a:rPr>
              <a:t>block unwanted behavior</a:t>
            </a:r>
            <a:r>
              <a:rPr lang="en-US" sz="2000" b="0" i="0" u="none" strike="noStrike" dirty="0">
                <a:effectLst/>
                <a:latin typeface="Times New Roman" panose="02020603050405020304" pitchFamily="18" charset="0"/>
                <a:cs typeface="Times New Roman" panose="02020603050405020304" pitchFamily="18" charset="0"/>
              </a:rPr>
              <a:t>, and </a:t>
            </a:r>
            <a:r>
              <a:rPr lang="en-US" sz="2000" b="0" i="0" u="none" strike="noStrike" dirty="0">
                <a:solidFill>
                  <a:srgbClr val="FFFF00"/>
                </a:solidFill>
                <a:effectLst/>
                <a:latin typeface="Times New Roman" panose="02020603050405020304" pitchFamily="18" charset="0"/>
                <a:cs typeface="Times New Roman" panose="02020603050405020304" pitchFamily="18" charset="0"/>
              </a:rPr>
              <a:t>keep threats at bay</a:t>
            </a:r>
            <a:r>
              <a:rPr lang="en-US" sz="2000" b="0" i="0" u="none" strike="noStrike" dirty="0">
                <a:effectLst/>
                <a:latin typeface="Times New Roman" panose="02020603050405020304" pitchFamily="18" charset="0"/>
                <a:cs typeface="Times New Roman" panose="02020603050405020304" pitchFamily="18" charset="0"/>
              </a:rPr>
              <a:t>.</a:t>
            </a:r>
            <a:endParaRPr lang="en-US" b="0" i="0" u="none" strike="noStrike" dirty="0">
              <a:effectLst/>
              <a:latin typeface="Times New Roman" panose="02020603050405020304" pitchFamily="18" charset="0"/>
              <a:cs typeface="Times New Roman" panose="02020603050405020304" pitchFamily="18" charset="0"/>
            </a:endParaRPr>
          </a:p>
          <a:p>
            <a:pPr marL="457200" indent="-457200" rtl="0">
              <a:spcBef>
                <a:spcPts val="0"/>
              </a:spcBef>
              <a:spcAft>
                <a:spcPts val="0"/>
              </a:spcAft>
              <a:buFont typeface="+mj-lt"/>
              <a:buAutoNum type="arabicPeriod"/>
            </a:pPr>
            <a:r>
              <a:rPr lang="en-US" sz="3300" dirty="0">
                <a:solidFill>
                  <a:srgbClr val="00B050"/>
                </a:solidFill>
                <a:latin typeface="Times New Roman" panose="02020603050405020304" pitchFamily="18" charset="0"/>
                <a:cs typeface="Times New Roman" panose="02020603050405020304" pitchFamily="18" charset="0"/>
              </a:rPr>
              <a:t> </a:t>
            </a:r>
            <a:r>
              <a:rPr lang="en-US" dirty="0">
                <a:solidFill>
                  <a:srgbClr val="00B050"/>
                </a:solidFill>
                <a:latin typeface="Times New Roman" panose="02020603050405020304" pitchFamily="18" charset="0"/>
                <a:cs typeface="Times New Roman" panose="02020603050405020304" pitchFamily="18" charset="0"/>
              </a:rPr>
              <a:t>ATS </a:t>
            </a:r>
            <a:r>
              <a:rPr lang="en-US"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Internal Project</a:t>
            </a:r>
            <a:r>
              <a:rPr lang="en-US" dirty="0">
                <a:latin typeface="Times New Roman" panose="02020603050405020304" pitchFamily="18" charset="0"/>
                <a:cs typeface="Times New Roman" panose="02020603050405020304" pitchFamily="18" charset="0"/>
              </a:rPr>
              <a:t>)</a:t>
            </a:r>
          </a:p>
          <a:p>
            <a:pPr marL="457200" lvl="1"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ATS is an </a:t>
            </a:r>
            <a:r>
              <a:rPr lang="en-US" sz="2000" dirty="0">
                <a:solidFill>
                  <a:srgbClr val="FFFF00"/>
                </a:solidFill>
                <a:latin typeface="Times New Roman" panose="02020603050405020304" pitchFamily="18" charset="0"/>
                <a:cs typeface="Times New Roman" panose="02020603050405020304" pitchFamily="18" charset="0"/>
              </a:rPr>
              <a:t>Applicant Tracking System(A.T.S) </a:t>
            </a:r>
            <a:r>
              <a:rPr lang="en-US" sz="2000" dirty="0">
                <a:latin typeface="Times New Roman" panose="02020603050405020304" pitchFamily="18" charset="0"/>
                <a:cs typeface="Times New Roman" panose="02020603050405020304" pitchFamily="18" charset="0"/>
              </a:rPr>
              <a:t>web dashboard  proposed to  developed for the Mitra Human Resource Department </a:t>
            </a:r>
            <a:r>
              <a:rPr lang="en-US"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E594694-22F3-0E31-3846-F39193F4BDB2}"/>
              </a:ext>
            </a:extLst>
          </p:cNvPr>
          <p:cNvSpPr>
            <a:spLocks noGrp="1"/>
          </p:cNvSpPr>
          <p:nvPr>
            <p:ph type="sldNum" sz="quarter" idx="12"/>
          </p:nvPr>
        </p:nvSpPr>
        <p:spPr/>
        <p:txBody>
          <a:bodyPr/>
          <a:lstStyle/>
          <a:p>
            <a:fld id="{C2DF62FC-6E2F-4C77-8EA0-71635FFF71E7}" type="slidenum">
              <a:rPr lang="en-US" smtClean="0"/>
              <a:t>5</a:t>
            </a:fld>
            <a:endParaRPr lang="en-US" dirty="0"/>
          </a:p>
        </p:txBody>
      </p:sp>
    </p:spTree>
    <p:extLst>
      <p:ext uri="{BB962C8B-B14F-4D97-AF65-F5344CB8AC3E}">
        <p14:creationId xmlns:p14="http://schemas.microsoft.com/office/powerpoint/2010/main" val="3808886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CFE31-20FF-6402-2B09-30189A69A6FD}"/>
              </a:ext>
            </a:extLst>
          </p:cNvPr>
          <p:cNvSpPr>
            <a:spLocks noGrp="1"/>
          </p:cNvSpPr>
          <p:nvPr>
            <p:ph type="title"/>
          </p:nvPr>
        </p:nvSpPr>
        <p:spPr>
          <a:xfrm>
            <a:off x="838200" y="2230871"/>
            <a:ext cx="10515600" cy="1325563"/>
          </a:xfrm>
        </p:spPr>
        <p:txBody>
          <a:bodyPr>
            <a:normAutofit/>
          </a:bodyPr>
          <a:lstStyle/>
          <a:p>
            <a:pPr algn="ctr"/>
            <a:r>
              <a:rPr lang="en-US" sz="6600" dirty="0">
                <a:solidFill>
                  <a:srgbClr val="FFFF00"/>
                </a:solidFill>
                <a:latin typeface="Times New Roman" panose="02020603050405020304" pitchFamily="18" charset="0"/>
                <a:cs typeface="Times New Roman" panose="02020603050405020304" pitchFamily="18" charset="0"/>
              </a:rPr>
              <a:t>Triton</a:t>
            </a:r>
          </a:p>
        </p:txBody>
      </p:sp>
      <p:sp>
        <p:nvSpPr>
          <p:cNvPr id="5" name="Slide Number Placeholder 4">
            <a:extLst>
              <a:ext uri="{FF2B5EF4-FFF2-40B4-BE49-F238E27FC236}">
                <a16:creationId xmlns:a16="http://schemas.microsoft.com/office/drawing/2014/main" id="{1E0DB530-4D01-59A7-A518-4693D4A30B46}"/>
              </a:ext>
            </a:extLst>
          </p:cNvPr>
          <p:cNvSpPr>
            <a:spLocks noGrp="1"/>
          </p:cNvSpPr>
          <p:nvPr>
            <p:ph type="sldNum" sz="quarter" idx="12"/>
          </p:nvPr>
        </p:nvSpPr>
        <p:spPr/>
        <p:txBody>
          <a:bodyPr/>
          <a:lstStyle/>
          <a:p>
            <a:fld id="{C2DF62FC-6E2F-4C77-8EA0-71635FFF71E7}" type="slidenum">
              <a:rPr lang="en-US" smtClean="0"/>
              <a:t>6</a:t>
            </a:fld>
            <a:endParaRPr lang="en-US" dirty="0"/>
          </a:p>
        </p:txBody>
      </p:sp>
    </p:spTree>
    <p:extLst>
      <p:ext uri="{BB962C8B-B14F-4D97-AF65-F5344CB8AC3E}">
        <p14:creationId xmlns:p14="http://schemas.microsoft.com/office/powerpoint/2010/main" val="1731270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BB95A-E9F5-84B7-74B4-29CE68B17BFF}"/>
              </a:ext>
            </a:extLst>
          </p:cNvPr>
          <p:cNvSpPr>
            <a:spLocks noGrp="1"/>
          </p:cNvSpPr>
          <p:nvPr>
            <p:ph type="title"/>
          </p:nvPr>
        </p:nvSpPr>
        <p:spPr>
          <a:xfrm>
            <a:off x="838200" y="706056"/>
            <a:ext cx="10515600" cy="984632"/>
          </a:xfrm>
        </p:spPr>
        <p:txBody>
          <a:bodyPr>
            <a:normAutofit/>
          </a:bodyPr>
          <a:lstStyle/>
          <a:p>
            <a:pPr marL="457200" indent="-457200">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Triton Stake holders</a:t>
            </a:r>
          </a:p>
        </p:txBody>
      </p:sp>
      <p:sp>
        <p:nvSpPr>
          <p:cNvPr id="4" name="Slide Number Placeholder 3">
            <a:extLst>
              <a:ext uri="{FF2B5EF4-FFF2-40B4-BE49-F238E27FC236}">
                <a16:creationId xmlns:a16="http://schemas.microsoft.com/office/drawing/2014/main" id="{9322FD16-F718-0B2F-4FE2-5624259637E3}"/>
              </a:ext>
            </a:extLst>
          </p:cNvPr>
          <p:cNvSpPr>
            <a:spLocks noGrp="1"/>
          </p:cNvSpPr>
          <p:nvPr>
            <p:ph type="sldNum" sz="quarter" idx="12"/>
          </p:nvPr>
        </p:nvSpPr>
        <p:spPr/>
        <p:txBody>
          <a:bodyPr/>
          <a:lstStyle/>
          <a:p>
            <a:fld id="{C2DF62FC-6E2F-4C77-8EA0-71635FFF71E7}" type="slidenum">
              <a:rPr lang="en-US" smtClean="0"/>
              <a:t>7</a:t>
            </a:fld>
            <a:endParaRPr lang="en-US" dirty="0"/>
          </a:p>
        </p:txBody>
      </p:sp>
      <p:graphicFrame>
        <p:nvGraphicFramePr>
          <p:cNvPr id="5" name="Table 5">
            <a:extLst>
              <a:ext uri="{FF2B5EF4-FFF2-40B4-BE49-F238E27FC236}">
                <a16:creationId xmlns:a16="http://schemas.microsoft.com/office/drawing/2014/main" id="{30576623-FE9E-3DFE-106D-F77E63A9B9C8}"/>
              </a:ext>
            </a:extLst>
          </p:cNvPr>
          <p:cNvGraphicFramePr>
            <a:graphicFrameLocks noGrp="1"/>
          </p:cNvGraphicFramePr>
          <p:nvPr>
            <p:extLst>
              <p:ext uri="{D42A27DB-BD31-4B8C-83A1-F6EECF244321}">
                <p14:modId xmlns:p14="http://schemas.microsoft.com/office/powerpoint/2010/main" val="386311903"/>
              </p:ext>
            </p:extLst>
          </p:nvPr>
        </p:nvGraphicFramePr>
        <p:xfrm>
          <a:off x="1802917" y="2365576"/>
          <a:ext cx="9030988" cy="3060057"/>
        </p:xfrm>
        <a:graphic>
          <a:graphicData uri="http://schemas.openxmlformats.org/drawingml/2006/table">
            <a:tbl>
              <a:tblPr firstRow="1" bandRow="1">
                <a:tableStyleId>{125E5076-3810-47DD-B79F-674D7AD40C01}</a:tableStyleId>
              </a:tblPr>
              <a:tblGrid>
                <a:gridCol w="2106636">
                  <a:extLst>
                    <a:ext uri="{9D8B030D-6E8A-4147-A177-3AD203B41FA5}">
                      <a16:colId xmlns:a16="http://schemas.microsoft.com/office/drawing/2014/main" val="3529991163"/>
                    </a:ext>
                  </a:extLst>
                </a:gridCol>
                <a:gridCol w="6924352">
                  <a:extLst>
                    <a:ext uri="{9D8B030D-6E8A-4147-A177-3AD203B41FA5}">
                      <a16:colId xmlns:a16="http://schemas.microsoft.com/office/drawing/2014/main" val="525555445"/>
                    </a:ext>
                  </a:extLst>
                </a:gridCol>
              </a:tblGrid>
              <a:tr h="1988531">
                <a:tc>
                  <a:txBody>
                    <a:bodyPr/>
                    <a:lstStyle/>
                    <a:p>
                      <a:r>
                        <a:rPr lang="en-US" sz="1800" b="0" u="none" strike="noStrike" kern="1200" dirty="0">
                          <a:solidFill>
                            <a:schemeClr val="lt1"/>
                          </a:solidFill>
                          <a:effectLst/>
                        </a:rPr>
                        <a:t>Mitra stakeholders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0" u="none" strike="noStrike" kern="1200" dirty="0">
                          <a:solidFill>
                            <a:schemeClr val="lt1"/>
                          </a:solidFill>
                          <a:effectLst/>
                        </a:rPr>
                        <a:t>Shimantha Perera(</a:t>
                      </a:r>
                      <a:r>
                        <a:rPr lang="en-US" sz="1800" b="0" u="none" strike="noStrike" kern="1200" dirty="0">
                          <a:solidFill>
                            <a:srgbClr val="FF0000"/>
                          </a:solidFill>
                          <a:effectLst/>
                        </a:rPr>
                        <a:t>Project Manager</a:t>
                      </a:r>
                      <a:r>
                        <a:rPr lang="en-US" sz="1800" b="0" u="none" strike="noStrike" kern="1200" dirty="0">
                          <a:solidFill>
                            <a:schemeClr val="lt1"/>
                          </a:solidFill>
                          <a:effectLst/>
                        </a:rPr>
                        <a:t>) ,Thilina Herath(</a:t>
                      </a:r>
                      <a:r>
                        <a:rPr lang="en-US" sz="1800" b="0" u="none" strike="noStrike" kern="1200" dirty="0">
                          <a:solidFill>
                            <a:srgbClr val="FF0000"/>
                          </a:solidFill>
                          <a:effectLst/>
                        </a:rPr>
                        <a:t>Principal Architect</a:t>
                      </a:r>
                      <a:r>
                        <a:rPr lang="en-US" sz="1800" b="0" u="none" strike="noStrike" kern="1200" dirty="0">
                          <a:solidFill>
                            <a:schemeClr val="lt1"/>
                          </a:solidFill>
                          <a:effectLst/>
                        </a:rPr>
                        <a:t>), Deleema Fernando(</a:t>
                      </a:r>
                      <a:r>
                        <a:rPr lang="en-US" sz="1800" b="0" u="none" strike="noStrike" kern="1200" dirty="0">
                          <a:solidFill>
                            <a:srgbClr val="FF0000"/>
                          </a:solidFill>
                          <a:effectLst/>
                        </a:rPr>
                        <a:t>Tech lead</a:t>
                      </a:r>
                      <a:r>
                        <a:rPr lang="en-US" sz="1800" b="0" u="none" strike="noStrike" kern="1200" dirty="0">
                          <a:solidFill>
                            <a:schemeClr val="lt1"/>
                          </a:solidFill>
                          <a:effectLst/>
                        </a:rPr>
                        <a:t>), Reshan Perera (</a:t>
                      </a:r>
                      <a:r>
                        <a:rPr lang="en-US" sz="1800" b="0" u="none" strike="noStrike" kern="1200" dirty="0">
                          <a:solidFill>
                            <a:srgbClr val="FF0000"/>
                          </a:solidFill>
                          <a:effectLst/>
                        </a:rPr>
                        <a:t>Consultant Engineer</a:t>
                      </a:r>
                      <a:r>
                        <a:rPr lang="en-US" sz="1800" b="0" u="none" strike="noStrike" kern="1200" dirty="0">
                          <a:solidFill>
                            <a:schemeClr val="lt1"/>
                          </a:solidFill>
                          <a:effectLst/>
                        </a:rPr>
                        <a:t>),Tharindu Madushanka(</a:t>
                      </a:r>
                      <a:r>
                        <a:rPr lang="en-US" sz="1800" b="0" u="none" strike="noStrike" kern="1200" dirty="0">
                          <a:solidFill>
                            <a:srgbClr val="FF0000"/>
                          </a:solidFill>
                          <a:effectLst/>
                        </a:rPr>
                        <a:t>S.S.E. (Angular</a:t>
                      </a:r>
                      <a:r>
                        <a:rPr lang="en-US" sz="1800" b="0" u="none" strike="noStrike" kern="1200" dirty="0">
                          <a:solidFill>
                            <a:schemeClr val="lt1"/>
                          </a:solidFill>
                          <a:effectLst/>
                        </a:rPr>
                        <a:t>)),Dinura Marsinghe(</a:t>
                      </a:r>
                      <a:r>
                        <a:rPr lang="en-US" sz="1800" b="0" u="none" strike="noStrike" kern="1200" dirty="0">
                          <a:solidFill>
                            <a:srgbClr val="FF0000"/>
                          </a:solidFill>
                          <a:effectLst/>
                        </a:rPr>
                        <a:t>Q.A.</a:t>
                      </a:r>
                      <a:r>
                        <a:rPr lang="en-US" sz="1800" b="0" u="none" strike="noStrike" kern="1200" dirty="0">
                          <a:solidFill>
                            <a:schemeClr val="lt1"/>
                          </a:solidFill>
                          <a:effectLst/>
                        </a:rPr>
                        <a:t>), Kithsiri Ekanayake(</a:t>
                      </a:r>
                      <a:r>
                        <a:rPr lang="en-US" sz="1800" b="0" u="none" strike="noStrike" kern="1200" dirty="0">
                          <a:solidFill>
                            <a:srgbClr val="FF0000"/>
                          </a:solidFill>
                          <a:effectLst/>
                        </a:rPr>
                        <a:t>UX/UI Designer</a:t>
                      </a:r>
                      <a:r>
                        <a:rPr lang="en-US" sz="1800" b="0" u="none" strike="noStrike" kern="1200" dirty="0">
                          <a:solidFill>
                            <a:schemeClr val="lt1"/>
                          </a:solidFill>
                          <a:effectLst/>
                        </a:rPr>
                        <a:t>),Purni Gunawardana(</a:t>
                      </a:r>
                      <a:r>
                        <a:rPr lang="en-US" sz="1800" b="0" u="none" strike="noStrike" kern="1200" dirty="0">
                          <a:solidFill>
                            <a:srgbClr val="FF0000"/>
                          </a:solidFill>
                          <a:effectLst/>
                        </a:rPr>
                        <a:t>Business Analyst</a:t>
                      </a:r>
                      <a:r>
                        <a:rPr lang="en-US" sz="1800" b="0" u="none" strike="noStrike" kern="1200" dirty="0">
                          <a:solidFill>
                            <a:schemeClr val="lt1"/>
                          </a:solidFill>
                          <a:effectLst/>
                        </a:rPr>
                        <a:t>),Tharun Krishnamurthy (</a:t>
                      </a:r>
                      <a:r>
                        <a:rPr lang="en-US" sz="1800" b="0" u="none" strike="noStrike" kern="1200" dirty="0">
                          <a:solidFill>
                            <a:srgbClr val="FF0000"/>
                          </a:solidFill>
                          <a:effectLst/>
                        </a:rPr>
                        <a:t>Associate S.E.</a:t>
                      </a:r>
                      <a:r>
                        <a:rPr lang="en-US" sz="1800" b="0" u="none" strike="noStrike" kern="1200" dirty="0">
                          <a:solidFill>
                            <a:schemeClr val="lt1"/>
                          </a:solidFill>
                          <a:effectLst/>
                        </a:rPr>
                        <a:t>), Saduni Maduhansani(</a:t>
                      </a:r>
                      <a:r>
                        <a:rPr lang="en-US" sz="1800" b="0" u="none" strike="noStrike" kern="1200" dirty="0">
                          <a:solidFill>
                            <a:srgbClr val="FF0000"/>
                          </a:solidFill>
                          <a:effectLst/>
                        </a:rPr>
                        <a:t>Associate S.E.</a:t>
                      </a:r>
                      <a:r>
                        <a:rPr lang="en-US" sz="1800" b="0" u="none" strike="noStrike" kern="1200" dirty="0">
                          <a:solidFill>
                            <a:schemeClr val="lt1"/>
                          </a:solidFill>
                          <a:effectLst/>
                        </a:rPr>
                        <a:t>), Pasindu uduwela(</a:t>
                      </a:r>
                      <a:r>
                        <a:rPr lang="en-US" sz="1800" b="0" u="none" strike="noStrike" kern="1200" dirty="0">
                          <a:solidFill>
                            <a:srgbClr val="FF0000"/>
                          </a:solidFill>
                          <a:effectLst/>
                        </a:rPr>
                        <a:t>Intern S.E.</a:t>
                      </a:r>
                      <a:r>
                        <a:rPr lang="en-US" sz="1800" b="0" u="none" strike="noStrike" kern="1200" dirty="0">
                          <a:solidFill>
                            <a:schemeClr val="lt1"/>
                          </a:solidFill>
                          <a:effectLst/>
                        </a:rPr>
                        <a:t>) , Kavish Rajakaruna(</a:t>
                      </a:r>
                      <a:r>
                        <a:rPr lang="en-US" sz="1800" b="0" u="none" strike="noStrike" kern="1200" dirty="0">
                          <a:solidFill>
                            <a:srgbClr val="FF0000"/>
                          </a:solidFill>
                          <a:effectLst/>
                        </a:rPr>
                        <a:t>Intern S.E.</a:t>
                      </a:r>
                      <a:r>
                        <a:rPr lang="en-US" sz="1800" b="0" u="none" strike="noStrike" kern="1200" dirty="0">
                          <a:solidFill>
                            <a:schemeClr val="lt1"/>
                          </a:solidFill>
                          <a:effectLst/>
                        </a:rPr>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1454004"/>
                  </a:ext>
                </a:extLst>
              </a:tr>
              <a:tr h="1048377">
                <a:tc>
                  <a:txBody>
                    <a:bodyPr/>
                    <a:lstStyle/>
                    <a:p>
                      <a:r>
                        <a:rPr lang="en-US" sz="1800" b="0" u="none" strike="noStrike" kern="1200" dirty="0">
                          <a:solidFill>
                            <a:schemeClr val="dk1"/>
                          </a:solidFill>
                          <a:effectLst/>
                        </a:rPr>
                        <a:t>Dygisec Stakeholder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2000" b="0" u="none" strike="noStrike" dirty="0">
                          <a:solidFill>
                            <a:srgbClr val="000000"/>
                          </a:solidFill>
                          <a:effectLst/>
                        </a:rPr>
                        <a:t>Stefano Harding(</a:t>
                      </a:r>
                      <a:r>
                        <a:rPr lang="en-US" sz="2000" b="0" u="none" strike="noStrike" dirty="0">
                          <a:solidFill>
                            <a:srgbClr val="FF0000"/>
                          </a:solidFill>
                          <a:effectLst/>
                        </a:rPr>
                        <a:t>Product Owner</a:t>
                      </a:r>
                      <a:r>
                        <a:rPr lang="en-US" sz="2000" b="0" u="none" strike="noStrike" dirty="0">
                          <a:solidFill>
                            <a:srgbClr val="000000"/>
                          </a:solidFill>
                          <a:effectLst/>
                        </a:rPr>
                        <a:t>), Lakshitha Herath(</a:t>
                      </a:r>
                      <a:r>
                        <a:rPr lang="en-US" sz="2000" b="0" u="none" strike="noStrike" dirty="0">
                          <a:solidFill>
                            <a:srgbClr val="FF0000"/>
                          </a:solidFill>
                          <a:effectLst/>
                        </a:rPr>
                        <a:t>co-owner</a:t>
                      </a:r>
                      <a:r>
                        <a:rPr lang="en-US" sz="2000" b="0" u="none" strike="noStrike" dirty="0">
                          <a:solidFill>
                            <a:srgbClr val="000000"/>
                          </a:solidFill>
                          <a:effectLst/>
                        </a:rPr>
                        <a:t>), Chanditha Samaranayake(</a:t>
                      </a:r>
                      <a:r>
                        <a:rPr lang="en-US" sz="2000" b="0" u="none" strike="noStrike" dirty="0">
                          <a:solidFill>
                            <a:srgbClr val="FF0000"/>
                          </a:solidFill>
                          <a:effectLst/>
                        </a:rPr>
                        <a:t>Project Sponsor</a:t>
                      </a:r>
                      <a:r>
                        <a:rPr lang="en-US" sz="2000" b="0" u="none" strike="noStrike" dirty="0">
                          <a:solidFill>
                            <a:srgbClr val="000000"/>
                          </a:solidFill>
                          <a:effectLst/>
                        </a:rPr>
                        <a:t>), Rajesh Rasiah(</a:t>
                      </a:r>
                      <a:r>
                        <a:rPr lang="en-US" sz="2000" b="0" u="none" strike="noStrike" dirty="0">
                          <a:solidFill>
                            <a:srgbClr val="FF0000"/>
                          </a:solidFill>
                          <a:effectLst/>
                        </a:rPr>
                        <a:t>Risk &amp; compliance</a:t>
                      </a:r>
                      <a:r>
                        <a:rPr lang="en-US" sz="2000" b="0" u="none" strike="noStrike" dirty="0">
                          <a:solidFill>
                            <a:srgbClr val="000000"/>
                          </a:solidFill>
                          <a:effectLst/>
                        </a:rPr>
                        <a:t>)</a:t>
                      </a:r>
                      <a:endParaRPr lang="en-US" sz="3200" dirty="0">
                        <a:effectLst/>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310790"/>
                  </a:ext>
                </a:extLst>
              </a:tr>
            </a:tbl>
          </a:graphicData>
        </a:graphic>
      </p:graphicFrame>
    </p:spTree>
    <p:extLst>
      <p:ext uri="{BB962C8B-B14F-4D97-AF65-F5344CB8AC3E}">
        <p14:creationId xmlns:p14="http://schemas.microsoft.com/office/powerpoint/2010/main" val="2994862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DB632-DADA-1CBA-7789-ADECAFD936DF}"/>
              </a:ext>
            </a:extLst>
          </p:cNvPr>
          <p:cNvSpPr>
            <a:spLocks noGrp="1"/>
          </p:cNvSpPr>
          <p:nvPr>
            <p:ph type="title"/>
          </p:nvPr>
        </p:nvSpPr>
        <p:spPr/>
        <p:txBody>
          <a:bodyPr/>
          <a:lstStyle/>
          <a:p>
            <a:pPr marL="571500" indent="-571500">
              <a:buFont typeface="Wingdings" panose="05000000000000000000" pitchFamily="2" charset="2"/>
              <a:buChar char="ü"/>
            </a:pPr>
            <a:r>
              <a:rPr lang="en-US" dirty="0"/>
              <a:t> </a:t>
            </a:r>
            <a:r>
              <a:rPr lang="en-US" sz="3200" dirty="0">
                <a:latin typeface="Times New Roman" panose="02020603050405020304" pitchFamily="18" charset="0"/>
                <a:cs typeface="Times New Roman" panose="02020603050405020304" pitchFamily="18" charset="0"/>
              </a:rPr>
              <a:t>Prior Knowledge and Works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9A5E63-0246-B82C-8125-D8192496F96F}"/>
              </a:ext>
            </a:extLst>
          </p:cNvPr>
          <p:cNvSpPr>
            <a:spLocks noGrp="1"/>
          </p:cNvSpPr>
          <p:nvPr>
            <p:ph idx="1"/>
          </p:nvPr>
        </p:nvSpPr>
        <p:spPr>
          <a:xfrm>
            <a:off x="819873" y="1814050"/>
            <a:ext cx="10515600" cy="4351338"/>
          </a:xfrm>
        </p:spPr>
        <p:txBody>
          <a:bodyPr>
            <a:normAutofit fontScale="92500" lnSpcReduction="10000"/>
          </a:bodyPr>
          <a:lstStyle/>
          <a:p>
            <a:pPr>
              <a:lnSpc>
                <a:spcPct val="150000"/>
              </a:lnSpc>
              <a:spcBef>
                <a:spcPts val="0"/>
              </a:spcBef>
            </a:pPr>
            <a:r>
              <a:rPr lang="en-US" sz="2400" b="0" i="0" u="none" strike="noStrike" dirty="0">
                <a:effectLst/>
                <a:latin typeface="Times New Roman" panose="02020603050405020304" pitchFamily="18" charset="0"/>
              </a:rPr>
              <a:t>I was assigned as a </a:t>
            </a:r>
            <a:r>
              <a:rPr lang="en-US" sz="2400" b="0" i="0" u="none" strike="noStrike" dirty="0">
                <a:solidFill>
                  <a:srgbClr val="FFFF00"/>
                </a:solidFill>
                <a:effectLst/>
                <a:latin typeface="Times New Roman" panose="02020603050405020304" pitchFamily="18" charset="0"/>
              </a:rPr>
              <a:t>Golang back-end developer </a:t>
            </a:r>
            <a:r>
              <a:rPr lang="en-US" sz="2400" b="0" i="0" u="none" strike="noStrike" dirty="0">
                <a:effectLst/>
                <a:latin typeface="Times New Roman" panose="02020603050405020304" pitchFamily="18" charset="0"/>
              </a:rPr>
              <a:t>by evaluating my all past projects.</a:t>
            </a:r>
          </a:p>
          <a:p>
            <a:pPr>
              <a:lnSpc>
                <a:spcPct val="150000"/>
              </a:lnSpc>
              <a:spcBef>
                <a:spcPts val="0"/>
              </a:spcBef>
            </a:pPr>
            <a:r>
              <a:rPr lang="en-US" sz="2400" b="0" i="0" u="none" strike="noStrike" dirty="0">
                <a:effectLst/>
                <a:latin typeface="Times New Roman" panose="02020603050405020304" pitchFamily="18" charset="0"/>
              </a:rPr>
              <a:t>I was given two week period to familiarized with Golang , docker and Kubernetes.</a:t>
            </a:r>
          </a:p>
          <a:p>
            <a:pPr>
              <a:lnSpc>
                <a:spcPct val="150000"/>
              </a:lnSpc>
              <a:spcBef>
                <a:spcPts val="0"/>
              </a:spcBef>
            </a:pPr>
            <a:r>
              <a:rPr lang="en-US" sz="2400" b="0" i="0" u="none" strike="noStrike" dirty="0">
                <a:effectLst/>
                <a:latin typeface="Times New Roman" panose="02020603050405020304" pitchFamily="18" charset="0"/>
              </a:rPr>
              <a:t>Before Going to the </a:t>
            </a:r>
            <a:r>
              <a:rPr lang="en-US" sz="2400" b="0" i="0" u="none" strike="noStrike" dirty="0">
                <a:solidFill>
                  <a:srgbClr val="FFFF00"/>
                </a:solidFill>
                <a:effectLst/>
                <a:latin typeface="Times New Roman" panose="02020603050405020304" pitchFamily="18" charset="0"/>
              </a:rPr>
              <a:t>Task-01</a:t>
            </a:r>
            <a:r>
              <a:rPr lang="en-US" sz="2400" b="0" i="0" u="none" strike="noStrike" dirty="0">
                <a:effectLst/>
                <a:latin typeface="Times New Roman" panose="02020603050405020304" pitchFamily="18" charset="0"/>
              </a:rPr>
              <a:t> I have to fully setup the </a:t>
            </a:r>
            <a:r>
              <a:rPr lang="en-US" sz="2400" b="0" i="0" u="none" strike="noStrike" dirty="0">
                <a:solidFill>
                  <a:srgbClr val="FFFF00"/>
                </a:solidFill>
                <a:effectLst/>
                <a:latin typeface="Times New Roman" panose="02020603050405020304" pitchFamily="18" charset="0"/>
              </a:rPr>
              <a:t>WSL (Windows Subsystem For Linux) </a:t>
            </a:r>
            <a:r>
              <a:rPr lang="en-US" sz="2400" b="0" i="0" u="none" strike="noStrike" dirty="0">
                <a:effectLst/>
                <a:latin typeface="Times New Roman" panose="02020603050405020304" pitchFamily="18" charset="0"/>
              </a:rPr>
              <a:t>working Environment on my given office laptop. </a:t>
            </a:r>
            <a:r>
              <a:rPr lang="en-US" sz="2400" b="0" u="none" strike="noStrike" dirty="0">
                <a:effectLst/>
                <a:latin typeface="Times New Roman" panose="02020603050405020304" pitchFamily="18" charset="0"/>
              </a:rPr>
              <a:t>I have </a:t>
            </a:r>
            <a:r>
              <a:rPr lang="en-US" sz="2400" b="0" i="0" u="none" strike="noStrike" dirty="0">
                <a:effectLst/>
                <a:latin typeface="Times New Roman" panose="02020603050405020304" pitchFamily="18" charset="0"/>
              </a:rPr>
              <a:t>Installed Followings on it.</a:t>
            </a:r>
          </a:p>
          <a:p>
            <a:pPr lvl="1">
              <a:lnSpc>
                <a:spcPct val="150000"/>
              </a:lnSpc>
              <a:spcBef>
                <a:spcPts val="0"/>
              </a:spcBef>
            </a:pPr>
            <a:r>
              <a:rPr lang="en-US" sz="2000" dirty="0">
                <a:latin typeface="Times New Roman" panose="02020603050405020304" pitchFamily="18" charset="0"/>
              </a:rPr>
              <a:t>Golang 1.17.7</a:t>
            </a:r>
          </a:p>
          <a:p>
            <a:pPr lvl="1">
              <a:lnSpc>
                <a:spcPct val="150000"/>
              </a:lnSpc>
              <a:spcBef>
                <a:spcPts val="0"/>
              </a:spcBef>
            </a:pPr>
            <a:r>
              <a:rPr lang="en-US" sz="2000" dirty="0">
                <a:latin typeface="Times New Roman" panose="02020603050405020304" pitchFamily="18" charset="0"/>
              </a:rPr>
              <a:t>Vscode extensions- Docker ,WSL , Kubernetes , Angular</a:t>
            </a:r>
          </a:p>
          <a:p>
            <a:pPr lvl="1">
              <a:lnSpc>
                <a:spcPct val="150000"/>
              </a:lnSpc>
              <a:spcBef>
                <a:spcPts val="0"/>
              </a:spcBef>
            </a:pPr>
            <a:r>
              <a:rPr lang="en-US" sz="2000" dirty="0">
                <a:latin typeface="Times New Roman" panose="02020603050405020304" pitchFamily="18" charset="0"/>
              </a:rPr>
              <a:t>Docker hub and Minikube etc.	</a:t>
            </a:r>
          </a:p>
          <a:p>
            <a:pPr>
              <a:lnSpc>
                <a:spcPct val="150000"/>
              </a:lnSpc>
              <a:spcBef>
                <a:spcPts val="0"/>
              </a:spcBef>
            </a:pPr>
            <a:r>
              <a:rPr lang="en-US" sz="2400" dirty="0">
                <a:latin typeface="Times New Roman" panose="02020603050405020304" pitchFamily="18" charset="0"/>
              </a:rPr>
              <a:t>Cloned the Triton back-end repository from </a:t>
            </a:r>
            <a:r>
              <a:rPr lang="en-US" sz="2400" dirty="0">
                <a:solidFill>
                  <a:srgbClr val="FFFF00"/>
                </a:solidFill>
                <a:latin typeface="Times New Roman" panose="02020603050405020304" pitchFamily="18" charset="0"/>
              </a:rPr>
              <a:t>GitHub</a:t>
            </a:r>
            <a:r>
              <a:rPr lang="en-US" sz="2400" dirty="0">
                <a:latin typeface="Times New Roman" panose="02020603050405020304" pitchFamily="18" charset="0"/>
              </a:rPr>
              <a:t> and I have to resolve all errors.</a:t>
            </a:r>
          </a:p>
          <a:p>
            <a:pPr>
              <a:lnSpc>
                <a:spcPct val="150000"/>
              </a:lnSpc>
              <a:spcBef>
                <a:spcPts val="0"/>
              </a:spcBef>
            </a:pPr>
            <a:r>
              <a:rPr lang="en-US" sz="2400" dirty="0">
                <a:latin typeface="Times New Roman" panose="02020603050405020304" pitchFamily="18" charset="0"/>
              </a:rPr>
              <a:t>Practiced more with git commands.</a:t>
            </a:r>
          </a:p>
          <a:p>
            <a:endParaRPr lang="en-US" dirty="0"/>
          </a:p>
        </p:txBody>
      </p:sp>
      <p:sp>
        <p:nvSpPr>
          <p:cNvPr id="4" name="Slide Number Placeholder 3">
            <a:extLst>
              <a:ext uri="{FF2B5EF4-FFF2-40B4-BE49-F238E27FC236}">
                <a16:creationId xmlns:a16="http://schemas.microsoft.com/office/drawing/2014/main" id="{6082B45B-E76D-5698-1DCE-2E3B20D83703}"/>
              </a:ext>
            </a:extLst>
          </p:cNvPr>
          <p:cNvSpPr>
            <a:spLocks noGrp="1"/>
          </p:cNvSpPr>
          <p:nvPr>
            <p:ph type="sldNum" sz="quarter" idx="12"/>
          </p:nvPr>
        </p:nvSpPr>
        <p:spPr/>
        <p:txBody>
          <a:bodyPr/>
          <a:lstStyle/>
          <a:p>
            <a:fld id="{C2DF62FC-6E2F-4C77-8EA0-71635FFF71E7}" type="slidenum">
              <a:rPr lang="en-US" smtClean="0"/>
              <a:t>8</a:t>
            </a:fld>
            <a:endParaRPr lang="en-US" dirty="0"/>
          </a:p>
        </p:txBody>
      </p:sp>
    </p:spTree>
    <p:extLst>
      <p:ext uri="{BB962C8B-B14F-4D97-AF65-F5344CB8AC3E}">
        <p14:creationId xmlns:p14="http://schemas.microsoft.com/office/powerpoint/2010/main" val="2949803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DF8B-DDCF-F09E-0856-C625ED8B2191}"/>
              </a:ext>
            </a:extLst>
          </p:cNvPr>
          <p:cNvSpPr>
            <a:spLocks noGrp="1"/>
          </p:cNvSpPr>
          <p:nvPr>
            <p:ph type="title"/>
          </p:nvPr>
        </p:nvSpPr>
        <p:spPr/>
        <p:txBody>
          <a:bodyPr/>
          <a:lstStyle/>
          <a:p>
            <a:r>
              <a:rPr lang="en-US" dirty="0"/>
              <a:t>TASK-01</a:t>
            </a:r>
          </a:p>
        </p:txBody>
      </p:sp>
      <p:sp>
        <p:nvSpPr>
          <p:cNvPr id="3" name="Content Placeholder 2">
            <a:extLst>
              <a:ext uri="{FF2B5EF4-FFF2-40B4-BE49-F238E27FC236}">
                <a16:creationId xmlns:a16="http://schemas.microsoft.com/office/drawing/2014/main" id="{40ED5A09-7283-68F2-5D03-D4D97236EA0F}"/>
              </a:ext>
            </a:extLst>
          </p:cNvPr>
          <p:cNvSpPr>
            <a:spLocks noGrp="1"/>
          </p:cNvSpPr>
          <p:nvPr>
            <p:ph idx="1"/>
          </p:nvPr>
        </p:nvSpPr>
        <p:spPr>
          <a:xfrm>
            <a:off x="1023395" y="1773730"/>
            <a:ext cx="4601901" cy="2800350"/>
          </a:xfrm>
        </p:spPr>
        <p:txBody>
          <a:bodyPr>
            <a:normAutofit/>
          </a:bodyPr>
          <a:lstStyle/>
          <a:p>
            <a:pPr marL="0" indent="0">
              <a:spcBef>
                <a:spcPts val="0"/>
              </a:spcBef>
              <a:buNone/>
            </a:pPr>
            <a:endParaRPr lang="en-US" sz="1800" b="0" i="0" u="none" strike="noStrike" dirty="0">
              <a:effectLst/>
              <a:latin typeface="Times New Roman" panose="02020603050405020304" pitchFamily="18" charset="0"/>
            </a:endParaRPr>
          </a:p>
          <a:p>
            <a:pPr>
              <a:lnSpc>
                <a:spcPct val="150000"/>
              </a:lnSpc>
              <a:spcBef>
                <a:spcPts val="0"/>
              </a:spcBef>
            </a:pPr>
            <a:r>
              <a:rPr lang="en-US" sz="2200" b="0" i="0" u="none" strike="noStrike" dirty="0">
                <a:effectLst/>
                <a:latin typeface="Times New Roman" panose="02020603050405020304" pitchFamily="18" charset="0"/>
              </a:rPr>
              <a:t>In this task , I have to create </a:t>
            </a:r>
            <a:r>
              <a:rPr lang="en-US" sz="2200" b="0" i="0" u="none" strike="noStrike" dirty="0">
                <a:solidFill>
                  <a:srgbClr val="FFFF00"/>
                </a:solidFill>
                <a:effectLst/>
                <a:latin typeface="Times New Roman" panose="02020603050405020304" pitchFamily="18" charset="0"/>
              </a:rPr>
              <a:t>API endpoints </a:t>
            </a:r>
            <a:r>
              <a:rPr lang="en-US" sz="2200" b="0" i="0" u="none" strike="noStrike" dirty="0">
                <a:effectLst/>
                <a:latin typeface="Times New Roman" panose="02020603050405020304" pitchFamily="18" charset="0"/>
              </a:rPr>
              <a:t>for the </a:t>
            </a:r>
            <a:r>
              <a:rPr lang="en-US" sz="2200" b="0" i="0" u="none" strike="noStrike" dirty="0">
                <a:solidFill>
                  <a:srgbClr val="FFFF00"/>
                </a:solidFill>
                <a:effectLst/>
                <a:latin typeface="Times New Roman" panose="02020603050405020304" pitchFamily="18" charset="0"/>
              </a:rPr>
              <a:t>compliance dashboard service </a:t>
            </a:r>
            <a:r>
              <a:rPr lang="en-US" sz="2200" b="0" i="0" u="none" strike="noStrike" dirty="0">
                <a:effectLst/>
                <a:latin typeface="Times New Roman" panose="02020603050405020304" pitchFamily="18" charset="0"/>
              </a:rPr>
              <a:t>to retrieve some hard quoted data from the back-end.</a:t>
            </a:r>
          </a:p>
          <a:p>
            <a:pPr algn="just">
              <a:spcBef>
                <a:spcPts val="0"/>
              </a:spcBef>
            </a:pPr>
            <a:endParaRPr lang="en-US" b="0" dirty="0">
              <a:effectLst/>
            </a:endParaRPr>
          </a:p>
        </p:txBody>
      </p:sp>
      <p:sp>
        <p:nvSpPr>
          <p:cNvPr id="4" name="Slide Number Placeholder 3">
            <a:extLst>
              <a:ext uri="{FF2B5EF4-FFF2-40B4-BE49-F238E27FC236}">
                <a16:creationId xmlns:a16="http://schemas.microsoft.com/office/drawing/2014/main" id="{EA4782A9-A14E-230A-0CD9-A91033635A8D}"/>
              </a:ext>
            </a:extLst>
          </p:cNvPr>
          <p:cNvSpPr>
            <a:spLocks noGrp="1"/>
          </p:cNvSpPr>
          <p:nvPr>
            <p:ph type="sldNum" sz="quarter" idx="12"/>
          </p:nvPr>
        </p:nvSpPr>
        <p:spPr/>
        <p:txBody>
          <a:bodyPr/>
          <a:lstStyle/>
          <a:p>
            <a:fld id="{C2DF62FC-6E2F-4C77-8EA0-71635FFF71E7}" type="slidenum">
              <a:rPr lang="en-US" smtClean="0"/>
              <a:t>9</a:t>
            </a:fld>
            <a:endParaRPr lang="en-US" dirty="0"/>
          </a:p>
        </p:txBody>
      </p:sp>
      <p:pic>
        <p:nvPicPr>
          <p:cNvPr id="14338" name="Picture 2">
            <a:extLst>
              <a:ext uri="{FF2B5EF4-FFF2-40B4-BE49-F238E27FC236}">
                <a16:creationId xmlns:a16="http://schemas.microsoft.com/office/drawing/2014/main" id="{ACCFE7DA-841D-B2BB-DFAE-46C79DA65A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028825"/>
            <a:ext cx="4972050"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1663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4374</TotalTime>
  <Words>1992</Words>
  <Application>Microsoft Office PowerPoint</Application>
  <PresentationFormat>Widescreen</PresentationFormat>
  <Paragraphs>220</Paragraphs>
  <Slides>27</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-apple-system</vt:lpstr>
      <vt:lpstr>Arial</vt:lpstr>
      <vt:lpstr>Arial</vt:lpstr>
      <vt:lpstr>Calibri</vt:lpstr>
      <vt:lpstr>Calibri Light</vt:lpstr>
      <vt:lpstr>Times New Roman</vt:lpstr>
      <vt:lpstr>Wingdings</vt:lpstr>
      <vt:lpstr>Office Theme</vt:lpstr>
      <vt:lpstr>Internship Experience</vt:lpstr>
      <vt:lpstr>Content</vt:lpstr>
      <vt:lpstr>Training Establishment details</vt:lpstr>
      <vt:lpstr>Placement Details and Scrum Team at Mitra</vt:lpstr>
      <vt:lpstr>Assigned Projects</vt:lpstr>
      <vt:lpstr>Triton</vt:lpstr>
      <vt:lpstr>Triton Stake holders</vt:lpstr>
      <vt:lpstr> Prior Knowledge and Works</vt:lpstr>
      <vt:lpstr>TASK-01</vt:lpstr>
      <vt:lpstr>TASK-02</vt:lpstr>
      <vt:lpstr>TASK-03</vt:lpstr>
      <vt:lpstr>TASK-04</vt:lpstr>
      <vt:lpstr>Task-05</vt:lpstr>
      <vt:lpstr>TASK-06</vt:lpstr>
      <vt:lpstr>TASK-07</vt:lpstr>
      <vt:lpstr>TASK-08</vt:lpstr>
      <vt:lpstr>TASK-09</vt:lpstr>
      <vt:lpstr>Proposed workflow diagrams for the designed ETL</vt:lpstr>
      <vt:lpstr>TASK-10</vt:lpstr>
      <vt:lpstr>Applicant Tracking System</vt:lpstr>
      <vt:lpstr>TASK-1</vt:lpstr>
      <vt:lpstr>PowerPoint Presentation</vt:lpstr>
      <vt:lpstr>TASK-02</vt:lpstr>
      <vt:lpstr>Task-03</vt:lpstr>
      <vt:lpstr>TASK-04</vt:lpstr>
      <vt:lpstr>Things I have learned during my Internship</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CO3600-Industrial Training</dc:title>
  <dc:creator>Administrator</dc:creator>
  <cp:lastModifiedBy>Administrator</cp:lastModifiedBy>
  <cp:revision>18</cp:revision>
  <dcterms:created xsi:type="dcterms:W3CDTF">2023-01-20T07:58:38Z</dcterms:created>
  <dcterms:modified xsi:type="dcterms:W3CDTF">2023-01-23T08:53:33Z</dcterms:modified>
</cp:coreProperties>
</file>