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530" r:id="rId5"/>
    <p:sldId id="531" r:id="rId6"/>
    <p:sldId id="533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60" r:id="rId21"/>
    <p:sldId id="5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422"/>
  </p:normalViewPr>
  <p:slideViewPr>
    <p:cSldViewPr snapToGrid="0">
      <p:cViewPr varScale="1">
        <p:scale>
          <a:sx n="79" d="100"/>
          <a:sy n="79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ATLIQMART </a:t>
            </a:r>
            <a:br>
              <a:rPr lang="en-US" dirty="0"/>
            </a:br>
            <a:r>
              <a:rPr lang="en-US" dirty="0"/>
              <a:t>Ad-hoc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2128" y="4102078"/>
            <a:ext cx="3307743" cy="501727"/>
          </a:xfrm>
        </p:spPr>
        <p:txBody>
          <a:bodyPr/>
          <a:lstStyle/>
          <a:p>
            <a:r>
              <a:rPr lang="en-US" dirty="0">
                <a:latin typeface="+mj-lt"/>
              </a:rPr>
              <a:t>Consumer Goods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96735-3B94-F1C9-3AA8-F081A51BAFFB}"/>
              </a:ext>
            </a:extLst>
          </p:cNvPr>
          <p:cNvSpPr txBox="1"/>
          <p:nvPr/>
        </p:nvSpPr>
        <p:spPr>
          <a:xfrm flipH="1">
            <a:off x="9912931" y="6239933"/>
            <a:ext cx="2058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By Dhanush Kumar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96D8C-95F1-A5AF-AE6D-3661F1B0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2F590-F643-7B78-D1BD-5BF59880F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F0717-BA9E-9FE4-A012-E79D12D987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707019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9218A8-4ED4-91B7-A9BB-3E766E7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3547843" cy="940996"/>
          </a:xfrm>
        </p:spPr>
        <p:txBody>
          <a:bodyPr/>
          <a:lstStyle/>
          <a:p>
            <a:r>
              <a:rPr lang="en-IN" dirty="0"/>
              <a:t>Request 4 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196FF02-15F1-3879-44D5-CDCD79D9DC26}"/>
              </a:ext>
            </a:extLst>
          </p:cNvPr>
          <p:cNvCxnSpPr>
            <a:cxnSpLocks/>
          </p:cNvCxnSpPr>
          <p:nvPr/>
        </p:nvCxnSpPr>
        <p:spPr>
          <a:xfrm flipV="1">
            <a:off x="6930504" y="2934355"/>
            <a:ext cx="996563" cy="769978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47A9F7-A827-185A-8A8B-F535A652CE3B}"/>
              </a:ext>
            </a:extLst>
          </p:cNvPr>
          <p:cNvSpPr txBox="1"/>
          <p:nvPr/>
        </p:nvSpPr>
        <p:spPr>
          <a:xfrm>
            <a:off x="8655591" y="1707019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860C6-2A6D-1ABE-7DF6-4D1378632B11}"/>
              </a:ext>
            </a:extLst>
          </p:cNvPr>
          <p:cNvSpPr txBox="1"/>
          <p:nvPr/>
        </p:nvSpPr>
        <p:spPr>
          <a:xfrm>
            <a:off x="3798816" y="4691480"/>
            <a:ext cx="8262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1. Accessories have the most increased products from 2020 to 2021, with an increase of 34 new products.</a:t>
            </a:r>
            <a:br>
              <a:rPr lang="en-US" b="1" dirty="0">
                <a:solidFill>
                  <a:schemeClr val="bg1"/>
                </a:solidFill>
                <a:latin typeface="+mj-lt"/>
              </a:rPr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2. Desktop products production increased drastically by approximately 214% from 2020 to 2021.</a:t>
            </a:r>
            <a:br>
              <a:rPr lang="en-US" b="1" dirty="0">
                <a:solidFill>
                  <a:schemeClr val="bg1"/>
                </a:solidFill>
                <a:latin typeface="+mj-lt"/>
              </a:rPr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3. Storage and Networking segments are producing the least new products from 2020 to 2021.</a:t>
            </a:r>
            <a:endParaRPr lang="en-IN" b="1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99FC6-7A54-0B17-422F-7281ABD9EFBB}"/>
              </a:ext>
            </a:extLst>
          </p:cNvPr>
          <p:cNvSpPr txBox="1"/>
          <p:nvPr/>
        </p:nvSpPr>
        <p:spPr>
          <a:xfrm>
            <a:off x="850392" y="872534"/>
            <a:ext cx="1039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Which segment had the most increase in unique products in 2021 vs 2020? The final output contains these fields, segment ,product_count_2020 ,product_count_2021, their difference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753BE95-CD68-8A49-2DBF-469CDB972AA0}"/>
              </a:ext>
            </a:extLst>
          </p:cNvPr>
          <p:cNvCxnSpPr>
            <a:cxnSpLocks/>
          </p:cNvCxnSpPr>
          <p:nvPr/>
        </p:nvCxnSpPr>
        <p:spPr>
          <a:xfrm flipV="1">
            <a:off x="2361009" y="5024585"/>
            <a:ext cx="1169506" cy="252792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467644EE-1B8C-5E70-A5A6-D6E671F03705}"/>
              </a:ext>
            </a:extLst>
          </p:cNvPr>
          <p:cNvSpPr txBox="1">
            <a:spLocks/>
          </p:cNvSpPr>
          <p:nvPr/>
        </p:nvSpPr>
        <p:spPr>
          <a:xfrm>
            <a:off x="926848" y="5140217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INSIGHTS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628E13-26C1-D4F1-88E9-1C44556C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8" y="2042983"/>
            <a:ext cx="3761252" cy="187700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B4B68E-B6FF-127B-1B58-DCAB28FEB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073" b="14414"/>
          <a:stretch/>
        </p:blipFill>
        <p:spPr>
          <a:xfrm>
            <a:off x="3258568" y="3124155"/>
            <a:ext cx="3519300" cy="1160356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1CA3E3-B98D-4364-8111-5DA8A894A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703" y="2275419"/>
            <a:ext cx="3926980" cy="20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9A54C-941E-EB12-B7BC-49FB5D974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78C3E-0B46-13A3-E6F4-5FD2FFF38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6959E-0D35-4C0E-D38D-B8F07E7D4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873422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A840BA-56A7-2916-E9FE-494EEDA8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3547843" cy="940996"/>
          </a:xfrm>
        </p:spPr>
        <p:txBody>
          <a:bodyPr/>
          <a:lstStyle/>
          <a:p>
            <a:r>
              <a:rPr lang="en-IN" dirty="0"/>
              <a:t>Request 5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974E7B1-37EA-2E3C-336F-A3D910E40247}"/>
              </a:ext>
            </a:extLst>
          </p:cNvPr>
          <p:cNvCxnSpPr>
            <a:cxnSpLocks/>
          </p:cNvCxnSpPr>
          <p:nvPr/>
        </p:nvCxnSpPr>
        <p:spPr>
          <a:xfrm flipV="1">
            <a:off x="3980968" y="3139028"/>
            <a:ext cx="996549" cy="579944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65EDB2-607E-49CD-957A-DDBAD811F438}"/>
              </a:ext>
            </a:extLst>
          </p:cNvPr>
          <p:cNvSpPr txBox="1"/>
          <p:nvPr/>
        </p:nvSpPr>
        <p:spPr>
          <a:xfrm>
            <a:off x="6815557" y="2346721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6813A-F6B6-F169-B073-645001EC25A5}"/>
              </a:ext>
            </a:extLst>
          </p:cNvPr>
          <p:cNvSpPr txBox="1"/>
          <p:nvPr/>
        </p:nvSpPr>
        <p:spPr>
          <a:xfrm>
            <a:off x="850392" y="872534"/>
            <a:ext cx="1039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Get the products that have the highest and lowest manufacturing costs. The final output should contain these fields,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product_code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product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manufacturing_cost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FBFDB63-F4FD-1062-E7EF-E1708CE9B7A4}"/>
              </a:ext>
            </a:extLst>
          </p:cNvPr>
          <p:cNvSpPr txBox="1">
            <a:spLocks/>
          </p:cNvSpPr>
          <p:nvPr/>
        </p:nvSpPr>
        <p:spPr>
          <a:xfrm>
            <a:off x="4600351" y="6340864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latin typeface="+mj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545B95-16DD-5A5C-7EF3-22CFC2064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2294554"/>
            <a:ext cx="2775403" cy="403239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54A328-A1B6-C938-78F1-04257D52F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986"/>
          <a:stretch/>
        </p:blipFill>
        <p:spPr>
          <a:xfrm>
            <a:off x="5332690" y="2804278"/>
            <a:ext cx="4223892" cy="9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1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D866B-ACD5-8174-564B-053D5F37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B1346-91A4-758D-CA24-813CDC6F4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F32C8-7D91-2470-9AF7-C76D37C26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844232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F69214-F35D-35BB-E7A4-B87740A7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3547843" cy="940996"/>
          </a:xfrm>
        </p:spPr>
        <p:txBody>
          <a:bodyPr/>
          <a:lstStyle/>
          <a:p>
            <a:r>
              <a:rPr lang="en-IN" dirty="0"/>
              <a:t>Request 6 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558EC32-8264-F7D8-749C-71D9D54083A5}"/>
              </a:ext>
            </a:extLst>
          </p:cNvPr>
          <p:cNvCxnSpPr>
            <a:cxnSpLocks/>
          </p:cNvCxnSpPr>
          <p:nvPr/>
        </p:nvCxnSpPr>
        <p:spPr>
          <a:xfrm flipV="1">
            <a:off x="6930504" y="2934355"/>
            <a:ext cx="996563" cy="769978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3FDEE3-8CB9-0162-31FE-EE1BD9AA36E2}"/>
              </a:ext>
            </a:extLst>
          </p:cNvPr>
          <p:cNvSpPr txBox="1"/>
          <p:nvPr/>
        </p:nvSpPr>
        <p:spPr>
          <a:xfrm>
            <a:off x="8655591" y="1707019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5BE3DD-04BE-3329-93C3-A4C0D60A6424}"/>
              </a:ext>
            </a:extLst>
          </p:cNvPr>
          <p:cNvSpPr txBox="1"/>
          <p:nvPr/>
        </p:nvSpPr>
        <p:spPr>
          <a:xfrm>
            <a:off x="3727255" y="5007481"/>
            <a:ext cx="79377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1.  Flipkart leads the list with the highest average discount percentage at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30.83%. 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AtliQ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has provided relatively uniform discount percentages to its top 5 customers, with a narrow range of discounts from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29.33% to 30.83%.</a:t>
            </a:r>
            <a:endParaRPr lang="en-IN" sz="1800" b="1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05550-84B7-333E-C550-2272B5D86F3C}"/>
              </a:ext>
            </a:extLst>
          </p:cNvPr>
          <p:cNvSpPr txBox="1"/>
          <p:nvPr/>
        </p:nvSpPr>
        <p:spPr>
          <a:xfrm>
            <a:off x="779228" y="826607"/>
            <a:ext cx="1095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Generate a report which contains the top 5 customers who received an average high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pre_invoice_discount_pct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for the fiscal year 2021 and in the Indian market. The final output contains these fields,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customer_code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customer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average_discount_percentage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A5ABA9A-4874-0A68-E27E-DDBADC076E03}"/>
              </a:ext>
            </a:extLst>
          </p:cNvPr>
          <p:cNvCxnSpPr>
            <a:cxnSpLocks/>
          </p:cNvCxnSpPr>
          <p:nvPr/>
        </p:nvCxnSpPr>
        <p:spPr>
          <a:xfrm>
            <a:off x="2361009" y="5277377"/>
            <a:ext cx="1091448" cy="298005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75A04BE-D5D4-B4FE-C9F7-F7BFA4CA5D12}"/>
              </a:ext>
            </a:extLst>
          </p:cNvPr>
          <p:cNvSpPr txBox="1">
            <a:spLocks/>
          </p:cNvSpPr>
          <p:nvPr/>
        </p:nvSpPr>
        <p:spPr>
          <a:xfrm>
            <a:off x="926848" y="5140217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INSIGHTS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6B038C-0E91-4C1B-64A8-313DC615F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2189204"/>
            <a:ext cx="3784925" cy="2479591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848539-313D-E795-4A74-E5758186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57" y="2365881"/>
            <a:ext cx="3210737" cy="13384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8455C9-D9B8-CB46-8B8F-964EC4F1D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674" y="2195118"/>
            <a:ext cx="3569849" cy="21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9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B6918-454A-5967-4EA6-1BE87243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1402E-00B6-8226-4F61-6A5066612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88E30-48D0-12B6-7204-8314568B5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844232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301FF1-2EC7-39A6-91A1-BB612660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3547843" cy="940996"/>
          </a:xfrm>
        </p:spPr>
        <p:txBody>
          <a:bodyPr/>
          <a:lstStyle/>
          <a:p>
            <a:r>
              <a:rPr lang="en-IN" dirty="0"/>
              <a:t>Request 7 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95ADFD0-8EE9-85C5-F47D-F263FE4BDACE}"/>
              </a:ext>
            </a:extLst>
          </p:cNvPr>
          <p:cNvCxnSpPr>
            <a:cxnSpLocks/>
          </p:cNvCxnSpPr>
          <p:nvPr/>
        </p:nvCxnSpPr>
        <p:spPr>
          <a:xfrm flipV="1">
            <a:off x="5689441" y="2704939"/>
            <a:ext cx="996563" cy="769978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B7691B-3285-FB46-589C-F72E721DDDA3}"/>
              </a:ext>
            </a:extLst>
          </p:cNvPr>
          <p:cNvSpPr txBox="1"/>
          <p:nvPr/>
        </p:nvSpPr>
        <p:spPr>
          <a:xfrm>
            <a:off x="8533955" y="1463884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3150E-ED0F-1A2D-1236-42F91389CAAC}"/>
              </a:ext>
            </a:extLst>
          </p:cNvPr>
          <p:cNvSpPr txBox="1"/>
          <p:nvPr/>
        </p:nvSpPr>
        <p:spPr>
          <a:xfrm>
            <a:off x="779228" y="931895"/>
            <a:ext cx="109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Get the complete report of the Gross sales amount for the customer “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Atliq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Exclusive” for each month 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38572F8-CF72-7B68-E194-36D0D74500C6}"/>
              </a:ext>
            </a:extLst>
          </p:cNvPr>
          <p:cNvSpPr txBox="1">
            <a:spLocks/>
          </p:cNvSpPr>
          <p:nvPr/>
        </p:nvSpPr>
        <p:spPr>
          <a:xfrm>
            <a:off x="5622635" y="4924971"/>
            <a:ext cx="1423144" cy="183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INSIGHTS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923F9B-3853-B8F8-7D72-1F3ECE674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638"/>
          <a:stretch/>
        </p:blipFill>
        <p:spPr>
          <a:xfrm>
            <a:off x="3637231" y="2195118"/>
            <a:ext cx="1897403" cy="2178050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E678E8-9725-3F35-61AA-6D6903D969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38"/>
          <a:stretch/>
        </p:blipFill>
        <p:spPr>
          <a:xfrm>
            <a:off x="3637231" y="4429920"/>
            <a:ext cx="1897403" cy="2008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8B670A-A55E-ACBB-399F-E451F68FE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86" y="2341883"/>
            <a:ext cx="2866397" cy="31695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B65A3C-47D5-3B9F-45A1-309BD0B6A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495" y="1863994"/>
            <a:ext cx="4404741" cy="23442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4259F4E-7945-C08D-91AC-D723491A4593}"/>
              </a:ext>
            </a:extLst>
          </p:cNvPr>
          <p:cNvSpPr txBox="1"/>
          <p:nvPr/>
        </p:nvSpPr>
        <p:spPr>
          <a:xfrm>
            <a:off x="7159163" y="4333769"/>
            <a:ext cx="51444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1. March, April, May recorded the lowest sales in 2020, likely due to the COVID-19 pandemic. Sales began to recover after June 2020.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2. November generated the highest sales for 2020, with around </a:t>
            </a:r>
          </a:p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15.2M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3. Sales figures in 2021 show significant growth compared to 2020.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4. In 2021, the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lowest sales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were in August, accounting for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11.32M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 while the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highest sales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were in November, reaching </a:t>
            </a:r>
            <a:r>
              <a:rPr lang="en-US" sz="1400" b="1" dirty="0">
                <a:solidFill>
                  <a:schemeClr val="bg1"/>
                </a:solidFill>
                <a:latin typeface="+mj-lt"/>
              </a:rPr>
              <a:t>32.2M</a:t>
            </a:r>
            <a:endParaRPr lang="en-IN" sz="1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2FF07BA-135F-DF41-A5B5-D9A519D3B050}"/>
              </a:ext>
            </a:extLst>
          </p:cNvPr>
          <p:cNvCxnSpPr>
            <a:cxnSpLocks/>
          </p:cNvCxnSpPr>
          <p:nvPr/>
        </p:nvCxnSpPr>
        <p:spPr>
          <a:xfrm>
            <a:off x="6000750" y="5321756"/>
            <a:ext cx="971550" cy="336497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8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3F43-B5CA-FEED-8AA8-23CC2E964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603385-8819-872F-28A5-2B51A5584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1B69C-4A17-F3EE-6BB9-4713A4D43E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844232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78DD0E-CA85-932D-15DD-27FE9CDC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3547843" cy="940996"/>
          </a:xfrm>
        </p:spPr>
        <p:txBody>
          <a:bodyPr/>
          <a:lstStyle/>
          <a:p>
            <a:r>
              <a:rPr lang="en-IN" dirty="0"/>
              <a:t>Request 8 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27BC0B-1E01-99D6-0386-107D94C2E64A}"/>
              </a:ext>
            </a:extLst>
          </p:cNvPr>
          <p:cNvCxnSpPr>
            <a:cxnSpLocks/>
          </p:cNvCxnSpPr>
          <p:nvPr/>
        </p:nvCxnSpPr>
        <p:spPr>
          <a:xfrm flipV="1">
            <a:off x="6930504" y="2934355"/>
            <a:ext cx="996563" cy="769978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2F3E8-9455-C229-9B64-F587C3BD94BF}"/>
              </a:ext>
            </a:extLst>
          </p:cNvPr>
          <p:cNvSpPr txBox="1"/>
          <p:nvPr/>
        </p:nvSpPr>
        <p:spPr>
          <a:xfrm>
            <a:off x="8655591" y="1707019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D4B0-8296-0C3E-5C98-365D9263CB81}"/>
              </a:ext>
            </a:extLst>
          </p:cNvPr>
          <p:cNvSpPr txBox="1"/>
          <p:nvPr/>
        </p:nvSpPr>
        <p:spPr>
          <a:xfrm>
            <a:off x="3958213" y="4888751"/>
            <a:ext cx="7937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1. Q1 (2020) saw the highest sales volume, reaching around 7M units, indicating strong performance early in the year.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2.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AtliQ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experienced a significant decline in sales during Q3 (March, April, May), possibly due to the COVID-19 pandemic, reflecting challenging market conditions and shifting consumer behavior.</a:t>
            </a:r>
            <a:endParaRPr lang="en-IN" sz="1800" dirty="0">
              <a:solidFill>
                <a:schemeClr val="bg1"/>
              </a:solidFill>
              <a:latin typeface="+mj-lt"/>
            </a:endParaRPr>
          </a:p>
          <a:p>
            <a:endParaRPr lang="en-IN" sz="1800" b="1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0AEDE-A9C6-6C84-EFBD-502A4AE0598D}"/>
              </a:ext>
            </a:extLst>
          </p:cNvPr>
          <p:cNvSpPr txBox="1"/>
          <p:nvPr/>
        </p:nvSpPr>
        <p:spPr>
          <a:xfrm>
            <a:off x="850392" y="1012371"/>
            <a:ext cx="109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In which quarter of 2020, got the maximum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total_sold_quantity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? 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D6173BA-6A99-1AA1-C9F3-D73F20257E16}"/>
              </a:ext>
            </a:extLst>
          </p:cNvPr>
          <p:cNvCxnSpPr>
            <a:cxnSpLocks/>
          </p:cNvCxnSpPr>
          <p:nvPr/>
        </p:nvCxnSpPr>
        <p:spPr>
          <a:xfrm>
            <a:off x="2361009" y="5277377"/>
            <a:ext cx="1397866" cy="568252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C042DDE-D8CD-0348-E252-69D7956731A6}"/>
              </a:ext>
            </a:extLst>
          </p:cNvPr>
          <p:cNvSpPr txBox="1">
            <a:spLocks/>
          </p:cNvSpPr>
          <p:nvPr/>
        </p:nvSpPr>
        <p:spPr>
          <a:xfrm>
            <a:off x="926848" y="5140217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INSIGHTS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F02FFF-CF56-8095-5B2C-4C53D1501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2212847"/>
            <a:ext cx="2908483" cy="271254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197C60-7D70-C8A1-BFF7-B9869BA3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327" y="2740110"/>
            <a:ext cx="2724245" cy="13777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418AFD-F2E5-47F0-4177-22B255C90A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445"/>
          <a:stretch/>
        </p:blipFill>
        <p:spPr>
          <a:xfrm>
            <a:off x="8047537" y="2212847"/>
            <a:ext cx="4051934" cy="22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79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B7B82-F47B-2EDF-CEF9-EA1DF7D47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6C83C-7623-E778-814C-627B09611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24559-5AC1-189D-648A-7A046FEC2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844232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27DA3-F6DE-48DA-0151-7CD9516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3547843" cy="940996"/>
          </a:xfrm>
        </p:spPr>
        <p:txBody>
          <a:bodyPr/>
          <a:lstStyle/>
          <a:p>
            <a:r>
              <a:rPr lang="en-IN" dirty="0"/>
              <a:t>Request 9 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CDE5FE6-CFE8-9C6D-46DD-2F7E47966EE2}"/>
              </a:ext>
            </a:extLst>
          </p:cNvPr>
          <p:cNvCxnSpPr>
            <a:cxnSpLocks/>
          </p:cNvCxnSpPr>
          <p:nvPr/>
        </p:nvCxnSpPr>
        <p:spPr>
          <a:xfrm flipV="1">
            <a:off x="7609398" y="2902550"/>
            <a:ext cx="874260" cy="643732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7DA1BD-449D-6064-CA68-A09910A37DC5}"/>
              </a:ext>
            </a:extLst>
          </p:cNvPr>
          <p:cNvSpPr txBox="1"/>
          <p:nvPr/>
        </p:nvSpPr>
        <p:spPr>
          <a:xfrm>
            <a:off x="9625650" y="1671698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F4942-27D1-306D-A737-6389D165654F}"/>
              </a:ext>
            </a:extLst>
          </p:cNvPr>
          <p:cNvSpPr txBox="1"/>
          <p:nvPr/>
        </p:nvSpPr>
        <p:spPr>
          <a:xfrm>
            <a:off x="3958213" y="4888751"/>
            <a:ext cx="7974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1. The majority of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AtliQ's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sales come from retailers, accounting for a substantial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73.2%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 the total gross sales.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br>
              <a:rPr lang="en-US" dirty="0">
                <a:solidFill>
                  <a:schemeClr val="bg1"/>
                </a:solidFill>
                <a:latin typeface="+mj-lt"/>
              </a:rPr>
            </a:br>
            <a:r>
              <a:rPr lang="en-US" dirty="0">
                <a:solidFill>
                  <a:schemeClr val="bg1"/>
                </a:solidFill>
                <a:latin typeface="+mj-lt"/>
              </a:rPr>
              <a:t>2. Direct and distributor channel together contributes only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26.8%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 the total sales.</a:t>
            </a:r>
            <a:endParaRPr lang="en-IN" dirty="0">
              <a:solidFill>
                <a:schemeClr val="bg1"/>
              </a:solidFill>
              <a:latin typeface="+mj-lt"/>
            </a:endParaRPr>
          </a:p>
          <a:p>
            <a:endParaRPr lang="en-IN" sz="1800" b="1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404F4-2040-1080-4885-9E9A90344551}"/>
              </a:ext>
            </a:extLst>
          </p:cNvPr>
          <p:cNvSpPr txBox="1"/>
          <p:nvPr/>
        </p:nvSpPr>
        <p:spPr>
          <a:xfrm>
            <a:off x="850392" y="1012371"/>
            <a:ext cx="109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Which channel helped to bring more gross sales in the fiscal year 2021 and the percentage of contribution?</a:t>
            </a:r>
            <a:endParaRPr lang="en-IN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BCADB2B-3EEB-1BA0-9A97-C5A4E2634D3B}"/>
              </a:ext>
            </a:extLst>
          </p:cNvPr>
          <p:cNvCxnSpPr>
            <a:cxnSpLocks/>
          </p:cNvCxnSpPr>
          <p:nvPr/>
        </p:nvCxnSpPr>
        <p:spPr>
          <a:xfrm>
            <a:off x="2361009" y="5277377"/>
            <a:ext cx="1397866" cy="568252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2427478-477B-70E0-44CD-5A00ECB46937}"/>
              </a:ext>
            </a:extLst>
          </p:cNvPr>
          <p:cNvSpPr txBox="1">
            <a:spLocks/>
          </p:cNvSpPr>
          <p:nvPr/>
        </p:nvSpPr>
        <p:spPr>
          <a:xfrm>
            <a:off x="926848" y="5140217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INSIGHTS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1C24E-87FF-43DF-AFD6-A887FD0B4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228" y="2212847"/>
            <a:ext cx="4659464" cy="22578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0E964F-24B9-A9A0-39AC-E1B6549DB8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29" t="8126"/>
          <a:stretch/>
        </p:blipFill>
        <p:spPr>
          <a:xfrm>
            <a:off x="4211698" y="2955228"/>
            <a:ext cx="3225767" cy="9475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77D53C-D52B-6724-5FC9-6C4AD4313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591" y="2159413"/>
            <a:ext cx="3277472" cy="225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1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CAA8A-DB12-B74F-A35F-AA72A2DB1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6EA3D-74B7-FF63-3E48-035FCC9D7E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1300F-B686-8684-9638-0B4C0523E5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844232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3A084-774B-A6F5-6664-B8F2C754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4659464" cy="940996"/>
          </a:xfrm>
        </p:spPr>
        <p:txBody>
          <a:bodyPr/>
          <a:lstStyle/>
          <a:p>
            <a:r>
              <a:rPr lang="en-IN" dirty="0"/>
              <a:t>Request 10 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4C36737-0A19-29C4-2942-CB91FE56473D}"/>
              </a:ext>
            </a:extLst>
          </p:cNvPr>
          <p:cNvCxnSpPr>
            <a:cxnSpLocks/>
          </p:cNvCxnSpPr>
          <p:nvPr/>
        </p:nvCxnSpPr>
        <p:spPr>
          <a:xfrm flipV="1">
            <a:off x="7078133" y="2708033"/>
            <a:ext cx="931337" cy="720968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C893D8-F948-BEA6-159A-A2F63993D872}"/>
              </a:ext>
            </a:extLst>
          </p:cNvPr>
          <p:cNvSpPr txBox="1"/>
          <p:nvPr/>
        </p:nvSpPr>
        <p:spPr>
          <a:xfrm>
            <a:off x="9625650" y="1671698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4CC80-203F-18AF-2A62-C0CB1FBE6F47}"/>
              </a:ext>
            </a:extLst>
          </p:cNvPr>
          <p:cNvSpPr txBox="1"/>
          <p:nvPr/>
        </p:nvSpPr>
        <p:spPr>
          <a:xfrm>
            <a:off x="4022045" y="5040329"/>
            <a:ext cx="797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1. In the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N &amp; 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division,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pen drives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dominate the top three spots, showcasing their popularity and  high sales performance.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2. The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 &amp; A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division's top three products are exclusively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mouse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, reflecting a clear demand for these devices.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3. The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PC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 division's bestsellers are all </a:t>
            </a:r>
            <a:r>
              <a:rPr lang="en-US" sz="1800" b="1" dirty="0">
                <a:solidFill>
                  <a:schemeClr val="bg1"/>
                </a:solidFill>
                <a:latin typeface="+mj-lt"/>
              </a:rPr>
              <a:t>personal laptops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.</a:t>
            </a:r>
            <a:endParaRPr lang="en-IN"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196B0-3770-617A-CC33-3D193E685B8C}"/>
              </a:ext>
            </a:extLst>
          </p:cNvPr>
          <p:cNvSpPr txBox="1"/>
          <p:nvPr/>
        </p:nvSpPr>
        <p:spPr>
          <a:xfrm>
            <a:off x="850392" y="1012371"/>
            <a:ext cx="1095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Get the Top 3 products in each division that have a high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total_sold_quantity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in the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fiscal_year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2021?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9ADD0B0-2A91-FBB4-3BE3-730ED8795E29}"/>
              </a:ext>
            </a:extLst>
          </p:cNvPr>
          <p:cNvCxnSpPr>
            <a:cxnSpLocks/>
          </p:cNvCxnSpPr>
          <p:nvPr/>
        </p:nvCxnSpPr>
        <p:spPr>
          <a:xfrm>
            <a:off x="2361009" y="5277377"/>
            <a:ext cx="1397866" cy="568252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D550DD7A-E39E-4057-0F28-79050E2FF3EB}"/>
              </a:ext>
            </a:extLst>
          </p:cNvPr>
          <p:cNvSpPr txBox="1">
            <a:spLocks/>
          </p:cNvSpPr>
          <p:nvPr/>
        </p:nvSpPr>
        <p:spPr>
          <a:xfrm>
            <a:off x="926848" y="5140217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INSIGHTS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0670A9-9E7E-D85E-18DC-C1195C3CE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2207253"/>
            <a:ext cx="3938047" cy="2532195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A58753-82D8-C3F9-EB5D-122502CAE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561" y="3546282"/>
            <a:ext cx="3698002" cy="1330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2623D5-8AC4-7FE7-7DDE-ADE976CD0A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66" t="1033" r="966"/>
          <a:stretch/>
        </p:blipFill>
        <p:spPr>
          <a:xfrm>
            <a:off x="8221134" y="2039171"/>
            <a:ext cx="3852333" cy="237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2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FC10-01BC-1436-566F-E1E761BF6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E46B-0E64-B4CC-2EA9-E0FD4175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27" y="178025"/>
            <a:ext cx="8878824" cy="681430"/>
          </a:xfrm>
        </p:spPr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Key INSIGHTS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5ADD5-3C96-C416-45F9-7C3B56BD5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85191" y="6311149"/>
            <a:ext cx="1502001" cy="2707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50C802-1F0B-EC33-74B2-3E4E4D3D7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191" y="845099"/>
            <a:ext cx="10742764" cy="596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Market Presence: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AtliQ</a:t>
            </a:r>
            <a:r>
              <a:rPr lang="en-US" sz="1100" dirty="0">
                <a:latin typeface="+mj-lt"/>
              </a:rPr>
              <a:t> Exclusive operates in </a:t>
            </a:r>
            <a:r>
              <a:rPr lang="en-US" sz="1100" b="1" dirty="0">
                <a:latin typeface="+mj-lt"/>
              </a:rPr>
              <a:t>eight APAC markets</a:t>
            </a:r>
            <a:r>
              <a:rPr lang="en-US" sz="1100" dirty="0">
                <a:latin typeface="+mj-lt"/>
              </a:rPr>
              <a:t>, showing strong regional expansion.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Product Expansion:</a:t>
            </a:r>
            <a:r>
              <a:rPr lang="en-US" sz="1100" dirty="0">
                <a:latin typeface="+mj-lt"/>
              </a:rPr>
              <a:t> The number of unique products grew by </a:t>
            </a:r>
            <a:r>
              <a:rPr lang="en-US" sz="1100" b="1" dirty="0">
                <a:latin typeface="+mj-lt"/>
              </a:rPr>
              <a:t>36.33% from 2020 to 2021</a:t>
            </a:r>
            <a:r>
              <a:rPr lang="en-US" sz="1100" dirty="0">
                <a:latin typeface="+mj-lt"/>
              </a:rPr>
              <a:t>, showcasing </a:t>
            </a:r>
            <a:r>
              <a:rPr lang="en-US" sz="1100" dirty="0" err="1">
                <a:latin typeface="+mj-lt"/>
              </a:rPr>
              <a:t>AtliQ’s</a:t>
            </a:r>
            <a:r>
              <a:rPr lang="en-US" sz="1100" dirty="0">
                <a:latin typeface="+mj-lt"/>
              </a:rPr>
              <a:t> commitment to innovation.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Product Category Analysis:</a:t>
            </a:r>
            <a:endParaRPr lang="en-US" sz="1100" dirty="0">
              <a:latin typeface="+mj-l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Notebooks, Accessories, and Peripherals</a:t>
            </a:r>
            <a:r>
              <a:rPr lang="en-US" sz="1100" dirty="0">
                <a:latin typeface="+mj-lt"/>
              </a:rPr>
              <a:t> account for </a:t>
            </a:r>
            <a:r>
              <a:rPr lang="en-US" sz="1100" b="1" dirty="0">
                <a:latin typeface="+mj-lt"/>
              </a:rPr>
              <a:t>82.87% of the product portfolio</a:t>
            </a:r>
            <a:r>
              <a:rPr lang="en-US" sz="1100" dirty="0">
                <a:latin typeface="+mj-lt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Desktops, Storage, and Networking</a:t>
            </a:r>
            <a:r>
              <a:rPr lang="en-US" sz="1100" dirty="0">
                <a:latin typeface="+mj-lt"/>
              </a:rPr>
              <a:t> have lower representation (</a:t>
            </a:r>
            <a:r>
              <a:rPr lang="en-US" sz="1100" b="1" dirty="0">
                <a:latin typeface="+mj-lt"/>
              </a:rPr>
              <a:t>17.13%</a:t>
            </a:r>
            <a:r>
              <a:rPr lang="en-US" sz="1100" dirty="0">
                <a:latin typeface="+mj-lt"/>
              </a:rPr>
              <a:t>), needing strategic focus.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Product Growth Insights:</a:t>
            </a:r>
            <a:endParaRPr lang="en-US" sz="1100" dirty="0">
              <a:latin typeface="+mj-l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Accessories</a:t>
            </a:r>
            <a:r>
              <a:rPr lang="en-US" sz="1100" dirty="0">
                <a:latin typeface="+mj-lt"/>
              </a:rPr>
              <a:t> saw the </a:t>
            </a:r>
            <a:r>
              <a:rPr lang="en-US" sz="1100" b="1" dirty="0">
                <a:latin typeface="+mj-lt"/>
              </a:rPr>
              <a:t>largest increase</a:t>
            </a:r>
            <a:r>
              <a:rPr lang="en-US" sz="1100" dirty="0">
                <a:latin typeface="+mj-lt"/>
              </a:rPr>
              <a:t> (+34 new products).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Desktops</a:t>
            </a:r>
            <a:r>
              <a:rPr lang="en-US" sz="1100" dirty="0">
                <a:latin typeface="+mj-lt"/>
              </a:rPr>
              <a:t> saw </a:t>
            </a:r>
            <a:r>
              <a:rPr lang="en-US" sz="1100" b="1" dirty="0">
                <a:latin typeface="+mj-lt"/>
              </a:rPr>
              <a:t>214% growth</a:t>
            </a:r>
            <a:r>
              <a:rPr lang="en-US" sz="1100" dirty="0">
                <a:latin typeface="+mj-lt"/>
              </a:rPr>
              <a:t> in production from 2020 to 2021.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Storage &amp; Networking segments</a:t>
            </a:r>
            <a:r>
              <a:rPr lang="en-US" sz="1100" dirty="0">
                <a:latin typeface="+mj-lt"/>
              </a:rPr>
              <a:t> had minimal product growth.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Cost Analysis:</a:t>
            </a:r>
            <a:r>
              <a:rPr lang="en-US" sz="1100" dirty="0">
                <a:latin typeface="+mj-lt"/>
              </a:rPr>
              <a:t> Identified </a:t>
            </a:r>
            <a:r>
              <a:rPr lang="en-US" sz="1100" b="1" dirty="0">
                <a:latin typeface="+mj-lt"/>
              </a:rPr>
              <a:t>highest and lowest manufacturing cost</a:t>
            </a:r>
            <a:r>
              <a:rPr lang="en-US" sz="1100" dirty="0">
                <a:latin typeface="+mj-lt"/>
              </a:rPr>
              <a:t> products to optimize pricing strategy.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Customer Discounts:</a:t>
            </a:r>
            <a:r>
              <a:rPr lang="en-US" sz="1100" dirty="0">
                <a:latin typeface="+mj-lt"/>
              </a:rPr>
              <a:t> Flipkart received the </a:t>
            </a:r>
            <a:r>
              <a:rPr lang="en-US" sz="1100" b="1" dirty="0">
                <a:latin typeface="+mj-lt"/>
              </a:rPr>
              <a:t>highest average discount (30.83%)</a:t>
            </a:r>
            <a:r>
              <a:rPr lang="en-US" sz="1100" dirty="0">
                <a:latin typeface="+mj-lt"/>
              </a:rPr>
              <a:t>, while </a:t>
            </a:r>
            <a:r>
              <a:rPr lang="en-US" sz="1100" dirty="0" err="1">
                <a:latin typeface="+mj-lt"/>
              </a:rPr>
              <a:t>AtliQ</a:t>
            </a:r>
            <a:r>
              <a:rPr lang="en-US" sz="1100" dirty="0">
                <a:latin typeface="+mj-lt"/>
              </a:rPr>
              <a:t> maintained consistent discounting for top customers.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Sales Analysis:</a:t>
            </a:r>
            <a:endParaRPr lang="en-US" sz="1100" dirty="0">
              <a:latin typeface="+mj-l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Lowest monthly sales:</a:t>
            </a:r>
            <a:r>
              <a:rPr lang="en-US" sz="1100" dirty="0">
                <a:latin typeface="+mj-lt"/>
              </a:rPr>
              <a:t> March-May 2020 (COVID-19 impact).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Highest sales month:</a:t>
            </a:r>
            <a:r>
              <a:rPr lang="en-US" sz="1100" dirty="0">
                <a:latin typeface="+mj-lt"/>
              </a:rPr>
              <a:t> </a:t>
            </a:r>
            <a:r>
              <a:rPr lang="en-US" sz="1100" b="1" dirty="0">
                <a:latin typeface="+mj-lt"/>
              </a:rPr>
              <a:t>November 2020 (15.2M) and November 2021 (32.2M)</a:t>
            </a:r>
            <a:r>
              <a:rPr lang="en-US" sz="1100" dirty="0">
                <a:latin typeface="+mj-lt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Q1 2020 had the highest sold quantity (7M units)</a:t>
            </a:r>
            <a:r>
              <a:rPr lang="en-US" sz="1100" dirty="0">
                <a:latin typeface="+mj-lt"/>
              </a:rPr>
              <a:t>; Q3 saw a major decline.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Sales Channel Performance:</a:t>
            </a:r>
            <a:r>
              <a:rPr lang="en-US" sz="1100" dirty="0">
                <a:latin typeface="+mj-lt"/>
              </a:rPr>
              <a:t> </a:t>
            </a:r>
            <a:r>
              <a:rPr lang="en-US" sz="1100" b="1" dirty="0">
                <a:latin typeface="+mj-lt"/>
              </a:rPr>
              <a:t>Retailers contributed 73.2%</a:t>
            </a:r>
            <a:r>
              <a:rPr lang="en-US" sz="1100" dirty="0">
                <a:latin typeface="+mj-lt"/>
              </a:rPr>
              <a:t> of total gross sales; direct and distributors made up only </a:t>
            </a:r>
            <a:r>
              <a:rPr lang="en-US" sz="1100" b="1" dirty="0">
                <a:latin typeface="+mj-lt"/>
              </a:rPr>
              <a:t>26.8%</a:t>
            </a:r>
            <a:r>
              <a:rPr lang="en-US" sz="1100" dirty="0"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Best-Selling Products in Each Division:</a:t>
            </a:r>
            <a:endParaRPr lang="en-US" sz="1100" dirty="0">
              <a:latin typeface="+mj-lt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N&amp;S:</a:t>
            </a:r>
            <a:r>
              <a:rPr lang="en-US" sz="1100" dirty="0">
                <a:latin typeface="+mj-lt"/>
              </a:rPr>
              <a:t> Pen drives dominated the top 3.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P&amp;A:</a:t>
            </a:r>
            <a:r>
              <a:rPr lang="en-US" sz="1100" dirty="0">
                <a:latin typeface="+mj-lt"/>
              </a:rPr>
              <a:t> Mouse products were the top sellers.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latin typeface="+mj-lt"/>
              </a:rPr>
              <a:t>PC:</a:t>
            </a:r>
            <a:r>
              <a:rPr lang="en-US" sz="1100" dirty="0">
                <a:latin typeface="+mj-lt"/>
              </a:rPr>
              <a:t> Personal laptops were the best performers.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44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800B5-4713-00A0-00F0-996199528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D70-3525-BBD6-297D-1E6A2BD1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8878824" cy="1069848"/>
          </a:xfrm>
        </p:spPr>
        <p:txBody>
          <a:bodyPr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RECOMMENDATIONS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3237A-522A-32D7-6403-4ADAE3C92F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85191" y="6311149"/>
            <a:ext cx="1502001" cy="27074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719789-AA9D-7747-5735-7551AF84E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4043" y="1742098"/>
            <a:ext cx="948097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Prioritize desktops, storage, and networking segments to drive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Strengthen multi-channel marketing strategies for broader reach.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Integrate competitive pricing with compelling promotions to boost sales.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Leverage customer feedback for continuous product and service improvements.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Invest in sales team training to enhance expertise and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9848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Company 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 &amp; Model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d-hoc Requests, Output, Insights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85191" y="6311149"/>
            <a:ext cx="1502001" cy="2707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372668"/>
            <a:ext cx="7735824" cy="855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671286" cy="855163"/>
          </a:xfrm>
        </p:spPr>
        <p:txBody>
          <a:bodyPr/>
          <a:lstStyle/>
          <a:p>
            <a:r>
              <a:rPr lang="en-US" sz="2000" dirty="0" err="1">
                <a:effectLst/>
              </a:rPr>
              <a:t>AtliQ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Hardwares</a:t>
            </a:r>
            <a:r>
              <a:rPr lang="en-US" sz="2000" dirty="0">
                <a:effectLst/>
              </a:rPr>
              <a:t> (imaginary company) is one of the leading computer hardware producers in India and well expanded in other countries too.</a:t>
            </a:r>
            <a:endParaRPr lang="en-IN" sz="2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873" y="506101"/>
            <a:ext cx="7711573" cy="615033"/>
          </a:xfrm>
        </p:spPr>
        <p:txBody>
          <a:bodyPr/>
          <a:lstStyle/>
          <a:p>
            <a:r>
              <a:rPr lang="en-US" dirty="0"/>
              <a:t>Product 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17098" y="1779989"/>
            <a:ext cx="2386784" cy="704088"/>
          </a:xfrm>
        </p:spPr>
        <p:txBody>
          <a:bodyPr/>
          <a:lstStyle/>
          <a:p>
            <a:r>
              <a:rPr lang="en-US" dirty="0"/>
              <a:t>N &amp; 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7098" y="2619755"/>
            <a:ext cx="2386784" cy="3994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72886" y="1789839"/>
            <a:ext cx="2386784" cy="704088"/>
          </a:xfrm>
        </p:spPr>
        <p:txBody>
          <a:bodyPr/>
          <a:lstStyle/>
          <a:p>
            <a:r>
              <a:rPr lang="en-US" dirty="0"/>
              <a:t>P &amp; 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7458" y="2619755"/>
            <a:ext cx="2382212" cy="399433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D1DFED1-72B9-C3B9-9EAC-22F45D87ACC4}"/>
              </a:ext>
            </a:extLst>
          </p:cNvPr>
          <p:cNvSpPr txBox="1">
            <a:spLocks/>
          </p:cNvSpPr>
          <p:nvPr/>
        </p:nvSpPr>
        <p:spPr>
          <a:xfrm>
            <a:off x="930218" y="2619756"/>
            <a:ext cx="2329816" cy="3994338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256032" tIns="201168" rIns="27432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8551A28-9BAA-F431-EE9F-3F4F56864D78}"/>
              </a:ext>
            </a:extLst>
          </p:cNvPr>
          <p:cNvSpPr txBox="1">
            <a:spLocks/>
          </p:cNvSpPr>
          <p:nvPr/>
        </p:nvSpPr>
        <p:spPr>
          <a:xfrm>
            <a:off x="930217" y="1789839"/>
            <a:ext cx="2329817" cy="70408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 spc="0" baseline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&amp; 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D0459B-957A-2ED6-686C-781B85FB674B}"/>
              </a:ext>
            </a:extLst>
          </p:cNvPr>
          <p:cNvSpPr txBox="1"/>
          <p:nvPr/>
        </p:nvSpPr>
        <p:spPr>
          <a:xfrm>
            <a:off x="1001864" y="2687543"/>
            <a:ext cx="2154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tantia" panose="02030602050306030303" pitchFamily="18" charset="0"/>
              </a:rPr>
              <a:t>Peripherals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Internal HDD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Graphic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Motherboard</a:t>
            </a: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C7DD44-A016-A314-E4C1-35537B16B69B}"/>
              </a:ext>
            </a:extLst>
          </p:cNvPr>
          <p:cNvSpPr txBox="1"/>
          <p:nvPr/>
        </p:nvSpPr>
        <p:spPr>
          <a:xfrm>
            <a:off x="1030984" y="4582767"/>
            <a:ext cx="2154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tantia" panose="02030602050306030303" pitchFamily="18" charset="0"/>
              </a:rPr>
              <a:t>Accessories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Batteries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C581F-C9C8-BE98-C7FD-7A40957CDCDB}"/>
              </a:ext>
            </a:extLst>
          </p:cNvPr>
          <p:cNvSpPr txBox="1"/>
          <p:nvPr/>
        </p:nvSpPr>
        <p:spPr>
          <a:xfrm>
            <a:off x="4933088" y="2687543"/>
            <a:ext cx="215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tantia" panose="02030602050306030303" pitchFamily="18" charset="0"/>
              </a:rPr>
              <a:t>Networking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Wi-fi Extender</a:t>
            </a: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83EAEE-B116-2983-D1CB-F56B8AB2D0D2}"/>
              </a:ext>
            </a:extLst>
          </p:cNvPr>
          <p:cNvSpPr txBox="1"/>
          <p:nvPr/>
        </p:nvSpPr>
        <p:spPr>
          <a:xfrm>
            <a:off x="4933088" y="4444267"/>
            <a:ext cx="2154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tantia" panose="02030602050306030303" pitchFamily="18" charset="0"/>
              </a:rPr>
              <a:t>Security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External Solid State drives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USB Flash Drives</a:t>
            </a:r>
          </a:p>
          <a:p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8CFBB1-17F7-A51F-D1AA-844197514109}"/>
              </a:ext>
            </a:extLst>
          </p:cNvPr>
          <p:cNvSpPr txBox="1"/>
          <p:nvPr/>
        </p:nvSpPr>
        <p:spPr>
          <a:xfrm>
            <a:off x="8788876" y="2726107"/>
            <a:ext cx="2154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tantia" panose="02030602050306030303" pitchFamily="18" charset="0"/>
              </a:rPr>
              <a:t>Notebook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Personal Laptops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Business Laptops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Gaming Laptops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90629F-FD16-96F7-D51B-482AC04658D7}"/>
              </a:ext>
            </a:extLst>
          </p:cNvPr>
          <p:cNvSpPr txBox="1"/>
          <p:nvPr/>
        </p:nvSpPr>
        <p:spPr>
          <a:xfrm>
            <a:off x="8788876" y="4480433"/>
            <a:ext cx="2270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tantia" panose="02030602050306030303" pitchFamily="18" charset="0"/>
              </a:rPr>
              <a:t>Desktops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Business Desktops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Personal Desktops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92EB-3E57-67DB-59F0-04F63FD2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980" y="722376"/>
            <a:ext cx="7570039" cy="678644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4BA0-E94F-1C11-8E31-0D4D912C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423159"/>
            <a:ext cx="10506456" cy="2011681"/>
          </a:xfrm>
        </p:spPr>
        <p:txBody>
          <a:bodyPr/>
          <a:lstStyle/>
          <a:p>
            <a:pPr marL="379800" indent="-342900"/>
            <a:r>
              <a:rPr lang="en-US" sz="2000" dirty="0"/>
              <a:t>Management noticed a lack of insights for quick, smart data-informed decisions.</a:t>
            </a:r>
          </a:p>
          <a:p>
            <a:pPr marL="379800" indent="-342900"/>
            <a:r>
              <a:rPr lang="en-US" sz="2000" dirty="0"/>
              <a:t>Decision made to expand the data analytics team with several junior data analysts.</a:t>
            </a:r>
          </a:p>
          <a:p>
            <a:pPr marL="379800" indent="-342900"/>
            <a:r>
              <a:rPr lang="en-US" sz="2000" dirty="0"/>
              <a:t>The data analytics director, seeks candidates with strong tech and soft skills.</a:t>
            </a:r>
          </a:p>
          <a:p>
            <a:pPr marL="379800" indent="-342900"/>
            <a:r>
              <a:rPr lang="en-US" sz="2000" dirty="0"/>
              <a:t>To evaluate these skills, I have decided to conduct a SQL challenge.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67AAA-30CE-45EE-9588-6028061F91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E347-2A01-DFC4-BDB2-8DBA3DD9A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8636" y="6583680"/>
            <a:ext cx="2331720" cy="2743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22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2C0A-9972-E517-9700-0FC61CD5E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680" y="2169050"/>
            <a:ext cx="2592111" cy="2141844"/>
          </a:xfrm>
        </p:spPr>
        <p:txBody>
          <a:bodyPr/>
          <a:lstStyle/>
          <a:p>
            <a:r>
              <a:rPr lang="en-IN" sz="6600" dirty="0"/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F7B30-5AEC-BFF5-847F-A1095713D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9870" y="5821457"/>
            <a:ext cx="1794212" cy="44805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CC34F-212C-E4C6-4E05-BF76FFE047EE}"/>
              </a:ext>
            </a:extLst>
          </p:cNvPr>
          <p:cNvSpPr/>
          <p:nvPr/>
        </p:nvSpPr>
        <p:spPr>
          <a:xfrm>
            <a:off x="3049327" y="641871"/>
            <a:ext cx="6376946" cy="5953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181BF-6287-8D0F-AB71-1AA48879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63" y="831222"/>
            <a:ext cx="2864137" cy="2049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93314-2A95-EEF2-5B95-B67431AFF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33" y="2965045"/>
            <a:ext cx="2877395" cy="1829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B5A690-2D93-7357-3615-8D664D629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152" y="4912198"/>
            <a:ext cx="2877395" cy="111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02ABEB-C772-7EAC-5054-0F930A85FD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32" r="4391" b="1"/>
          <a:stretch/>
        </p:blipFill>
        <p:spPr>
          <a:xfrm>
            <a:off x="6278534" y="2989844"/>
            <a:ext cx="3009554" cy="167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0D20D-BEE6-9D56-3B3E-5AF659E76E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843" t="1018" r="8879" b="3860"/>
          <a:stretch/>
        </p:blipFill>
        <p:spPr>
          <a:xfrm>
            <a:off x="6310372" y="4930903"/>
            <a:ext cx="2977716" cy="1114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F25FAE-C790-6F7A-16B6-E08B06DB0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536" y="823202"/>
            <a:ext cx="3009554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03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6625D-C20A-4814-4597-33038F7A3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B7903-2382-0B8B-12B6-62B422BE7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2226602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E25A0-020D-5D91-7C0F-ABA02068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9" y="276900"/>
            <a:ext cx="3267985" cy="756770"/>
          </a:xfrm>
        </p:spPr>
        <p:txBody>
          <a:bodyPr/>
          <a:lstStyle/>
          <a:p>
            <a:r>
              <a:rPr lang="en-IN" dirty="0"/>
              <a:t>Request 1 </a:t>
            </a:r>
            <a:endParaRPr lang="en-IN" sz="2000" b="0" i="1" dirty="0">
              <a:latin typeface="Aptos Display" panose="020B00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A4578C-5DA9-D06C-0A3E-F08435764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2660167"/>
            <a:ext cx="4906962" cy="1537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7B001D-B8AC-07E1-0622-ACE392A6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303" y="2363762"/>
            <a:ext cx="5108732" cy="3188633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D4F159-3623-491F-7B48-87518264778F}"/>
              </a:ext>
            </a:extLst>
          </p:cNvPr>
          <p:cNvCxnSpPr/>
          <p:nvPr/>
        </p:nvCxnSpPr>
        <p:spPr>
          <a:xfrm>
            <a:off x="5876014" y="3101009"/>
            <a:ext cx="779228" cy="604299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6923E-3A32-A869-AF01-DDBB5640727D}"/>
              </a:ext>
            </a:extLst>
          </p:cNvPr>
          <p:cNvSpPr txBox="1"/>
          <p:nvPr/>
        </p:nvSpPr>
        <p:spPr>
          <a:xfrm>
            <a:off x="8814617" y="1874656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BB819-CEA0-D5DC-19B7-B1F5653C6FA4}"/>
              </a:ext>
            </a:extLst>
          </p:cNvPr>
          <p:cNvSpPr txBox="1"/>
          <p:nvPr/>
        </p:nvSpPr>
        <p:spPr>
          <a:xfrm>
            <a:off x="779228" y="4715124"/>
            <a:ext cx="56060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INSIGHT </a:t>
            </a:r>
          </a:p>
          <a:p>
            <a:endParaRPr lang="en-US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+mj-lt"/>
              </a:rPr>
              <a:t>AtliQ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Exclusive operates in eight countries within the APAC region, demonstrating a significant regional market presence.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E87085-CF75-6434-6DEF-A6045BBC1CBE}"/>
              </a:ext>
            </a:extLst>
          </p:cNvPr>
          <p:cNvSpPr txBox="1"/>
          <p:nvPr/>
        </p:nvSpPr>
        <p:spPr>
          <a:xfrm>
            <a:off x="779228" y="1169246"/>
            <a:ext cx="1079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Provide the list of markets in which customer "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Atliq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Exclusive" operates its business in the APAC region.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046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C2703-AE05-6767-89C3-F43650695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644D4-CBFD-BB66-B7DB-0A47334837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1B28E-C280-D9ED-246E-535569D2A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707019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3C3C87-1B33-01A5-BBEF-4EA6BE03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3547843" cy="940996"/>
          </a:xfrm>
        </p:spPr>
        <p:txBody>
          <a:bodyPr/>
          <a:lstStyle/>
          <a:p>
            <a:r>
              <a:rPr lang="en-IN" dirty="0"/>
              <a:t>Request 2 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2C8106B-222A-9E8E-2677-8E9C694D42FD}"/>
              </a:ext>
            </a:extLst>
          </p:cNvPr>
          <p:cNvCxnSpPr>
            <a:cxnSpLocks/>
          </p:cNvCxnSpPr>
          <p:nvPr/>
        </p:nvCxnSpPr>
        <p:spPr>
          <a:xfrm flipV="1">
            <a:off x="6385295" y="3317178"/>
            <a:ext cx="996563" cy="769978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AAA484-3C54-EA08-91E1-B355B0C0344E}"/>
              </a:ext>
            </a:extLst>
          </p:cNvPr>
          <p:cNvSpPr txBox="1"/>
          <p:nvPr/>
        </p:nvSpPr>
        <p:spPr>
          <a:xfrm>
            <a:off x="8655591" y="1707019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C7046E-D78C-131E-6EA2-5D2B7027ACBC}"/>
              </a:ext>
            </a:extLst>
          </p:cNvPr>
          <p:cNvSpPr txBox="1"/>
          <p:nvPr/>
        </p:nvSpPr>
        <p:spPr>
          <a:xfrm>
            <a:off x="779228" y="4715124"/>
            <a:ext cx="697200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INSIGHT </a:t>
            </a:r>
          </a:p>
          <a:p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1. The number of unique products grew from 245 in 2020 to 334 in 2021, marking a 36.33% increase.</a:t>
            </a:r>
            <a:br>
              <a:rPr lang="en-US" sz="1600" dirty="0">
                <a:solidFill>
                  <a:schemeClr val="bg1"/>
                </a:solidFill>
                <a:latin typeface="+mj-lt"/>
              </a:rPr>
            </a:br>
            <a:r>
              <a:rPr lang="en-US" sz="1600" dirty="0">
                <a:solidFill>
                  <a:schemeClr val="bg1"/>
                </a:solidFill>
                <a:latin typeface="+mj-lt"/>
              </a:rPr>
              <a:t>2. This significant increase highlights the company's commitment to innovation and meeting diverse customer needs.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9F183-B5BB-5EFA-7655-096725DB5B9B}"/>
              </a:ext>
            </a:extLst>
          </p:cNvPr>
          <p:cNvSpPr txBox="1"/>
          <p:nvPr/>
        </p:nvSpPr>
        <p:spPr>
          <a:xfrm>
            <a:off x="850392" y="872534"/>
            <a:ext cx="1039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What is the percentage of unique product increase in 2021 vs. 2020? The final output contains these fields, unique_products_2020,unique_products_2021,percentage change ?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05D924-8BD2-BD5F-D89F-3CBF1C750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392" y="2074711"/>
            <a:ext cx="4643959" cy="1384476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45A38D-345A-656E-EE3E-18DA227AB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66" y="3563263"/>
            <a:ext cx="3774772" cy="1151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42CC2E-F153-5EB9-9194-E89AD8574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233" y="2107129"/>
            <a:ext cx="2706251" cy="31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D2E2E-3D00-CB47-3396-1AB08E55A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763E5-6808-7EF5-BAAB-CDEB93619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50392" y="1707019"/>
            <a:ext cx="2331720" cy="274320"/>
          </a:xfrm>
        </p:spPr>
        <p:txBody>
          <a:bodyPr/>
          <a:lstStyle/>
          <a:p>
            <a:r>
              <a:rPr lang="en-US" sz="2400" b="1" dirty="0">
                <a:latin typeface="+mj-lt"/>
              </a:rPr>
              <a:t>INPUT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03B52C-15AD-044B-07B3-C78E291F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28" y="234661"/>
            <a:ext cx="3547843" cy="940996"/>
          </a:xfrm>
        </p:spPr>
        <p:txBody>
          <a:bodyPr/>
          <a:lstStyle/>
          <a:p>
            <a:r>
              <a:rPr lang="en-IN" dirty="0"/>
              <a:t>Request 3 </a:t>
            </a:r>
            <a:br>
              <a:rPr lang="en-IN" dirty="0"/>
            </a:br>
            <a:endParaRPr lang="en-IN" sz="20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A2739D6-9700-0AE8-CA57-3BA7436B11F0}"/>
              </a:ext>
            </a:extLst>
          </p:cNvPr>
          <p:cNvCxnSpPr>
            <a:cxnSpLocks/>
          </p:cNvCxnSpPr>
          <p:nvPr/>
        </p:nvCxnSpPr>
        <p:spPr>
          <a:xfrm flipV="1">
            <a:off x="6930504" y="2934355"/>
            <a:ext cx="996563" cy="769978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6926CD-A5D6-9B4B-6616-BF657DC2516E}"/>
              </a:ext>
            </a:extLst>
          </p:cNvPr>
          <p:cNvSpPr txBox="1"/>
          <p:nvPr/>
        </p:nvSpPr>
        <p:spPr>
          <a:xfrm>
            <a:off x="8655591" y="1707019"/>
            <a:ext cx="1188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9FF425-DA62-E22A-53E4-2683A00361C7}"/>
              </a:ext>
            </a:extLst>
          </p:cNvPr>
          <p:cNvSpPr txBox="1"/>
          <p:nvPr/>
        </p:nvSpPr>
        <p:spPr>
          <a:xfrm>
            <a:off x="3798816" y="4691480"/>
            <a:ext cx="8262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1.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AtliQ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shines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Notebooks, Accessories, and Peripherals segment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accounting for a whopping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82.87%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 product variety. 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r>
              <a:rPr lang="en-US" dirty="0">
                <a:solidFill>
                  <a:schemeClr val="bg1"/>
                </a:solidFill>
                <a:latin typeface="+mj-lt"/>
              </a:rPr>
              <a:t>2. Desktops, Storage, and Networking currently hold a minor share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(17.13%)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AtliQ's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product portfolio.</a:t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r>
              <a:rPr lang="en-US" dirty="0">
                <a:solidFill>
                  <a:schemeClr val="bg1"/>
                </a:solidFill>
                <a:latin typeface="+mj-lt"/>
              </a:rPr>
              <a:t>3. In Desktops, Storage, and Networking segment 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AtliQ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should focus on products that align with current customer trends and industry demands.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661CC-2FF2-CFE6-588C-4597274D90D8}"/>
              </a:ext>
            </a:extLst>
          </p:cNvPr>
          <p:cNvSpPr txBox="1"/>
          <p:nvPr/>
        </p:nvSpPr>
        <p:spPr>
          <a:xfrm>
            <a:off x="850392" y="872534"/>
            <a:ext cx="10392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What is the percentage of unique product increase in 2021 vs. 2020? The final output contains these fields, unique_products_2020,unique_products_2021,percentage change ?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A497EE3-E79A-4AC3-891C-7548D07F9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228" y="2066414"/>
            <a:ext cx="3163563" cy="173430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FDBDA-0DE9-498D-0AFC-32B85381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383" y="2066414"/>
            <a:ext cx="2724530" cy="22277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942BF9-8E72-E38D-3967-8B8A2E9F6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658" y="2156738"/>
            <a:ext cx="4002538" cy="2227758"/>
          </a:xfrm>
          <a:prstGeom prst="rect">
            <a:avLst/>
          </a:prstGeom>
        </p:spPr>
      </p:pic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8A2EB2F-40A2-6B26-E5E3-727ACDD19570}"/>
              </a:ext>
            </a:extLst>
          </p:cNvPr>
          <p:cNvCxnSpPr>
            <a:cxnSpLocks/>
          </p:cNvCxnSpPr>
          <p:nvPr/>
        </p:nvCxnSpPr>
        <p:spPr>
          <a:xfrm flipV="1">
            <a:off x="2361009" y="5024585"/>
            <a:ext cx="1169506" cy="252792"/>
          </a:xfrm>
          <a:prstGeom prst="curvedConnector3">
            <a:avLst/>
          </a:prstGeom>
          <a:ln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018FAAA0-C290-540D-0D80-CA9C50BC018E}"/>
              </a:ext>
            </a:extLst>
          </p:cNvPr>
          <p:cNvSpPr txBox="1">
            <a:spLocks/>
          </p:cNvSpPr>
          <p:nvPr/>
        </p:nvSpPr>
        <p:spPr>
          <a:xfrm>
            <a:off x="926848" y="5140217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+mj-lt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406178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554</TotalTime>
  <Words>1269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 Display</vt:lpstr>
      <vt:lpstr>Arial</vt:lpstr>
      <vt:lpstr>Calibri</vt:lpstr>
      <vt:lpstr>Constantia</vt:lpstr>
      <vt:lpstr>Courier New</vt:lpstr>
      <vt:lpstr>Segoe UI Light</vt:lpstr>
      <vt:lpstr>Times New Roman</vt:lpstr>
      <vt:lpstr>Tw Cen MT</vt:lpstr>
      <vt:lpstr>Office Theme</vt:lpstr>
      <vt:lpstr>ATLIQMART  Ad-hoc INSIGHTS</vt:lpstr>
      <vt:lpstr>CONTENTS</vt:lpstr>
      <vt:lpstr>INTRODUCTION</vt:lpstr>
      <vt:lpstr>Product line</vt:lpstr>
      <vt:lpstr>Problem statement</vt:lpstr>
      <vt:lpstr>DATASET</vt:lpstr>
      <vt:lpstr>Request 1 </vt:lpstr>
      <vt:lpstr>Request 2  </vt:lpstr>
      <vt:lpstr>Request 3  </vt:lpstr>
      <vt:lpstr>Request 4  </vt:lpstr>
      <vt:lpstr>Request 5 </vt:lpstr>
      <vt:lpstr>Request 6  </vt:lpstr>
      <vt:lpstr>Request 7  </vt:lpstr>
      <vt:lpstr>Request 8  </vt:lpstr>
      <vt:lpstr>Request 9  </vt:lpstr>
      <vt:lpstr>Request 10  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dhanush kumar</dc:creator>
  <cp:lastModifiedBy>dhanush kumar</cp:lastModifiedBy>
  <cp:revision>6</cp:revision>
  <dcterms:created xsi:type="dcterms:W3CDTF">2025-02-21T05:40:17Z</dcterms:created>
  <dcterms:modified xsi:type="dcterms:W3CDTF">2025-02-26T06:46:13Z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