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87" r:id="rId2"/>
    <p:sldId id="28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9858" autoAdjust="0"/>
  </p:normalViewPr>
  <p:slideViewPr>
    <p:cSldViewPr>
      <p:cViewPr varScale="1">
        <p:scale>
          <a:sx n="66" d="100"/>
          <a:sy n="66" d="100"/>
        </p:scale>
        <p:origin x="-15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C68396-4010-4DCB-8D8B-39AA58917474}" type="datetimeFigureOut">
              <a:rPr lang="en-US" smtClean="0"/>
              <a:t>03-Apr-24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290099-D727-4A1A-93DE-789AFD8C2D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290099-D727-4A1A-93DE-789AFD8C2D7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C68396-4010-4DCB-8D8B-39AA58917474}" type="datetimeFigureOut">
              <a:rPr lang="en-US" smtClean="0"/>
              <a:t>03-Apr-24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290099-D727-4A1A-93DE-789AFD8C2D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idx="2"/>
          </p:nvPr>
        </p:nvSpPr>
        <p:spPr>
          <a:xfrm>
            <a:off x="2362200" y="3962400"/>
            <a:ext cx="6489192" cy="3373902"/>
          </a:xfrm>
        </p:spPr>
        <p:txBody>
          <a:bodyPr>
            <a:normAutofit/>
          </a:bodyPr>
          <a:lstStyle/>
          <a:p>
            <a:pPr marL="285750" indent="-285750" algn="l">
              <a:buFont typeface="Wingdings" pitchFamily="2" charset="2"/>
              <a:buChar char="Ø"/>
            </a:pPr>
            <a:r>
              <a:rPr lang="en-US" sz="1800" dirty="0" smtClean="0">
                <a:latin typeface="Arial Black" pitchFamily="34" charset="0"/>
              </a:rPr>
              <a:t>COURSE NAME </a:t>
            </a:r>
            <a:r>
              <a:rPr lang="en-US" sz="1800" dirty="0" smtClean="0"/>
              <a:t>: </a:t>
            </a:r>
            <a:r>
              <a:rPr lang="en-US" sz="2000" dirty="0" smtClean="0">
                <a:latin typeface="Times New Roman" pitchFamily="18" charset="0"/>
                <a:cs typeface="Times New Roman" pitchFamily="18" charset="0"/>
              </a:rPr>
              <a:t>Data science fundamentals program</a:t>
            </a:r>
          </a:p>
          <a:p>
            <a:pPr marL="285750" indent="-285750" algn="l">
              <a:buFont typeface="Wingdings" pitchFamily="2" charset="2"/>
              <a:buChar char="Ø"/>
            </a:pPr>
            <a:r>
              <a:rPr lang="en-US" sz="1800" dirty="0" smtClean="0">
                <a:latin typeface="Arial Black" pitchFamily="34" charset="0"/>
              </a:rPr>
              <a:t>PROJECT TITLE </a:t>
            </a:r>
            <a:r>
              <a:rPr lang="en-US" sz="1800" dirty="0" smtClean="0">
                <a:latin typeface="Times New Roman" pitchFamily="18" charset="0"/>
                <a:cs typeface="Times New Roman" pitchFamily="18" charset="0"/>
              </a:rPr>
              <a:t>: Hotel Booking Analysis </a:t>
            </a:r>
          </a:p>
          <a:p>
            <a:pPr marL="285750" indent="-285750" algn="l">
              <a:buFont typeface="Wingdings" pitchFamily="2" charset="2"/>
              <a:buChar char="Ø"/>
            </a:pPr>
            <a:r>
              <a:rPr lang="en-US" sz="1800" dirty="0" smtClean="0">
                <a:latin typeface="Arial Black" pitchFamily="34" charset="0"/>
              </a:rPr>
              <a:t>PROJECT SUBMITTED TO</a:t>
            </a:r>
            <a:r>
              <a:rPr lang="en-US" sz="1800" dirty="0" smtClean="0"/>
              <a:t> : </a:t>
            </a:r>
            <a:r>
              <a:rPr lang="en-US" sz="1800" dirty="0" smtClean="0">
                <a:latin typeface="Times New Roman" pitchFamily="18" charset="0"/>
                <a:cs typeface="Times New Roman" pitchFamily="18" charset="0"/>
              </a:rPr>
              <a:t>Anna University </a:t>
            </a:r>
            <a:r>
              <a:rPr lang="en-US" sz="1800" dirty="0" smtClean="0"/>
              <a:t>\ </a:t>
            </a:r>
            <a:r>
              <a:rPr lang="en-US" sz="1800" dirty="0" err="1" smtClean="0">
                <a:latin typeface="Times New Roman" pitchFamily="18" charset="0"/>
                <a:cs typeface="Times New Roman" pitchFamily="18" charset="0"/>
              </a:rPr>
              <a:t>Naan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Mudhalvan</a:t>
            </a:r>
            <a:r>
              <a:rPr lang="en-US" sz="1800" dirty="0" smtClean="0">
                <a:latin typeface="Times New Roman" pitchFamily="18" charset="0"/>
                <a:cs typeface="Times New Roman" pitchFamily="18" charset="0"/>
              </a:rPr>
              <a:t> \ IBM</a:t>
            </a:r>
          </a:p>
          <a:p>
            <a:pPr marL="285750" indent="-285750" algn="l">
              <a:buFont typeface="Wingdings" pitchFamily="2" charset="2"/>
              <a:buChar char="Ø"/>
            </a:pPr>
            <a:r>
              <a:rPr lang="en-US" sz="1800" dirty="0" smtClean="0">
                <a:latin typeface="Arial Black" pitchFamily="34" charset="0"/>
              </a:rPr>
              <a:t>YEAR </a:t>
            </a:r>
            <a:r>
              <a:rPr lang="en-US" sz="1800" dirty="0" smtClean="0">
                <a:latin typeface="Times New Roman" pitchFamily="18" charset="0"/>
                <a:cs typeface="Times New Roman" pitchFamily="18" charset="0"/>
              </a:rPr>
              <a:t>: 3</a:t>
            </a:r>
            <a:r>
              <a:rPr lang="en-US" sz="1800" baseline="30000" dirty="0" smtClean="0">
                <a:latin typeface="Times New Roman" pitchFamily="18" charset="0"/>
                <a:cs typeface="Times New Roman" pitchFamily="18" charset="0"/>
              </a:rPr>
              <a:t>rd</a:t>
            </a:r>
            <a:r>
              <a:rPr lang="en-US" sz="1800" dirty="0" smtClean="0">
                <a:latin typeface="Times New Roman" pitchFamily="18" charset="0"/>
                <a:cs typeface="Times New Roman" pitchFamily="18" charset="0"/>
              </a:rPr>
              <a:t> year</a:t>
            </a:r>
          </a:p>
          <a:p>
            <a:pPr marL="285750" indent="-285750" algn="l">
              <a:buFont typeface="Wingdings" pitchFamily="2" charset="2"/>
              <a:buChar char="Ø"/>
            </a:pPr>
            <a:r>
              <a:rPr lang="en-US" sz="1800" dirty="0" smtClean="0">
                <a:latin typeface="Arial Black" pitchFamily="34" charset="0"/>
              </a:rPr>
              <a:t>BRANCH\DEPARTMENT</a:t>
            </a:r>
            <a:r>
              <a:rPr lang="en-US" sz="1800" dirty="0" smtClean="0"/>
              <a:t> : </a:t>
            </a:r>
            <a:r>
              <a:rPr lang="en-US" sz="1800" dirty="0" smtClean="0">
                <a:latin typeface="Times New Roman" pitchFamily="18" charset="0"/>
                <a:cs typeface="Times New Roman" pitchFamily="18" charset="0"/>
              </a:rPr>
              <a:t>B.E. Mechanical Engineering</a:t>
            </a:r>
          </a:p>
          <a:p>
            <a:pPr marL="285750" indent="-285750" algn="l">
              <a:buFont typeface="Wingdings" pitchFamily="2" charset="2"/>
              <a:buChar char="Ø"/>
            </a:pPr>
            <a:r>
              <a:rPr lang="en-US" sz="1800" dirty="0" smtClean="0">
                <a:latin typeface="Arial Black" pitchFamily="34" charset="0"/>
              </a:rPr>
              <a:t>SEMESTER</a:t>
            </a:r>
            <a:r>
              <a:rPr lang="en-US" sz="1800" dirty="0" smtClean="0"/>
              <a:t> : </a:t>
            </a:r>
            <a:r>
              <a:rPr lang="en-US" sz="1800" dirty="0" smtClean="0">
                <a:latin typeface="Times New Roman" pitchFamily="18" charset="0"/>
                <a:cs typeface="Times New Roman" pitchFamily="18" charset="0"/>
              </a:rPr>
              <a:t>6</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a:t>
            </a:r>
          </a:p>
          <a:p>
            <a:pPr marL="285750" indent="-285750" algn="l">
              <a:buFont typeface="Wingdings" pitchFamily="2" charset="2"/>
              <a:buChar char="Ø"/>
            </a:pPr>
            <a:r>
              <a:rPr lang="en-US" sz="1800" dirty="0" smtClean="0">
                <a:latin typeface="Arial Black" pitchFamily="34" charset="0"/>
              </a:rPr>
              <a:t>PROJECT SUBMITTED BY </a:t>
            </a:r>
            <a:r>
              <a:rPr lang="en-US" sz="1800" dirty="0" smtClean="0"/>
              <a:t>: </a:t>
            </a:r>
            <a:r>
              <a:rPr lang="en-US" sz="1800" dirty="0" err="1" smtClean="0">
                <a:latin typeface="Times New Roman" pitchFamily="18" charset="0"/>
                <a:cs typeface="Times New Roman" pitchFamily="18" charset="0"/>
              </a:rPr>
              <a:t>M.Dhanush</a:t>
            </a:r>
            <a:endParaRPr lang="en-US" sz="1800" dirty="0" smtClean="0">
              <a:latin typeface="Times New Roman" pitchFamily="18" charset="0"/>
              <a:cs typeface="Times New Roman"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2800" y="58057"/>
            <a:ext cx="2743200" cy="2500077"/>
          </a:xfrm>
        </p:spPr>
      </p:pic>
      <p:pic>
        <p:nvPicPr>
          <p:cNvPr id="9" name="Content Placeholder 8"/>
          <p:cNvPicPr>
            <a:picLocks noGrp="1" noChangeAspect="1"/>
          </p:cNvPicPr>
          <p:nvPr>
            <p:ph sz="quarter" idx="4294967295"/>
          </p:nvPr>
        </p:nvPicPr>
        <p:blipFill rotWithShape="1">
          <a:blip r:embed="rId3" cstate="print">
            <a:extLst>
              <a:ext uri="{BEBA8EAE-BF5A-486C-A8C5-ECC9F3942E4B}">
                <a14:imgProps xmlns:a14="http://schemas.microsoft.com/office/drawing/2010/main">
                  <a14:imgLayer r:embed="rId4">
                    <a14:imgEffect>
                      <a14:sharpenSoften amount="27000"/>
                    </a14:imgEffect>
                  </a14:imgLayer>
                </a14:imgProps>
              </a:ext>
              <a:ext uri="{28A0092B-C50C-407E-A947-70E740481C1C}">
                <a14:useLocalDpi xmlns:a14="http://schemas.microsoft.com/office/drawing/2010/main" val="0"/>
              </a:ext>
            </a:extLst>
          </a:blip>
          <a:srcRect l="9118" t="17099" r="9841" b="11537"/>
          <a:stretch/>
        </p:blipFill>
        <p:spPr>
          <a:xfrm>
            <a:off x="6705600" y="228147"/>
            <a:ext cx="2314556" cy="2173514"/>
          </a:xfr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2133600" cy="2119376"/>
          </a:xfrm>
          <a:prstGeom prst="rect">
            <a:avLst/>
          </a:prstGeom>
        </p:spPr>
      </p:pic>
    </p:spTree>
    <p:extLst>
      <p:ext uri="{BB962C8B-B14F-4D97-AF65-F5344CB8AC3E}">
        <p14:creationId xmlns:p14="http://schemas.microsoft.com/office/powerpoint/2010/main" val="418677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66389"/>
            <a:ext cx="8305800" cy="3440902"/>
          </a:xfrm>
        </p:spPr>
        <p:txBody>
          <a:bodyPr>
            <a:normAutofit/>
          </a:bodyPr>
          <a:lstStyle/>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 customers from European countries like Portugal, Great Britain, </a:t>
            </a:r>
            <a:r>
              <a:rPr lang="en-US" sz="2000" dirty="0" smtClean="0">
                <a:latin typeface="Times New Roman" pitchFamily="18" charset="0"/>
                <a:cs typeface="Times New Roman" pitchFamily="18" charset="0"/>
              </a:rPr>
              <a:t>France </a:t>
            </a:r>
            <a:r>
              <a:rPr lang="en-US" sz="2000" dirty="0">
                <a:latin typeface="Times New Roman" pitchFamily="18" charset="0"/>
                <a:cs typeface="Times New Roman" pitchFamily="18" charset="0"/>
              </a:rPr>
              <a:t>and Spain. </a:t>
            </a:r>
            <a:endParaRPr lang="en-US" sz="2000" dirty="0" smtClean="0">
              <a:latin typeface="Times New Roman" pitchFamily="18" charset="0"/>
              <a:cs typeface="Times New Roman" pitchFamily="18" charset="0"/>
            </a:endParaRPr>
          </a:p>
          <a:p>
            <a:pPr marL="109728" indent="0">
              <a:buNone/>
            </a:pPr>
            <a:endParaRPr lang="en-IN"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preferred meal type is BB( Bed and breakfast).</a:t>
            </a:r>
          </a:p>
        </p:txBody>
      </p:sp>
      <p:sp>
        <p:nvSpPr>
          <p:cNvPr id="3" name="Title 2"/>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596" t="29960" r="5578" b="38889"/>
          <a:stretch/>
        </p:blipFill>
        <p:spPr bwMode="auto">
          <a:xfrm>
            <a:off x="5153515" y="287647"/>
            <a:ext cx="3620405" cy="227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42" t="25851" r="32051" b="41052"/>
          <a:stretch/>
        </p:blipFill>
        <p:spPr bwMode="auto">
          <a:xfrm>
            <a:off x="152400" y="216477"/>
            <a:ext cx="5361586" cy="242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08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2000" dirty="0">
                <a:latin typeface="Arial Black" pitchFamily="34" charset="0"/>
              </a:rPr>
              <a:t>While doing hotel-wise analysis of given hotel booking dataset, we answered following questions: </a:t>
            </a:r>
            <a:endParaRPr lang="en-US" sz="2000" dirty="0" smtClean="0">
              <a:latin typeface="Arial Black" pitchFamily="34" charset="0"/>
            </a:endParaRPr>
          </a:p>
          <a:p>
            <a:pPr marL="109728" indent="0">
              <a:buNone/>
            </a:pPr>
            <a:r>
              <a:rPr lang="en-US" sz="1800" dirty="0">
                <a:latin typeface="Times New Roman" pitchFamily="18" charset="0"/>
                <a:cs typeface="Times New Roman" pitchFamily="18" charset="0"/>
              </a:rPr>
              <a:t>(1) Percentage of bookings in each hotels?</a:t>
            </a:r>
            <a:endParaRPr lang="en-IN" sz="1800" dirty="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(2) Which hotel makes more revenue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3) Which hotel has higher lead time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4) What is most preferred stay length in each hotel?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5) For which hotel, does people have to wait longer to get a booking confirmed?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6) Which hotel has higher booking cancellations rate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7) Which hotel have higher and how much customer returning rate?</a:t>
            </a:r>
          </a:p>
        </p:txBody>
      </p:sp>
      <p:sp>
        <p:nvSpPr>
          <p:cNvPr id="3" name="Title 2"/>
          <p:cNvSpPr>
            <a:spLocks noGrp="1"/>
          </p:cNvSpPr>
          <p:nvPr>
            <p:ph type="title"/>
          </p:nvPr>
        </p:nvSpPr>
        <p:spPr/>
        <p:txBody>
          <a:bodyPr/>
          <a:lstStyle/>
          <a:p>
            <a:pPr algn="ctr"/>
            <a:r>
              <a:rPr lang="en-US" dirty="0">
                <a:solidFill>
                  <a:srgbClr val="00B0F0"/>
                </a:solidFill>
              </a:rPr>
              <a:t>Hotel wise Analysis </a:t>
            </a:r>
          </a:p>
        </p:txBody>
      </p:sp>
    </p:spTree>
    <p:extLst>
      <p:ext uri="{BB962C8B-B14F-4D97-AF65-F5344CB8AC3E}">
        <p14:creationId xmlns:p14="http://schemas.microsoft.com/office/powerpoint/2010/main" val="259080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43200"/>
            <a:ext cx="5181600" cy="3264091"/>
          </a:xfrm>
        </p:spPr>
        <p:txBody>
          <a:bodyPr>
            <a:normAutofit/>
          </a:bodyPr>
          <a:lstStyle/>
          <a:p>
            <a:pPr>
              <a:buFont typeface="Wingdings" pitchFamily="2" charset="2"/>
              <a:buChar char="ü"/>
            </a:pPr>
            <a:r>
              <a:rPr lang="en-US" sz="1600" dirty="0" smtClean="0">
                <a:latin typeface="Times New Roman" pitchFamily="18" charset="0"/>
                <a:cs typeface="Times New Roman" pitchFamily="18" charset="0"/>
              </a:rPr>
              <a:t>Around </a:t>
            </a:r>
            <a:r>
              <a:rPr lang="en-US" sz="1600" dirty="0">
                <a:latin typeface="Times New Roman" pitchFamily="18" charset="0"/>
                <a:cs typeface="Times New Roman" pitchFamily="18" charset="0"/>
              </a:rPr>
              <a:t>60% bookings are for City hotel and 40% bookings are for Resort hotel. </a:t>
            </a:r>
            <a:endParaRPr lang="en-US" sz="1600" dirty="0" smtClean="0">
              <a:latin typeface="Times New Roman" pitchFamily="18" charset="0"/>
              <a:cs typeface="Times New Roman" pitchFamily="18" charset="0"/>
            </a:endParaRPr>
          </a:p>
          <a:p>
            <a:pPr>
              <a:buFont typeface="Wingdings" pitchFamily="2" charset="2"/>
              <a:buChar char="ü"/>
            </a:pPr>
            <a:r>
              <a:rPr lang="en-US" sz="1600" dirty="0" err="1" smtClean="0">
                <a:latin typeface="Times New Roman" pitchFamily="18" charset="0"/>
                <a:cs typeface="Times New Roman" pitchFamily="18" charset="0"/>
              </a:rPr>
              <a:t>Avg</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adr</a:t>
            </a:r>
            <a:r>
              <a:rPr lang="en-US" sz="1600" dirty="0">
                <a:latin typeface="Times New Roman" pitchFamily="18" charset="0"/>
                <a:cs typeface="Times New Roman" pitchFamily="18" charset="0"/>
              </a:rPr>
              <a:t> of Resort hotel is slightly lower than that of City hotel. </a:t>
            </a:r>
            <a:r>
              <a:rPr lang="en-US" sz="1600" dirty="0" smtClean="0">
                <a:latin typeface="Times New Roman" pitchFamily="18" charset="0"/>
                <a:cs typeface="Times New Roman" pitchFamily="18" charset="0"/>
              </a:rPr>
              <a:t>Hence</a:t>
            </a:r>
            <a:r>
              <a:rPr lang="en-US" sz="1600" dirty="0">
                <a:latin typeface="Times New Roman" pitchFamily="18" charset="0"/>
                <a:cs typeface="Times New Roman" pitchFamily="18" charset="0"/>
              </a:rPr>
              <a:t>, City hotel seems to be making slightly more revenue</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slightly higher median lead time. Also median lead time is significantly higher in each case, this means customers generally plan their hotel visits way to early</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significantly longer waiting time, hence City Hotel is much busier than Resort Hotel.</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4" t="27778" r="9642" b="42857"/>
          <a:stretch/>
        </p:blipFill>
        <p:spPr bwMode="auto">
          <a:xfrm>
            <a:off x="0" y="304800"/>
            <a:ext cx="8447315" cy="214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8493" t="57738" r="8750" b="10913"/>
          <a:stretch/>
        </p:blipFill>
        <p:spPr bwMode="auto">
          <a:xfrm>
            <a:off x="5638800" y="2590800"/>
            <a:ext cx="2960916" cy="229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0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4343400" cy="3645091"/>
          </a:xfrm>
        </p:spPr>
        <p:txBody>
          <a:bodyPr>
            <a:normAutofit/>
          </a:bodyPr>
          <a:lstStyle/>
          <a:p>
            <a:r>
              <a:rPr lang="en-US" sz="1800" dirty="0">
                <a:latin typeface="Times New Roman" pitchFamily="18" charset="0"/>
                <a:cs typeface="Times New Roman" pitchFamily="18" charset="0"/>
              </a:rPr>
              <a:t>• Most of stays are less than 5 days. There are very few long stays at hotels but Resort Hotel is preferred for long stays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Almost 30 % of City Hotel bookings and 25 % of Resort hotel bookings got canceled</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Both hotels have very small percentage that customer will repeat, but Resort hotel has slightly higher repeat % than City Hotel.</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24405" r="10646" b="46627"/>
          <a:stretch/>
        </p:blipFill>
        <p:spPr bwMode="auto">
          <a:xfrm>
            <a:off x="683816" y="304800"/>
            <a:ext cx="7939315" cy="21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801" t="55776" r="11236" b="15346"/>
          <a:stretch/>
        </p:blipFill>
        <p:spPr bwMode="auto">
          <a:xfrm>
            <a:off x="4953000" y="2667000"/>
            <a:ext cx="3670131" cy="2057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2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6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While </a:t>
            </a:r>
            <a:r>
              <a:rPr lang="en-US" sz="2000" dirty="0">
                <a:latin typeface="Arial Black" pitchFamily="34" charset="0"/>
                <a:cs typeface="Times New Roman" pitchFamily="18" charset="0"/>
              </a:rPr>
              <a:t>doing Distribution channel wise analysis of given hotel booking dataset, we answered following questions: </a:t>
            </a:r>
            <a:endParaRPr lang="en-US" sz="2000" dirty="0" smtClean="0">
              <a:latin typeface="Arial Black" pitchFamily="34" charset="0"/>
              <a:cs typeface="Times New Roman" pitchFamily="18" charset="0"/>
            </a:endParaRPr>
          </a:p>
          <a:p>
            <a:pPr marL="109728" indent="0">
              <a:buNone/>
            </a:pPr>
            <a:endParaRPr lang="en-US" sz="24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the most common channel for booking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channel is mostly used for early booking of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distribution channel brings better revenue generating deals for hotels?</a:t>
            </a:r>
          </a:p>
        </p:txBody>
      </p:sp>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a:t>
            </a:r>
          </a:p>
        </p:txBody>
      </p:sp>
    </p:spTree>
    <p:extLst>
      <p:ext uri="{BB962C8B-B14F-4D97-AF65-F5344CB8AC3E}">
        <p14:creationId xmlns:p14="http://schemas.microsoft.com/office/powerpoint/2010/main" val="135732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3886200" cy="2176272"/>
          </a:xfrm>
        </p:spPr>
        <p:txBody>
          <a:bodyPr>
            <a:normAutofit fontScale="92500" lnSpcReduction="10000"/>
          </a:bodyPr>
          <a:lstStyle/>
          <a:p>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we can see that the most of guest are making reservation through TA/TO channels which is travel agency and tour operator.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Than </a:t>
            </a:r>
            <a:r>
              <a:rPr lang="en-US" sz="1800" dirty="0">
                <a:latin typeface="Times New Roman" pitchFamily="18" charset="0"/>
                <a:cs typeface="Times New Roman" pitchFamily="18" charset="0"/>
              </a:rPr>
              <a:t>the second most used channel is direct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Channel </a:t>
            </a:r>
            <a:r>
              <a:rPr lang="en-US" sz="1800" dirty="0">
                <a:latin typeface="Times New Roman" pitchFamily="18" charset="0"/>
                <a:cs typeface="Times New Roman" pitchFamily="18" charset="0"/>
              </a:rPr>
              <a:t>which is mostly used for early booking of hotels is also TA/TO</a:t>
            </a:r>
          </a:p>
        </p:txBody>
      </p:sp>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 </a:t>
            </a:r>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87" t="33049" r="39196" b="16761"/>
          <a:stretch/>
        </p:blipFill>
        <p:spPr bwMode="auto">
          <a:xfrm>
            <a:off x="4419600" y="1447800"/>
            <a:ext cx="46442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3843" t="57292" r="10815" b="12733"/>
          <a:stretch/>
        </p:blipFill>
        <p:spPr bwMode="auto">
          <a:xfrm>
            <a:off x="1143000" y="4191000"/>
            <a:ext cx="2891620" cy="192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62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0" y="533400"/>
            <a:ext cx="3657600" cy="5473891"/>
          </a:xfrm>
        </p:spPr>
        <p:txBody>
          <a:bodyPr>
            <a:normAutofit/>
          </a:bodyPr>
          <a:lstStyle/>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GDS channel brings higher revenue generating deals for City hotel, in contrast to that most bookings come via TA/TO. City Hotel can work to increase outreach on GDS channels to get more higher revenue generating deals.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Resort hotel has more revenue generating deals by direct and TA/TO channel. Resort Hotel need to increase outreach on GDS channel to increase revenue.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23828" r="40290" b="16418"/>
          <a:stretch/>
        </p:blipFill>
        <p:spPr bwMode="auto">
          <a:xfrm>
            <a:off x="0" y="304800"/>
            <a:ext cx="490856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70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8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We </a:t>
            </a:r>
            <a:r>
              <a:rPr lang="en-US" sz="2000" dirty="0">
                <a:latin typeface="Arial Black" pitchFamily="34" charset="0"/>
                <a:cs typeface="Times New Roman" pitchFamily="18" charset="0"/>
              </a:rPr>
              <a:t>analyze the following possible reasons for booking cancellations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significant distribution channel has highest cancellation percentage?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 Longer lead time</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3) Longer time (in days) in waiting list.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4) Not getting same room as reserved.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5) Does not getting same room as reserved effects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r>
              <a:rPr lang="en-US" dirty="0">
                <a:solidFill>
                  <a:srgbClr val="00B0F0"/>
                </a:solidFill>
              </a:rPr>
              <a:t>Booking cancellation Analysis</a:t>
            </a:r>
          </a:p>
        </p:txBody>
      </p:sp>
    </p:spTree>
    <p:extLst>
      <p:ext uri="{BB962C8B-B14F-4D97-AF65-F5344CB8AC3E}">
        <p14:creationId xmlns:p14="http://schemas.microsoft.com/office/powerpoint/2010/main" val="246828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4216714" cy="3568891"/>
          </a:xfrm>
        </p:spPr>
        <p:txBody>
          <a:bodyPr>
            <a:noAutofit/>
          </a:bodyPr>
          <a:lstStyle/>
          <a:p>
            <a:pPr marL="109728" indent="0">
              <a:buNone/>
            </a:pPr>
            <a:r>
              <a:rPr lang="en-US" sz="1800" dirty="0">
                <a:latin typeface="Times New Roman" pitchFamily="18" charset="0"/>
                <a:cs typeface="Times New Roman" pitchFamily="18" charset="0"/>
              </a:rPr>
              <a:t>• TA/TO has highest booking cancellation %. Therefore, a booking via TA/TO is 30% likely to get cancelled</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Not getting same room as demanded is not the case of cancellation of rooms. A significant percentage of bookings are not cancelled even after getting different room as demanded.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 customers who didn't got same room have paid a little lower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except for few exceptions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37" t="25781" r="11493" b="43097"/>
          <a:stretch/>
        </p:blipFill>
        <p:spPr bwMode="auto">
          <a:xfrm>
            <a:off x="432428" y="0"/>
            <a:ext cx="8482972" cy="227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0070" t="58535" r="12134" b="11160"/>
          <a:stretch/>
        </p:blipFill>
        <p:spPr bwMode="auto">
          <a:xfrm>
            <a:off x="4876800" y="2590800"/>
            <a:ext cx="4038600" cy="221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86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664857"/>
            <a:ext cx="8077200" cy="2342434"/>
          </a:xfrm>
        </p:spPr>
        <p:txBody>
          <a:bodyPr>
            <a:normAutofit/>
          </a:bodyPr>
          <a:lstStyle/>
          <a:p>
            <a:pPr>
              <a:buFont typeface="Wingdings" pitchFamily="2" charset="2"/>
              <a:buChar char="q"/>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Most of the bookings that are cancelled have waiting period of less 150 days but also most of bookings that are not cancelled also have waiting period of less than 150 days. Hence this shows that waiting period has no effect on cancellation of bookings</a:t>
            </a:r>
            <a:r>
              <a:rPr lang="en-US" sz="1800" dirty="0" smtClean="0">
                <a:latin typeface="Times New Roman" pitchFamily="18" charset="0"/>
                <a:cs typeface="Times New Roman" pitchFamily="18" charset="0"/>
              </a:rPr>
              <a:t>.</a:t>
            </a:r>
          </a:p>
          <a:p>
            <a:pPr>
              <a:buFont typeface="Wingdings" pitchFamily="2" charset="2"/>
              <a:buChar char="q"/>
            </a:pPr>
            <a:r>
              <a:rPr lang="en-US" sz="1800" dirty="0" smtClean="0">
                <a:latin typeface="Times New Roman" pitchFamily="18" charset="0"/>
                <a:cs typeface="Times New Roman" pitchFamily="18" charset="0"/>
              </a:rPr>
              <a:t>Also</a:t>
            </a:r>
            <a:r>
              <a:rPr lang="en-US" sz="1800" dirty="0">
                <a:latin typeface="Times New Roman" pitchFamily="18" charset="0"/>
                <a:cs typeface="Times New Roman" pitchFamily="18" charset="0"/>
              </a:rPr>
              <a:t>, lead time has no effect on cancellation of bookings, as both curves of cancellation and not cancelation are similar for lead time too</a:t>
            </a:r>
          </a:p>
        </p:txBody>
      </p:sp>
      <p:sp>
        <p:nvSpPr>
          <p:cNvPr id="3" name="Title 2"/>
          <p:cNvSpPr>
            <a:spLocks noGrp="1"/>
          </p:cNvSpPr>
          <p:nvPr>
            <p:ph type="title"/>
          </p:nvPr>
        </p:nvSpPr>
        <p:spPr/>
        <p:txBody>
          <a:bodyPr/>
          <a:lstStyle/>
          <a:p>
            <a:endParaRPr lang="en-US"/>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244" t="24355" r="12853" b="27827"/>
          <a:stretch/>
        </p:blipFill>
        <p:spPr bwMode="auto">
          <a:xfrm>
            <a:off x="228600" y="166914"/>
            <a:ext cx="8458200" cy="349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5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a:xfrm>
            <a:off x="533400" y="152400"/>
            <a:ext cx="8382000" cy="1828800"/>
          </a:xfrm>
        </p:spPr>
        <p:txBody>
          <a:bodyPr>
            <a:noAutofit/>
          </a:bodyPr>
          <a:lstStyle/>
          <a:p>
            <a:r>
              <a:rPr lang="en-US" sz="4800" dirty="0" smtClean="0">
                <a:solidFill>
                  <a:srgbClr val="FFFF00"/>
                </a:solidFill>
                <a:latin typeface="Broadway" pitchFamily="82" charset="0"/>
              </a:rPr>
              <a:t>HOTEL BOOKING ANALYSIS</a:t>
            </a:r>
            <a:endParaRPr lang="en-US" sz="4800" dirty="0">
              <a:solidFill>
                <a:srgbClr val="FFFF00"/>
              </a:solidFill>
              <a:latin typeface="Broadway" pitchFamily="82" charset="0"/>
            </a:endParaRPr>
          </a:p>
        </p:txBody>
      </p:sp>
    </p:spTree>
    <p:extLst>
      <p:ext uri="{BB962C8B-B14F-4D97-AF65-F5344CB8AC3E}">
        <p14:creationId xmlns:p14="http://schemas.microsoft.com/office/powerpoint/2010/main" val="2285816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While doing time-wise analysis of given hotel booking dataset, we answered following questions</a:t>
            </a:r>
            <a:r>
              <a:rPr lang="en-US" sz="2000" dirty="0" smtClean="0">
                <a:latin typeface="Arial Black" pitchFamily="34" charset="0"/>
                <a:cs typeface="Times New Roman" pitchFamily="18" charset="0"/>
              </a:rPr>
              <a:t>:</a:t>
            </a:r>
          </a:p>
          <a:p>
            <a:pPr marL="109728" indent="0">
              <a:buNone/>
            </a:pP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 What are the most busy months for hotels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 In which months hotels charges higher </a:t>
            </a:r>
            <a:r>
              <a:rPr lang="en-US" sz="2000" dirty="0" err="1">
                <a:latin typeface="Times New Roman" pitchFamily="18" charset="0"/>
                <a:cs typeface="Times New Roman" pitchFamily="18" charset="0"/>
              </a:rPr>
              <a:t>adr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(3) How does booking numbers and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changes within a month?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4) How does bookings varies along year for different types of customers.</a:t>
            </a:r>
          </a:p>
        </p:txBody>
      </p:sp>
      <p:sp>
        <p:nvSpPr>
          <p:cNvPr id="3" name="Title 2"/>
          <p:cNvSpPr>
            <a:spLocks noGrp="1"/>
          </p:cNvSpPr>
          <p:nvPr>
            <p:ph type="title"/>
          </p:nvPr>
        </p:nvSpPr>
        <p:spPr>
          <a:xfrm>
            <a:off x="533400" y="304800"/>
            <a:ext cx="8229600" cy="1143000"/>
          </a:xfrm>
        </p:spPr>
        <p:txBody>
          <a:bodyPr/>
          <a:lstStyle/>
          <a:p>
            <a:r>
              <a:rPr lang="en-US" dirty="0">
                <a:solidFill>
                  <a:srgbClr val="00B0F0"/>
                </a:solidFill>
              </a:rPr>
              <a:t>Time-wise Analysis</a:t>
            </a:r>
          </a:p>
        </p:txBody>
      </p:sp>
    </p:spTree>
    <p:extLst>
      <p:ext uri="{BB962C8B-B14F-4D97-AF65-F5344CB8AC3E}">
        <p14:creationId xmlns:p14="http://schemas.microsoft.com/office/powerpoint/2010/main" val="192579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2200" y="1524000"/>
            <a:ext cx="2514600" cy="4483291"/>
          </a:xfrm>
        </p:spPr>
        <p:txBody>
          <a:bodyPr>
            <a:normAutofit/>
          </a:bodyPr>
          <a:lstStyle/>
          <a:p>
            <a:pPr>
              <a:buFont typeface="Wingdings" pitchFamily="2" charset="2"/>
              <a:buChar char="q"/>
            </a:pPr>
            <a:r>
              <a:rPr lang="en-US" dirty="0">
                <a:latin typeface="Times New Roman" pitchFamily="18" charset="0"/>
                <a:cs typeface="Times New Roman" pitchFamily="18" charset="0"/>
              </a:rPr>
              <a:t>From the month of July to August the number of bookings increased and in August, City Hotel got most number of guests.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8" t="33607" r="24768" b="10041"/>
          <a:stretch/>
        </p:blipFill>
        <p:spPr bwMode="auto">
          <a:xfrm>
            <a:off x="228600" y="381000"/>
            <a:ext cx="571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58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31898" y="1066800"/>
            <a:ext cx="2054902" cy="4940491"/>
          </a:xfrm>
        </p:spPr>
        <p:txBody>
          <a:bodyPr>
            <a:normAutofit/>
          </a:bodyPr>
          <a:lstStyle/>
          <a:p>
            <a:r>
              <a:rPr lang="en-US" sz="2000" dirty="0">
                <a:latin typeface="Times New Roman" pitchFamily="18" charset="0"/>
                <a:cs typeface="Times New Roman" pitchFamily="18" charset="0"/>
              </a:rPr>
              <a:t>The revenue aspect looks different, the Resort Hotels receives more revenue with respect to City Hotel. From May to August there was rapid increase in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August recorded the highest.</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45" t="34221" r="26614" b="11474"/>
          <a:stretch/>
        </p:blipFill>
        <p:spPr bwMode="auto">
          <a:xfrm>
            <a:off x="228600" y="914400"/>
            <a:ext cx="6403298" cy="496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5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768777"/>
            <a:ext cx="8229600" cy="2238514"/>
          </a:xfrm>
        </p:spPr>
        <p:txBody>
          <a:bodyPr>
            <a:normAutofit/>
          </a:bodyPr>
          <a:lstStyle/>
          <a:p>
            <a:r>
              <a:rPr lang="en-US" sz="2400" dirty="0">
                <a:latin typeface="Times New Roman" pitchFamily="18" charset="0"/>
                <a:cs typeface="Times New Roman" pitchFamily="18" charset="0"/>
              </a:rPr>
              <a:t>We can see that graph </a:t>
            </a:r>
            <a:r>
              <a:rPr lang="en-US" sz="2400" dirty="0" err="1">
                <a:latin typeface="Times New Roman" pitchFamily="18" charset="0"/>
                <a:cs typeface="Times New Roman" pitchFamily="18" charset="0"/>
              </a:rPr>
              <a:t>Arrival_num</a:t>
            </a:r>
            <a:r>
              <a:rPr lang="en-US" sz="2400" dirty="0">
                <a:latin typeface="Times New Roman" pitchFamily="18" charset="0"/>
                <a:cs typeface="Times New Roman" pitchFamily="18" charset="0"/>
              </a:rPr>
              <a:t> has small peaks at regular interval of days. This can be due to increase in arrival weekend. Also, the </a:t>
            </a:r>
            <a:r>
              <a:rPr lang="en-US" sz="2400" dirty="0" err="1">
                <a:latin typeface="Times New Roman" pitchFamily="18" charset="0"/>
                <a:cs typeface="Times New Roman" pitchFamily="18" charset="0"/>
              </a:rPr>
              <a:t>avg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 tends to go up as month ends. Therefore charges are more at the end of month.</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32" t="27254" r="12441" b="26435"/>
          <a:stretch/>
        </p:blipFill>
        <p:spPr bwMode="auto">
          <a:xfrm>
            <a:off x="228600" y="381000"/>
            <a:ext cx="8458200" cy="338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2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762531"/>
            <a:ext cx="8382000" cy="2244760"/>
          </a:xfrm>
        </p:spPr>
        <p:txBody>
          <a:bodyPr>
            <a:normAutofit/>
          </a:bodyPr>
          <a:lstStyle/>
          <a:p>
            <a:pPr>
              <a:buFont typeface="Wingdings" pitchFamily="2" charset="2"/>
              <a:buChar char="v"/>
            </a:pPr>
            <a:r>
              <a:rPr lang="en-US" sz="2200" dirty="0">
                <a:latin typeface="Times New Roman" pitchFamily="18" charset="0"/>
                <a:cs typeface="Times New Roman" pitchFamily="18" charset="0"/>
              </a:rPr>
              <a:t>Mostly bookings are done by couples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Font typeface="Wingdings" pitchFamily="2" charset="2"/>
              <a:buChar char="v"/>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clear from graph that there is a sudden surge in arrival </a:t>
            </a:r>
            <a:r>
              <a:rPr lang="en-US" sz="2200" dirty="0" err="1">
                <a:latin typeface="Times New Roman" pitchFamily="18" charset="0"/>
                <a:cs typeface="Times New Roman" pitchFamily="18" charset="0"/>
              </a:rPr>
              <a:t>num</a:t>
            </a:r>
            <a:r>
              <a:rPr lang="en-US" sz="2200" dirty="0">
                <a:latin typeface="Times New Roman" pitchFamily="18" charset="0"/>
                <a:cs typeface="Times New Roman" pitchFamily="18" charset="0"/>
              </a:rPr>
              <a:t> of couples and family in months of July and August. So better plans can be planned accordingly at that time for these type of customers.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23" t="24283" r="13365" b="24283"/>
          <a:stretch/>
        </p:blipFill>
        <p:spPr bwMode="auto">
          <a:xfrm>
            <a:off x="152400" y="0"/>
            <a:ext cx="8839200" cy="376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04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Some other analysis are also done, which are as follows</a:t>
            </a:r>
            <a:r>
              <a:rPr lang="en-US" sz="2000" dirty="0" smtClean="0">
                <a:latin typeface="Arial Black" pitchFamily="34" charset="0"/>
                <a:cs typeface="Times New Roman" pitchFamily="18" charset="0"/>
              </a:rPr>
              <a:t>:</a:t>
            </a:r>
          </a:p>
          <a:p>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are the different reason for special </a:t>
            </a:r>
            <a:r>
              <a:rPr lang="en-US" sz="2000" dirty="0" smtClean="0">
                <a:latin typeface="Times New Roman" pitchFamily="18" charset="0"/>
                <a:cs typeface="Times New Roman" pitchFamily="18" charset="0"/>
              </a:rPr>
              <a:t>requests</a:t>
            </a:r>
          </a:p>
          <a:p>
            <a:pPr>
              <a:buFont typeface="Wingdings" pitchFamily="2" charset="2"/>
              <a:buChar char="v"/>
            </a:pPr>
            <a:endParaRPr lang="en-US" sz="2000" dirty="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What is the optimal stay length for better deal for customers </a:t>
            </a:r>
            <a:endParaRPr lang="en-US" sz="2000" dirty="0" smtClean="0">
              <a:latin typeface="Times New Roman" pitchFamily="18" charset="0"/>
              <a:cs typeface="Times New Roman" pitchFamily="18" charset="0"/>
            </a:endParaRPr>
          </a:p>
          <a:p>
            <a:pPr marL="109728" indent="0">
              <a:buNone/>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is affected by total staying period in hotels.</a:t>
            </a:r>
          </a:p>
        </p:txBody>
      </p:sp>
      <p:sp>
        <p:nvSpPr>
          <p:cNvPr id="3" name="Title 2"/>
          <p:cNvSpPr>
            <a:spLocks noGrp="1"/>
          </p:cNvSpPr>
          <p:nvPr>
            <p:ph type="title"/>
          </p:nvPr>
        </p:nvSpPr>
        <p:spPr/>
        <p:txBody>
          <a:bodyPr/>
          <a:lstStyle/>
          <a:p>
            <a:pPr algn="ctr"/>
            <a:r>
              <a:rPr lang="en-US" dirty="0">
                <a:solidFill>
                  <a:srgbClr val="00B0F0"/>
                </a:solidFill>
              </a:rPr>
              <a:t>Some important questions </a:t>
            </a:r>
          </a:p>
        </p:txBody>
      </p:sp>
    </p:spTree>
    <p:extLst>
      <p:ext uri="{BB962C8B-B14F-4D97-AF65-F5344CB8AC3E}">
        <p14:creationId xmlns:p14="http://schemas.microsoft.com/office/powerpoint/2010/main" val="6749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624466"/>
            <a:ext cx="8305800" cy="1382825"/>
          </a:xfrm>
        </p:spPr>
        <p:txBody>
          <a:bodyPr>
            <a:normAutofit/>
          </a:bodyPr>
          <a:lstStyle/>
          <a:p>
            <a:r>
              <a:rPr lang="en-US" sz="1900" dirty="0">
                <a:latin typeface="Times New Roman" pitchFamily="18" charset="0"/>
                <a:cs typeface="Times New Roman" pitchFamily="18" charset="0"/>
              </a:rPr>
              <a:t>The number of special request are almost the same in the kids section. But, we can see that if the adults are more than 2 there are more chances that hotels will receive more special requests.</a:t>
            </a:r>
          </a:p>
        </p:txBody>
      </p:sp>
      <p:sp>
        <p:nvSpPr>
          <p:cNvPr id="3" name="Title 2"/>
          <p:cNvSpPr>
            <a:spLocks noGrp="1"/>
          </p:cNvSpPr>
          <p:nvPr>
            <p:ph type="title"/>
          </p:nvPr>
        </p:nvSpPr>
        <p:spPr/>
        <p:txBody>
          <a:bodyPr/>
          <a:lstStyle/>
          <a:p>
            <a:pPr algn="ctr"/>
            <a:r>
              <a:rPr lang="en-US" dirty="0">
                <a:solidFill>
                  <a:srgbClr val="00B0F0"/>
                </a:solidFill>
              </a:rPr>
              <a:t>Reasons for special requests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75" t="32992" r="9676" b="22541"/>
          <a:stretch/>
        </p:blipFill>
        <p:spPr bwMode="auto">
          <a:xfrm>
            <a:off x="152400" y="1371600"/>
            <a:ext cx="8763000" cy="325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3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4951989"/>
            <a:ext cx="8077200" cy="1055302"/>
          </a:xfrm>
        </p:spPr>
        <p:txBody>
          <a:bodyPr>
            <a:normAutofit lnSpcReduction="10000"/>
          </a:bodyPr>
          <a:lstStyle/>
          <a:p>
            <a:r>
              <a:rPr lang="en-US" sz="2000" dirty="0">
                <a:latin typeface="Times New Roman" pitchFamily="18" charset="0"/>
                <a:cs typeface="Times New Roman" pitchFamily="18" charset="0"/>
              </a:rPr>
              <a:t>Here we can see that all market segment mostly have special </a:t>
            </a:r>
            <a:r>
              <a:rPr lang="en-US" sz="2000" dirty="0" smtClean="0">
                <a:latin typeface="Times New Roman" pitchFamily="18" charset="0"/>
                <a:cs typeface="Times New Roman" pitchFamily="18" charset="0"/>
              </a:rPr>
              <a:t>request.</a:t>
            </a:r>
          </a:p>
          <a:p>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one segment which is complementary, having more than average number of special request.</a:t>
            </a:r>
          </a:p>
        </p:txBody>
      </p:sp>
      <p:sp>
        <p:nvSpPr>
          <p:cNvPr id="3" name="Title 2"/>
          <p:cNvSpPr>
            <a:spLocks noGrp="1"/>
          </p:cNvSpPr>
          <p:nvPr>
            <p:ph type="title"/>
          </p:nvPr>
        </p:nvSpPr>
        <p:spPr/>
        <p:txBody>
          <a:bodyPr>
            <a:normAutofit fontScale="90000"/>
          </a:bodyPr>
          <a:lstStyle/>
          <a:p>
            <a:pPr algn="ctr"/>
            <a:r>
              <a:rPr lang="en-US" dirty="0">
                <a:solidFill>
                  <a:srgbClr val="00B0F0"/>
                </a:solidFill>
              </a:rPr>
              <a:t>Reasons for special requests(cont.)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950" t="30555" r="10828" b="17623"/>
          <a:stretch/>
        </p:blipFill>
        <p:spPr bwMode="auto">
          <a:xfrm>
            <a:off x="163286" y="1161143"/>
            <a:ext cx="8534400" cy="379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5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0" y="1447800"/>
            <a:ext cx="3200400" cy="4559491"/>
          </a:xfrm>
        </p:spPr>
        <p:txBody>
          <a:bodyPr>
            <a:noAutofit/>
          </a:bodyPr>
          <a:lstStyle/>
          <a:p>
            <a:r>
              <a:rPr lang="en-US" sz="1800" dirty="0">
                <a:latin typeface="Times New Roman" pitchFamily="18" charset="0"/>
                <a:cs typeface="Times New Roman" pitchFamily="18" charset="0"/>
              </a:rPr>
              <a:t>• Total stay length and lead time are slightly correlated. This may means that for longer hotel stays, people generally plan little before the actual arrival</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slightly correlated with </a:t>
            </a:r>
            <a:r>
              <a:rPr lang="en-US" sz="1800" dirty="0" smtClean="0">
                <a:latin typeface="Times New Roman" pitchFamily="18" charset="0"/>
                <a:cs typeface="Times New Roman" pitchFamily="18" charset="0"/>
              </a:rPr>
              <a:t>total people</a:t>
            </a:r>
            <a:r>
              <a:rPr lang="en-US" sz="1800" dirty="0">
                <a:latin typeface="Times New Roman" pitchFamily="18" charset="0"/>
                <a:cs typeface="Times New Roman" pitchFamily="18" charset="0"/>
              </a:rPr>
              <a:t>, which makes sense as more no. of people means more service to deliver, therefore more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a:solidFill>
                  <a:srgbClr val="00B0F0"/>
                </a:solidFill>
              </a:rPr>
              <a:t>Correlation </a:t>
            </a:r>
            <a:r>
              <a:rPr lang="en-US" dirty="0" err="1" smtClean="0">
                <a:solidFill>
                  <a:srgbClr val="00B0F0"/>
                </a:solidFill>
              </a:rPr>
              <a:t>Heatmap</a:t>
            </a:r>
            <a:endParaRPr lang="en-US" dirty="0">
              <a:solidFill>
                <a:srgbClr val="00B0F0"/>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54" t="36939" r="35194" b="6216"/>
          <a:stretch/>
        </p:blipFill>
        <p:spPr bwMode="auto">
          <a:xfrm>
            <a:off x="152400" y="1295400"/>
            <a:ext cx="533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71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4800598"/>
            <a:ext cx="8001000" cy="1600201"/>
          </a:xfrm>
        </p:spPr>
        <p:txBody>
          <a:bodyPr>
            <a:normAutofit/>
          </a:bodyPr>
          <a:lstStyle/>
          <a:p>
            <a:pPr marL="109728" indent="0">
              <a:buNone/>
            </a:pPr>
            <a:r>
              <a:rPr lang="en-US" sz="1800" dirty="0" smtClean="0">
                <a:latin typeface="Times New Roman" pitchFamily="18" charset="0"/>
                <a:cs typeface="Times New Roman" pitchFamily="18" charset="0"/>
              </a:rPr>
              <a:t>      For </a:t>
            </a:r>
            <a:r>
              <a:rPr lang="en-US" sz="1800" dirty="0">
                <a:latin typeface="Times New Roman" pitchFamily="18" charset="0"/>
                <a:cs typeface="Times New Roman" pitchFamily="18" charset="0"/>
              </a:rPr>
              <a:t>shorter stays the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(average daily rate varies greatly) but for longer stays (&gt; 15 days)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is comparatively very less. Therefore, customers can get better deal for longer stays more than 15 days.</a:t>
            </a:r>
          </a:p>
        </p:txBody>
      </p:sp>
      <p:sp>
        <p:nvSpPr>
          <p:cNvPr id="3" name="Title 2"/>
          <p:cNvSpPr>
            <a:spLocks noGrp="1"/>
          </p:cNvSpPr>
          <p:nvPr>
            <p:ph type="title"/>
          </p:nvPr>
        </p:nvSpPr>
        <p:spPr/>
        <p:txBody>
          <a:bodyPr>
            <a:normAutofit/>
          </a:bodyPr>
          <a:lstStyle/>
          <a:p>
            <a:pPr algn="ctr"/>
            <a:r>
              <a:rPr lang="en-US" sz="3000" dirty="0">
                <a:solidFill>
                  <a:srgbClr val="00B0F0"/>
                </a:solidFill>
              </a:rPr>
              <a:t>Optimal stay length for better deals in </a:t>
            </a:r>
            <a:r>
              <a:rPr lang="en-US" sz="3000" dirty="0" err="1">
                <a:solidFill>
                  <a:srgbClr val="00B0F0"/>
                </a:solidFill>
              </a:rPr>
              <a:t>adr</a:t>
            </a:r>
            <a:endParaRPr lang="en-US" sz="3000" dirty="0">
              <a:solidFill>
                <a:srgbClr val="00B0F0"/>
              </a:solidFill>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83" t="37296" r="13015" b="19876"/>
          <a:stretch/>
        </p:blipFill>
        <p:spPr bwMode="auto">
          <a:xfrm>
            <a:off x="381000" y="1219200"/>
            <a:ext cx="83820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0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ü"/>
            </a:pPr>
            <a:r>
              <a:rPr lang="en-US" dirty="0" smtClean="0"/>
              <a:t> </a:t>
            </a:r>
            <a:r>
              <a:rPr lang="en-US" dirty="0" smtClean="0">
                <a:latin typeface="Times New Roman" pitchFamily="18" charset="0"/>
                <a:cs typeface="Times New Roman" pitchFamily="18" charset="0"/>
              </a:rPr>
              <a:t>Agenda </a:t>
            </a:r>
          </a:p>
          <a:p>
            <a:pPr>
              <a:buFont typeface="Wingdings" pitchFamily="2" charset="2"/>
              <a:buChar char="ü"/>
            </a:pPr>
            <a:r>
              <a:rPr lang="en-US" dirty="0" smtClean="0">
                <a:latin typeface="Times New Roman" pitchFamily="18" charset="0"/>
                <a:cs typeface="Times New Roman" pitchFamily="18" charset="0"/>
              </a:rPr>
              <a:t> Data summary </a:t>
            </a:r>
          </a:p>
          <a:p>
            <a:pPr>
              <a:buFont typeface="Wingdings" pitchFamily="2" charset="2"/>
              <a:buChar char="ü"/>
            </a:pPr>
            <a:r>
              <a:rPr lang="en-US" dirty="0" smtClean="0">
                <a:latin typeface="Times New Roman" pitchFamily="18" charset="0"/>
                <a:cs typeface="Times New Roman" pitchFamily="18" charset="0"/>
              </a:rPr>
              <a:t> Univariate analysis </a:t>
            </a:r>
          </a:p>
          <a:p>
            <a:pPr>
              <a:buFont typeface="Wingdings" pitchFamily="2" charset="2"/>
              <a:buChar char="ü"/>
            </a:pPr>
            <a:r>
              <a:rPr lang="en-US" dirty="0" smtClean="0">
                <a:latin typeface="Times New Roman" pitchFamily="18" charset="0"/>
                <a:cs typeface="Times New Roman" pitchFamily="18" charset="0"/>
              </a:rPr>
              <a:t> Hotel wise analysis </a:t>
            </a:r>
          </a:p>
          <a:p>
            <a:pPr>
              <a:buFont typeface="Wingdings" pitchFamily="2" charset="2"/>
              <a:buChar char="ü"/>
            </a:pPr>
            <a:r>
              <a:rPr lang="en-US" dirty="0" smtClean="0">
                <a:latin typeface="Times New Roman" pitchFamily="18" charset="0"/>
                <a:cs typeface="Times New Roman" pitchFamily="18" charset="0"/>
              </a:rPr>
              <a:t> Distribution Channel wise analysis</a:t>
            </a:r>
          </a:p>
          <a:p>
            <a:pPr>
              <a:buFont typeface="Wingdings" pitchFamily="2" charset="2"/>
              <a:buChar char="ü"/>
            </a:pPr>
            <a:r>
              <a:rPr lang="en-US" dirty="0" smtClean="0">
                <a:latin typeface="Times New Roman" pitchFamily="18" charset="0"/>
                <a:cs typeface="Times New Roman" pitchFamily="18" charset="0"/>
              </a:rPr>
              <a:t> Booking Cancellation analysis </a:t>
            </a:r>
          </a:p>
          <a:p>
            <a:pPr>
              <a:buFont typeface="Wingdings" pitchFamily="2" charset="2"/>
              <a:buChar char="ü"/>
            </a:pPr>
            <a:r>
              <a:rPr lang="en-US" dirty="0" smtClean="0">
                <a:latin typeface="Times New Roman" pitchFamily="18" charset="0"/>
                <a:cs typeface="Times New Roman" pitchFamily="18" charset="0"/>
              </a:rPr>
              <a:t> Time wise analysis </a:t>
            </a:r>
          </a:p>
          <a:p>
            <a:pPr>
              <a:buFont typeface="Wingdings" pitchFamily="2" charset="2"/>
              <a:buChar char="ü"/>
            </a:pPr>
            <a:r>
              <a:rPr lang="en-US" dirty="0" smtClean="0">
                <a:latin typeface="Times New Roman" pitchFamily="18" charset="0"/>
                <a:cs typeface="Times New Roman" pitchFamily="18" charset="0"/>
              </a:rPr>
              <a:t> Some important questions</a:t>
            </a:r>
          </a:p>
          <a:p>
            <a:pPr>
              <a:buFont typeface="Wingdings" pitchFamily="2" charset="2"/>
              <a:buChar char="ü"/>
            </a:pPr>
            <a:r>
              <a:rPr lang="en-US" dirty="0" smtClean="0">
                <a:latin typeface="Times New Roman" pitchFamily="18" charset="0"/>
                <a:cs typeface="Times New Roman" pitchFamily="18" charset="0"/>
              </a:rPr>
              <a:t> Correlation heat map </a:t>
            </a:r>
          </a:p>
          <a:p>
            <a:pPr>
              <a:buFont typeface="Wingdings" pitchFamily="2" charset="2"/>
              <a:buChar char="ü"/>
            </a:pPr>
            <a:r>
              <a:rPr lang="en-US" dirty="0" smtClean="0">
                <a:latin typeface="Times New Roman" pitchFamily="18" charset="0"/>
                <a:cs typeface="Times New Roman" pitchFamily="18" charset="0"/>
              </a:rPr>
              <a:t> Conclusion</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81000" y="533400"/>
            <a:ext cx="8229600" cy="715962"/>
          </a:xfrm>
        </p:spPr>
        <p:txBody>
          <a:bodyPr>
            <a:normAutofit fontScale="90000"/>
          </a:bodyPr>
          <a:lstStyle/>
          <a:p>
            <a:pPr algn="l"/>
            <a:r>
              <a:rPr lang="en-US" dirty="0" smtClean="0">
                <a:solidFill>
                  <a:srgbClr val="00B0F0"/>
                </a:solidFill>
              </a:rPr>
              <a:t>Points to </a:t>
            </a:r>
            <a:r>
              <a:rPr lang="en-US" dirty="0" err="1" smtClean="0">
                <a:solidFill>
                  <a:srgbClr val="00B0F0"/>
                </a:solidFill>
              </a:rPr>
              <a:t>Dicuss</a:t>
            </a:r>
            <a:r>
              <a:rPr lang="en-US" dirty="0" smtClean="0">
                <a:solidFill>
                  <a:srgbClr val="00B0F0"/>
                </a:solidFill>
              </a:rPr>
              <a:t>:</a:t>
            </a:r>
            <a:r>
              <a:rPr lang="en-US" dirty="0" smtClean="0"/>
              <a:t/>
            </a:r>
            <a:br>
              <a:rPr lang="en-US" dirty="0" smtClean="0"/>
            </a:br>
            <a:endParaRPr lang="en-US" dirty="0"/>
          </a:p>
        </p:txBody>
      </p:sp>
    </p:spTree>
    <p:extLst>
      <p:ext uri="{BB962C8B-B14F-4D97-AF65-F5344CB8AC3E}">
        <p14:creationId xmlns:p14="http://schemas.microsoft.com/office/powerpoint/2010/main" val="64322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10000"/>
          </a:bodyPr>
          <a:lstStyle/>
          <a:p>
            <a:pPr marL="109728" indent="0">
              <a:buNone/>
            </a:pPr>
            <a:r>
              <a:rPr lang="en-US" sz="1400" dirty="0"/>
              <a:t>● Around 60% bookings are for City hotel and 40% bookings are for Resort hotel, therefore City Hotel is busier than Resort hotel. Also the overall </a:t>
            </a:r>
            <a:r>
              <a:rPr lang="en-US" sz="1400" dirty="0" err="1"/>
              <a:t>adr</a:t>
            </a:r>
            <a:r>
              <a:rPr lang="en-US" sz="1400" dirty="0"/>
              <a:t> of City hotel is slightly higher than Resort hotel</a:t>
            </a:r>
            <a:r>
              <a:rPr lang="en-US" sz="1400" dirty="0" smtClean="0"/>
              <a:t>. </a:t>
            </a:r>
          </a:p>
          <a:p>
            <a:pPr marL="109728" indent="0">
              <a:buNone/>
            </a:pPr>
            <a:r>
              <a:rPr lang="en-US" sz="1400" dirty="0" smtClean="0"/>
              <a:t>● </a:t>
            </a:r>
            <a:r>
              <a:rPr lang="en-US" sz="1400" dirty="0"/>
              <a:t>Mostly guests stay for less than 5 days in hotel and for longer stays Resort hotel is preferred. </a:t>
            </a:r>
          </a:p>
          <a:p>
            <a:pPr marL="109728" indent="0">
              <a:buNone/>
            </a:pPr>
            <a:r>
              <a:rPr lang="en-US" sz="1400" dirty="0" smtClean="0"/>
              <a:t>● </a:t>
            </a:r>
            <a:r>
              <a:rPr lang="en-US" sz="1400" dirty="0"/>
              <a:t>Both hotels have significantly higher booking cancellation rates and very few guests less than 3 % return for another booking in City hotel. 5% guests return for stay in Resort hotel</a:t>
            </a:r>
            <a:r>
              <a:rPr lang="en-US" sz="1400" dirty="0" smtClean="0"/>
              <a:t>.</a:t>
            </a:r>
          </a:p>
          <a:p>
            <a:pPr marL="109728" indent="0">
              <a:buNone/>
            </a:pPr>
            <a:r>
              <a:rPr lang="en-US" sz="1400" dirty="0" smtClean="0"/>
              <a:t>● </a:t>
            </a:r>
            <a:r>
              <a:rPr lang="en-US" sz="1400" dirty="0"/>
              <a:t>Most of the guests came from </a:t>
            </a:r>
            <a:r>
              <a:rPr lang="en-US" sz="1400" dirty="0" err="1"/>
              <a:t>european</a:t>
            </a:r>
            <a:r>
              <a:rPr lang="en-US" sz="1400" dirty="0"/>
              <a:t> countries, with most no. of guest coming from </a:t>
            </a:r>
            <a:r>
              <a:rPr lang="en-US" sz="1400" dirty="0" smtClean="0"/>
              <a:t>Portugal.</a:t>
            </a:r>
          </a:p>
          <a:p>
            <a:pPr marL="109728" indent="0">
              <a:buNone/>
            </a:pPr>
            <a:r>
              <a:rPr lang="en-US" sz="1400" dirty="0" smtClean="0"/>
              <a:t>● </a:t>
            </a:r>
            <a:r>
              <a:rPr lang="en-US" sz="1400" dirty="0"/>
              <a:t>Guests use different channels for making bookings out of which most preferred way is TA/TO. </a:t>
            </a:r>
            <a:endParaRPr lang="en-US" sz="1400" dirty="0" smtClean="0"/>
          </a:p>
          <a:p>
            <a:pPr marL="109728" indent="0">
              <a:buNone/>
            </a:pPr>
            <a:r>
              <a:rPr lang="en-US" sz="1400" dirty="0" smtClean="0"/>
              <a:t>● </a:t>
            </a:r>
            <a:r>
              <a:rPr lang="en-US" sz="1400" dirty="0"/>
              <a:t>For hotels higher </a:t>
            </a:r>
            <a:r>
              <a:rPr lang="en-US" sz="1400" dirty="0" err="1"/>
              <a:t>adr</a:t>
            </a:r>
            <a:r>
              <a:rPr lang="en-US" sz="1400" dirty="0"/>
              <a:t> deals come via GDS channel, so hotels should increase their popularity on this channel</a:t>
            </a:r>
            <a:r>
              <a:rPr lang="en-US" sz="1400" dirty="0" smtClean="0"/>
              <a:t>.</a:t>
            </a:r>
          </a:p>
          <a:p>
            <a:pPr marL="109728" indent="0">
              <a:buNone/>
            </a:pPr>
            <a:r>
              <a:rPr lang="en-US" sz="1400" dirty="0" smtClean="0"/>
              <a:t>● </a:t>
            </a:r>
            <a:r>
              <a:rPr lang="en-US" sz="1400" dirty="0"/>
              <a:t>Almost 30% of bookings via TA/TO are cancelled. </a:t>
            </a:r>
            <a:endParaRPr lang="en-US" sz="1400" dirty="0" smtClean="0"/>
          </a:p>
          <a:p>
            <a:pPr marL="109728" indent="0">
              <a:buNone/>
            </a:pPr>
            <a:r>
              <a:rPr lang="en-US" sz="1400" dirty="0" smtClean="0"/>
              <a:t>● </a:t>
            </a:r>
            <a:r>
              <a:rPr lang="en-US" sz="1400" dirty="0"/>
              <a:t>Not getting same room as reserved, longer lead time and waiting time do not affect cancellation of bookings. Although different room allotment do lowers the </a:t>
            </a:r>
            <a:r>
              <a:rPr lang="en-US" sz="1400" dirty="0" err="1"/>
              <a:t>adr</a:t>
            </a:r>
            <a:r>
              <a:rPr lang="en-US" sz="1400" dirty="0" smtClean="0"/>
              <a:t>.</a:t>
            </a:r>
          </a:p>
          <a:p>
            <a:pPr marL="109728" indent="0">
              <a:buNone/>
            </a:pPr>
            <a:r>
              <a:rPr lang="en-US" sz="1400" dirty="0" smtClean="0"/>
              <a:t>● </a:t>
            </a:r>
            <a:r>
              <a:rPr lang="en-US" sz="1400" dirty="0"/>
              <a:t>July- August are the most busier and profitable months for both of hotels</a:t>
            </a:r>
            <a:r>
              <a:rPr lang="en-US" sz="1400" dirty="0" smtClean="0"/>
              <a:t>.</a:t>
            </a:r>
          </a:p>
          <a:p>
            <a:pPr marL="109728" indent="0">
              <a:buNone/>
            </a:pPr>
            <a:r>
              <a:rPr lang="en-US" sz="1400" dirty="0" smtClean="0"/>
              <a:t>● </a:t>
            </a:r>
            <a:r>
              <a:rPr lang="en-US" sz="1400" dirty="0"/>
              <a:t>Within a month, </a:t>
            </a:r>
            <a:r>
              <a:rPr lang="en-US" sz="1400" dirty="0" err="1"/>
              <a:t>adr</a:t>
            </a:r>
            <a:r>
              <a:rPr lang="en-US" sz="1400" dirty="0"/>
              <a:t> gradually increases as month ends, with small sudden rise on </a:t>
            </a:r>
            <a:r>
              <a:rPr lang="en-US" sz="1400" dirty="0" smtClean="0"/>
              <a:t>weekends. </a:t>
            </a:r>
            <a:r>
              <a:rPr lang="en-US" sz="1400" dirty="0"/>
              <a:t>● Couples are the most common guests for hotels, hence hotels can plan services according to couples needs to increase revenue. </a:t>
            </a:r>
            <a:endParaRPr lang="en-US" sz="1400" dirty="0" smtClean="0"/>
          </a:p>
          <a:p>
            <a:pPr marL="109728" indent="0">
              <a:buNone/>
            </a:pPr>
            <a:r>
              <a:rPr lang="en-US" sz="1400" dirty="0" smtClean="0"/>
              <a:t>● </a:t>
            </a:r>
            <a:r>
              <a:rPr lang="en-US" sz="1400" dirty="0"/>
              <a:t>More number of people in guests results in more number of special requests. ● Bookings made via complementary market segment and adults have on average high no. of special request</a:t>
            </a:r>
            <a:r>
              <a:rPr lang="en-US" sz="1400" dirty="0" smtClean="0"/>
              <a:t>.</a:t>
            </a:r>
          </a:p>
          <a:p>
            <a:pPr marL="109728" indent="0">
              <a:buNone/>
            </a:pPr>
            <a:r>
              <a:rPr lang="en-US" sz="1400" dirty="0" smtClean="0"/>
              <a:t>● </a:t>
            </a:r>
            <a:r>
              <a:rPr lang="en-US" sz="1400" dirty="0"/>
              <a:t>For customers, generally the longer stays (more than 15 days) can result in better deals in terms of low </a:t>
            </a:r>
            <a:r>
              <a:rPr lang="en-US" sz="1400" dirty="0" err="1"/>
              <a:t>adr</a:t>
            </a:r>
            <a:r>
              <a:rPr lang="en-US" sz="1400" dirty="0"/>
              <a:t>.</a:t>
            </a:r>
          </a:p>
        </p:txBody>
      </p:sp>
      <p:sp>
        <p:nvSpPr>
          <p:cNvPr id="3" name="Title 2"/>
          <p:cNvSpPr>
            <a:spLocks noGrp="1"/>
          </p:cNvSpPr>
          <p:nvPr>
            <p:ph type="title"/>
          </p:nvPr>
        </p:nvSpPr>
        <p:spPr/>
        <p:txBody>
          <a:bodyPr/>
          <a:lstStyle/>
          <a:p>
            <a:r>
              <a:rPr lang="en-US" dirty="0">
                <a:solidFill>
                  <a:srgbClr val="00B0F0"/>
                </a:solidFill>
              </a:rPr>
              <a:t>Conclusion</a:t>
            </a:r>
          </a:p>
        </p:txBody>
      </p:sp>
    </p:spTree>
    <p:extLst>
      <p:ext uri="{BB962C8B-B14F-4D97-AF65-F5344CB8AC3E}">
        <p14:creationId xmlns:p14="http://schemas.microsoft.com/office/powerpoint/2010/main" val="1187886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pPr marL="109728" indent="0">
              <a:buNone/>
            </a:pPr>
            <a:r>
              <a:rPr lang="en-US" sz="6000" dirty="0" smtClean="0"/>
              <a:t>       </a:t>
            </a:r>
            <a:r>
              <a:rPr lang="en-US" sz="6000" dirty="0" smtClean="0">
                <a:solidFill>
                  <a:srgbClr val="00B0F0"/>
                </a:solidFill>
                <a:latin typeface="Arial Black" pitchFamily="34" charset="0"/>
              </a:rPr>
              <a:t>Thank </a:t>
            </a:r>
            <a:r>
              <a:rPr lang="en-US" sz="6000" dirty="0">
                <a:solidFill>
                  <a:srgbClr val="00B0F0"/>
                </a:solidFill>
                <a:latin typeface="Arial Black" pitchFamily="34" charset="0"/>
              </a:rPr>
              <a:t>You</a:t>
            </a:r>
          </a:p>
        </p:txBody>
      </p:sp>
    </p:spTree>
    <p:extLst>
      <p:ext uri="{BB962C8B-B14F-4D97-AF65-F5344CB8AC3E}">
        <p14:creationId xmlns:p14="http://schemas.microsoft.com/office/powerpoint/2010/main" val="81344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600" dirty="0" smtClean="0">
                <a:latin typeface="Arial Black" pitchFamily="34" charset="0"/>
                <a:cs typeface="Times New Roman" pitchFamily="18" charset="0"/>
              </a:rPr>
              <a:t>       </a:t>
            </a:r>
            <a:r>
              <a:rPr lang="en-US" sz="2000" dirty="0" smtClean="0">
                <a:latin typeface="Arial Black" pitchFamily="34" charset="0"/>
                <a:cs typeface="Times New Roman" pitchFamily="18" charset="0"/>
              </a:rPr>
              <a:t>To </a:t>
            </a:r>
            <a:r>
              <a:rPr lang="en-US" sz="2000" dirty="0">
                <a:latin typeface="Arial Black" pitchFamily="34" charset="0"/>
                <a:cs typeface="Times New Roman" pitchFamily="18" charset="0"/>
              </a:rPr>
              <a:t>discuss the analysis of given hotel bookings data set from </a:t>
            </a:r>
            <a:r>
              <a:rPr lang="en-US" sz="2000" dirty="0" smtClean="0">
                <a:latin typeface="Arial Black" pitchFamily="34" charset="0"/>
                <a:cs typeface="Times New Roman" pitchFamily="18" charset="0"/>
              </a:rPr>
              <a:t>2015-2017</a:t>
            </a:r>
          </a:p>
          <a:p>
            <a:pPr marL="109728" indent="0">
              <a:buNone/>
            </a:pPr>
            <a:r>
              <a:rPr lang="en-US" sz="2000" dirty="0" smtClean="0">
                <a:latin typeface="Arial Black" pitchFamily="34" charset="0"/>
                <a:cs typeface="Times New Roman" pitchFamily="18" charset="0"/>
              </a:rPr>
              <a:t>      We’ll </a:t>
            </a:r>
            <a:r>
              <a:rPr lang="en-US" sz="2000" dirty="0">
                <a:latin typeface="Arial Black" pitchFamily="34" charset="0"/>
                <a:cs typeface="Times New Roman" pitchFamily="18" charset="0"/>
              </a:rPr>
              <a:t>be doing analysis of given data set in following ways : </a:t>
            </a:r>
            <a:endParaRPr lang="en-US" sz="2000" dirty="0" smtClean="0">
              <a:latin typeface="Arial Black" pitchFamily="34" charset="0"/>
              <a:cs typeface="Times New Roman" pitchFamily="18" charset="0"/>
            </a:endParaRPr>
          </a:p>
          <a:p>
            <a:pPr marL="109728" indent="0">
              <a:buNone/>
            </a:pPr>
            <a:endParaRPr lang="en-US" sz="2000" dirty="0" smtClean="0">
              <a:latin typeface="Arial Black" pitchFamily="34"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Univariate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Hotel </a:t>
            </a:r>
            <a:r>
              <a:rPr lang="en-US" sz="2400" dirty="0">
                <a:latin typeface="Times New Roman" pitchFamily="18" charset="0"/>
                <a:cs typeface="Times New Roman" pitchFamily="18" charset="0"/>
              </a:rPr>
              <a:t>wise analysis </a:t>
            </a:r>
          </a:p>
          <a:p>
            <a:pPr>
              <a:buFont typeface="Wingdings" pitchFamily="2" charset="2"/>
              <a:buChar char="Ø"/>
            </a:pPr>
            <a:r>
              <a:rPr lang="en-US" sz="2400" dirty="0" smtClean="0">
                <a:latin typeface="Times New Roman" pitchFamily="18" charset="0"/>
                <a:cs typeface="Times New Roman" pitchFamily="18" charset="0"/>
              </a:rPr>
              <a:t>      Distribution </a:t>
            </a:r>
            <a:r>
              <a:rPr lang="en-US" sz="2400" dirty="0">
                <a:latin typeface="Times New Roman" pitchFamily="18" charset="0"/>
                <a:cs typeface="Times New Roman" pitchFamily="18" charset="0"/>
              </a:rPr>
              <a:t>Channel wise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Booking </a:t>
            </a:r>
            <a:r>
              <a:rPr lang="en-US" sz="2400" dirty="0">
                <a:latin typeface="Times New Roman" pitchFamily="18" charset="0"/>
                <a:cs typeface="Times New Roman" pitchFamily="18" charset="0"/>
              </a:rPr>
              <a:t>cancellation analysis </a:t>
            </a:r>
          </a:p>
          <a:p>
            <a:pPr>
              <a:buFont typeface="Wingdings" pitchFamily="2" charset="2"/>
              <a:buChar char="Ø"/>
            </a:pPr>
            <a:r>
              <a:rPr lang="en-US" sz="2400" dirty="0" smtClean="0">
                <a:latin typeface="Times New Roman" pitchFamily="18" charset="0"/>
                <a:cs typeface="Times New Roman" pitchFamily="18" charset="0"/>
              </a:rPr>
              <a:t>      Time wise </a:t>
            </a:r>
            <a:r>
              <a:rPr lang="en-US" sz="2400" dirty="0">
                <a:latin typeface="Times New Roman" pitchFamily="18" charset="0"/>
                <a:cs typeface="Times New Roman" pitchFamily="18" charset="0"/>
              </a:rPr>
              <a:t>analysis </a:t>
            </a:r>
            <a:endParaRPr lang="en-US" sz="2400" dirty="0" smtClean="0">
              <a:latin typeface="Times New Roman" pitchFamily="18" charset="0"/>
              <a:cs typeface="Times New Roman" pitchFamily="18" charset="0"/>
            </a:endParaRPr>
          </a:p>
          <a:p>
            <a:pPr marL="109728" indent="0">
              <a:buNone/>
            </a:pPr>
            <a:endParaRPr lang="en-US" sz="2400" dirty="0">
              <a:latin typeface="Times New Roman" pitchFamily="18" charset="0"/>
              <a:cs typeface="Times New Roman" pitchFamily="18" charset="0"/>
            </a:endParaRPr>
          </a:p>
          <a:p>
            <a:pPr marL="109728" indent="0">
              <a:buNone/>
            </a:pPr>
            <a:r>
              <a:rPr lang="en-US" sz="1800" dirty="0" smtClean="0">
                <a:latin typeface="Arial Black" pitchFamily="34" charset="0"/>
                <a:cs typeface="Times New Roman" pitchFamily="18" charset="0"/>
              </a:rPr>
              <a:t>     By </a:t>
            </a:r>
            <a:r>
              <a:rPr lang="en-US" sz="1800" dirty="0">
                <a:latin typeface="Arial Black" pitchFamily="34" charset="0"/>
                <a:cs typeface="Times New Roman" pitchFamily="18" charset="0"/>
              </a:rPr>
              <a:t>doing this we’ll try to find out key factors driving the hotel bookings </a:t>
            </a:r>
            <a:r>
              <a:rPr lang="en-US" sz="1800" dirty="0" smtClean="0">
                <a:latin typeface="Arial Black" pitchFamily="34" charset="0"/>
                <a:cs typeface="Times New Roman" pitchFamily="18" charset="0"/>
              </a:rPr>
              <a:t>trends</a:t>
            </a:r>
            <a:endParaRPr lang="en-US" sz="1800" dirty="0">
              <a:latin typeface="Arial Black" pitchFamily="34" charset="0"/>
              <a:cs typeface="Times New Roman" pitchFamily="18" charset="0"/>
            </a:endParaRPr>
          </a:p>
        </p:txBody>
      </p:sp>
      <p:sp>
        <p:nvSpPr>
          <p:cNvPr id="3" name="Title 2"/>
          <p:cNvSpPr>
            <a:spLocks noGrp="1"/>
          </p:cNvSpPr>
          <p:nvPr>
            <p:ph type="title"/>
          </p:nvPr>
        </p:nvSpPr>
        <p:spPr/>
        <p:txBody>
          <a:bodyPr/>
          <a:lstStyle/>
          <a:p>
            <a:r>
              <a:rPr lang="en-US" dirty="0">
                <a:solidFill>
                  <a:srgbClr val="00B0F0"/>
                </a:solidFill>
              </a:rPr>
              <a:t>Agenda </a:t>
            </a:r>
          </a:p>
        </p:txBody>
      </p:sp>
    </p:spTree>
    <p:extLst>
      <p:ext uri="{BB962C8B-B14F-4D97-AF65-F5344CB8AC3E}">
        <p14:creationId xmlns:p14="http://schemas.microsoft.com/office/powerpoint/2010/main" val="248622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fontScale="92500" lnSpcReduction="20000"/>
          </a:bodyPr>
          <a:lstStyle/>
          <a:p>
            <a:pPr marL="109728" indent="0">
              <a:buNone/>
            </a:pPr>
            <a:r>
              <a:rPr lang="en-US" dirty="0" smtClean="0">
                <a:latin typeface="Times New Roman" pitchFamily="18" charset="0"/>
                <a:cs typeface="Times New Roman" pitchFamily="18" charset="0"/>
              </a:rPr>
              <a:t>  </a:t>
            </a:r>
            <a:r>
              <a:rPr lang="en-US" sz="2200" dirty="0" smtClean="0">
                <a:latin typeface="Arial Black" pitchFamily="34" charset="0"/>
                <a:cs typeface="Times New Roman" pitchFamily="18" charset="0"/>
              </a:rPr>
              <a:t>Given Data Set Has Different Columns Of Variables Crucial For Hotel Bookings. Some Of Them Are:</a:t>
            </a:r>
          </a:p>
          <a:p>
            <a:pPr>
              <a:buFont typeface="Wingdings" pitchFamily="2" charset="2"/>
              <a:buChar char="v"/>
            </a:pPr>
            <a:r>
              <a:rPr lang="en-US" sz="2400" dirty="0" smtClean="0">
                <a:solidFill>
                  <a:srgbClr val="FF0000"/>
                </a:solidFill>
                <a:latin typeface="Times New Roman" pitchFamily="18" charset="0"/>
                <a:cs typeface="Times New Roman" pitchFamily="18" charset="0"/>
              </a:rPr>
              <a:t> Hotel</a:t>
            </a:r>
            <a:r>
              <a:rPr lang="en-US" sz="2400" dirty="0" smtClean="0">
                <a:latin typeface="Times New Roman" pitchFamily="18" charset="0"/>
                <a:cs typeface="Times New Roman" pitchFamily="18" charset="0"/>
              </a:rPr>
              <a:t>: The Category Of Hotels, Which Are Two Resort Hotel And City Hotel.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Is_cancelled</a:t>
            </a:r>
            <a:r>
              <a:rPr lang="en-US" sz="2400" dirty="0" smtClean="0">
                <a:latin typeface="Times New Roman" pitchFamily="18" charset="0"/>
                <a:cs typeface="Times New Roman" pitchFamily="18" charset="0"/>
              </a:rPr>
              <a:t> : The Value Of Column Show The Cancellation Type. If The Booking Was Cancelled Or Not. Values[0,1], Where 0 Indicates Not Cancelled</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v"/>
            </a:pPr>
            <a:r>
              <a:rPr lang="en-US" sz="2400" dirty="0" err="1" smtClean="0">
                <a:solidFill>
                  <a:srgbClr val="FF0000"/>
                </a:solidFill>
                <a:latin typeface="Times New Roman" pitchFamily="18" charset="0"/>
                <a:cs typeface="Times New Roman" pitchFamily="18" charset="0"/>
              </a:rPr>
              <a:t>Lead_time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Time Between Reservation And Actual Arrival.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Stayed_in_weekend_nights</a:t>
            </a:r>
            <a:r>
              <a:rPr lang="en-US" sz="2400" dirty="0" smtClean="0">
                <a:latin typeface="Times New Roman" pitchFamily="18" charset="0"/>
                <a:cs typeface="Times New Roman" pitchFamily="18" charset="0"/>
              </a:rPr>
              <a:t>: The Number Of Weekend Nights Stay Per Reservation.</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Stayed_in_weekday_night</a:t>
            </a:r>
            <a:r>
              <a:rPr lang="en-US" sz="24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The Number Of Weekday Nights Stay Per Reservation. </a:t>
            </a:r>
          </a:p>
          <a:p>
            <a:pPr>
              <a:buFont typeface="Wingdings" pitchFamily="2" charset="2"/>
              <a:buChar char="v"/>
            </a:pPr>
            <a:r>
              <a:rPr lang="en-US" sz="2400" dirty="0" smtClean="0">
                <a:solidFill>
                  <a:srgbClr val="FF0000"/>
                </a:solidFill>
                <a:latin typeface="Times New Roman" pitchFamily="18" charset="0"/>
                <a:cs typeface="Times New Roman" pitchFamily="18" charset="0"/>
              </a:rPr>
              <a:t>Meal</a:t>
            </a:r>
            <a:r>
              <a:rPr lang="en-US" sz="2400" dirty="0" smtClean="0">
                <a:latin typeface="Times New Roman" pitchFamily="18" charset="0"/>
                <a:cs typeface="Times New Roman" pitchFamily="18" charset="0"/>
              </a:rPr>
              <a:t>: Meal Preferences Per Reservation.[</a:t>
            </a:r>
            <a:r>
              <a:rPr lang="en-US" sz="2400" dirty="0" err="1" smtClean="0">
                <a:latin typeface="Times New Roman" pitchFamily="18" charset="0"/>
                <a:cs typeface="Times New Roman" pitchFamily="18" charset="0"/>
              </a:rPr>
              <a:t>Bb,fb,hb,sc,undefined</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Country</a:t>
            </a:r>
            <a:r>
              <a:rPr lang="en-US" sz="2400" dirty="0" smtClean="0">
                <a:latin typeface="Times New Roman" pitchFamily="18" charset="0"/>
                <a:cs typeface="Times New Roman" pitchFamily="18" charset="0"/>
              </a:rPr>
              <a:t>: The Origin Country Of Guest.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solidFill>
                  <a:srgbClr val="00B0F0"/>
                </a:solidFill>
              </a:rPr>
              <a:t>Data Summary</a:t>
            </a:r>
          </a:p>
        </p:txBody>
      </p:sp>
    </p:spTree>
    <p:extLst>
      <p:ext uri="{BB962C8B-B14F-4D97-AF65-F5344CB8AC3E}">
        <p14:creationId xmlns:p14="http://schemas.microsoft.com/office/powerpoint/2010/main" val="251320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8229600" cy="4114800"/>
          </a:xfrm>
        </p:spPr>
        <p:txBody>
          <a:bodyPr>
            <a:normAutofit lnSpcReduction="10000"/>
          </a:bodyPr>
          <a:lstStyle/>
          <a:p>
            <a:pPr marL="109728" indent="0">
              <a:buNone/>
            </a:pPr>
            <a:r>
              <a:rPr lang="en-US" sz="2000" dirty="0" err="1" smtClean="0">
                <a:solidFill>
                  <a:srgbClr val="FF0000"/>
                </a:solidFill>
                <a:latin typeface="Times New Roman" pitchFamily="18" charset="0"/>
                <a:cs typeface="Times New Roman" pitchFamily="18" charset="0"/>
              </a:rPr>
              <a:t>market_segment</a:t>
            </a:r>
            <a:r>
              <a:rPr lang="en-US" sz="2000" dirty="0">
                <a:latin typeface="Times New Roman" pitchFamily="18" charset="0"/>
                <a:cs typeface="Times New Roman" pitchFamily="18" charset="0"/>
              </a:rPr>
              <a:t>: This column show how reservation was made and what is the purpose of reservation.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corporate means corporate trip, TA for travel </a:t>
            </a:r>
            <a:r>
              <a:rPr lang="en-US" sz="2000" dirty="0" smtClean="0">
                <a:latin typeface="Times New Roman" pitchFamily="18" charset="0"/>
                <a:cs typeface="Times New Roman" pitchFamily="18" charset="0"/>
              </a:rPr>
              <a:t>agency.</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Distribution_channel</a:t>
            </a:r>
            <a:r>
              <a:rPr lang="en-US" sz="2000" dirty="0">
                <a:latin typeface="Times New Roman" pitchFamily="18" charset="0"/>
                <a:cs typeface="Times New Roman" pitchFamily="18" charset="0"/>
              </a:rPr>
              <a:t>: The medium through booking was made.[</a:t>
            </a:r>
            <a:r>
              <a:rPr lang="en-US" sz="2000" dirty="0" err="1">
                <a:latin typeface="Times New Roman" pitchFamily="18" charset="0"/>
                <a:cs typeface="Times New Roman" pitchFamily="18" charset="0"/>
              </a:rPr>
              <a:t>Direct,Corporate,TA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TO,undefined,GDS</a:t>
            </a:r>
            <a:r>
              <a:rPr lang="en-US" sz="2000" dirty="0">
                <a:latin typeface="Times New Roman" pitchFamily="18" charset="0"/>
                <a:cs typeface="Times New Roman" pitchFamily="18" charset="0"/>
              </a:rPr>
              <a:t>.] </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Is_repeated_guest</a:t>
            </a:r>
            <a:r>
              <a:rPr lang="en-US" sz="2000" dirty="0">
                <a:latin typeface="Times New Roman" pitchFamily="18" charset="0"/>
                <a:cs typeface="Times New Roman" pitchFamily="18" charset="0"/>
              </a:rPr>
              <a:t>: Shows if the guest is who has arrived earlier or </a:t>
            </a:r>
            <a:r>
              <a:rPr lang="en-US" sz="2000" dirty="0" err="1">
                <a:latin typeface="Times New Roman" pitchFamily="18" charset="0"/>
                <a:cs typeface="Times New Roman" pitchFamily="18" charset="0"/>
              </a:rPr>
              <a:t>not.Values</a:t>
            </a:r>
            <a:r>
              <a:rPr lang="en-US" sz="2000" dirty="0">
                <a:latin typeface="Times New Roman" pitchFamily="18" charset="0"/>
                <a:cs typeface="Times New Roman" pitchFamily="18" charset="0"/>
              </a:rPr>
              <a:t>[0,1]--&gt;0 indicates no and 1 indicated yes person is repeated </a:t>
            </a:r>
            <a:r>
              <a:rPr lang="en-US" sz="2000" dirty="0" smtClean="0">
                <a:latin typeface="Times New Roman" pitchFamily="18" charset="0"/>
                <a:cs typeface="Times New Roman" pitchFamily="18" charset="0"/>
              </a:rPr>
              <a:t>guest.</a:t>
            </a:r>
          </a:p>
          <a:p>
            <a:pPr marL="109728" indent="0">
              <a:buNone/>
            </a:pPr>
            <a:endParaRPr lang="en-US" sz="2000" dirty="0">
              <a:latin typeface="Times New Roman" pitchFamily="18" charset="0"/>
              <a:cs typeface="Times New Roman" pitchFamily="18" charset="0"/>
            </a:endParaRPr>
          </a:p>
          <a:p>
            <a:pPr marL="109728" indent="0">
              <a:buNone/>
            </a:pPr>
            <a:r>
              <a:rPr lang="en-US" sz="2000" dirty="0" smtClean="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D</a:t>
            </a:r>
            <a:r>
              <a:rPr lang="en-US" sz="2000" dirty="0" err="1" smtClean="0">
                <a:solidFill>
                  <a:srgbClr val="FF0000"/>
                </a:solidFill>
                <a:latin typeface="Times New Roman" pitchFamily="18" charset="0"/>
                <a:cs typeface="Times New Roman" pitchFamily="18" charset="0"/>
              </a:rPr>
              <a:t>ays_in_waiting_list</a:t>
            </a:r>
            <a:r>
              <a:rPr lang="en-US" sz="2000" dirty="0">
                <a:latin typeface="Times New Roman" pitchFamily="18" charset="0"/>
                <a:cs typeface="Times New Roman" pitchFamily="18" charset="0"/>
              </a:rPr>
              <a:t>: Number of days between actual booking and </a:t>
            </a:r>
            <a:r>
              <a:rPr lang="en-US" sz="2000" dirty="0" smtClean="0">
                <a:latin typeface="Times New Roman" pitchFamily="18" charset="0"/>
                <a:cs typeface="Times New Roman" pitchFamily="18" charset="0"/>
              </a:rPr>
              <a:t>transact.</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a:solidFill>
                  <a:srgbClr val="FF0000"/>
                </a:solidFill>
                <a:latin typeface="Times New Roman" pitchFamily="18" charset="0"/>
                <a:cs typeface="Times New Roman" pitchFamily="18" charset="0"/>
              </a:rPr>
              <a:t>C</a:t>
            </a:r>
            <a:r>
              <a:rPr lang="en-US" sz="2000" dirty="0" err="1" smtClean="0">
                <a:solidFill>
                  <a:srgbClr val="FF0000"/>
                </a:solidFill>
                <a:latin typeface="Times New Roman" pitchFamily="18" charset="0"/>
                <a:cs typeface="Times New Roman" pitchFamily="18" charset="0"/>
              </a:rPr>
              <a:t>ustomer_type</a:t>
            </a:r>
            <a:r>
              <a:rPr lang="en-US" sz="2000" dirty="0">
                <a:latin typeface="Times New Roman" pitchFamily="18" charset="0"/>
                <a:cs typeface="Times New Roman" pitchFamily="18" charset="0"/>
              </a:rPr>
              <a:t>: Type of customers( Transient, group, etc.)</a:t>
            </a:r>
          </a:p>
        </p:txBody>
      </p:sp>
      <p:sp>
        <p:nvSpPr>
          <p:cNvPr id="3" name="Title 2"/>
          <p:cNvSpPr>
            <a:spLocks noGrp="1"/>
          </p:cNvSpPr>
          <p:nvPr>
            <p:ph type="title"/>
          </p:nvPr>
        </p:nvSpPr>
        <p:spPr/>
        <p:txBody>
          <a:bodyPr/>
          <a:lstStyle/>
          <a:p>
            <a:r>
              <a:rPr lang="en-US" dirty="0">
                <a:solidFill>
                  <a:srgbClr val="00B0F0"/>
                </a:solidFill>
              </a:rPr>
              <a:t>Data Summary(contd..)</a:t>
            </a:r>
          </a:p>
        </p:txBody>
      </p:sp>
    </p:spTree>
    <p:extLst>
      <p:ext uri="{BB962C8B-B14F-4D97-AF65-F5344CB8AC3E}">
        <p14:creationId xmlns:p14="http://schemas.microsoft.com/office/powerpoint/2010/main" val="334838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0"/>
            <a:ext cx="8229600" cy="1143000"/>
          </a:xfrm>
        </p:spPr>
        <p:txBody>
          <a:bodyPr/>
          <a:lstStyle/>
          <a:p>
            <a:r>
              <a:rPr lang="en-US" dirty="0">
                <a:solidFill>
                  <a:srgbClr val="00B0F0"/>
                </a:solidFill>
              </a:rPr>
              <a:t>Data Summary</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521" t="35872" r="15500" b="16618"/>
          <a:stretch/>
        </p:blipFill>
        <p:spPr bwMode="auto">
          <a:xfrm>
            <a:off x="381000" y="1524000"/>
            <a:ext cx="8458200" cy="438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8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525963"/>
          </a:xfrm>
        </p:spPr>
        <p:txBody>
          <a:bodyPr/>
          <a:lstStyle/>
          <a:p>
            <a:pPr marL="914400" lvl="3" indent="0">
              <a:buNone/>
            </a:pPr>
            <a:r>
              <a:rPr lang="en-US" sz="2800" dirty="0" smtClean="0"/>
              <a:t>      </a:t>
            </a:r>
            <a:r>
              <a:rPr lang="en-US" sz="2000" dirty="0" smtClean="0">
                <a:latin typeface="Arial Black" pitchFamily="34" charset="0"/>
              </a:rPr>
              <a:t>While </a:t>
            </a:r>
            <a:r>
              <a:rPr lang="en-US" sz="2000" dirty="0">
                <a:latin typeface="Arial Black" pitchFamily="34" charset="0"/>
              </a:rPr>
              <a:t>doing </a:t>
            </a:r>
            <a:r>
              <a:rPr lang="en-US" sz="2000" dirty="0" err="1">
                <a:latin typeface="Arial Black" pitchFamily="34" charset="0"/>
              </a:rPr>
              <a:t>univariate</a:t>
            </a:r>
            <a:r>
              <a:rPr lang="en-US" sz="2000" dirty="0">
                <a:latin typeface="Arial Black" pitchFamily="34" charset="0"/>
              </a:rPr>
              <a:t> analysis of </a:t>
            </a:r>
            <a:r>
              <a:rPr lang="en-US" sz="2000" dirty="0" smtClean="0">
                <a:latin typeface="Arial Black" pitchFamily="34" charset="0"/>
              </a:rPr>
              <a:t>given hotel </a:t>
            </a:r>
            <a:r>
              <a:rPr lang="en-US" sz="2000" dirty="0">
                <a:latin typeface="Arial Black" pitchFamily="34" charset="0"/>
              </a:rPr>
              <a:t>booking dataset, we answered following questions</a:t>
            </a:r>
            <a:r>
              <a:rPr lang="en-US" sz="2000" dirty="0" smtClean="0">
                <a:latin typeface="Arial Black" pitchFamily="34" charset="0"/>
              </a:rPr>
              <a:t>:</a:t>
            </a:r>
          </a:p>
          <a:p>
            <a:pPr marL="914400" lvl="3" indent="0">
              <a:buNone/>
            </a:pPr>
            <a:endParaRPr lang="en-US" sz="2000" dirty="0">
              <a:latin typeface="Arial Black" pitchFamily="34"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agent made most of bookings?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room type is in most demand and which room type generates highest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which country most of the customers are coming?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is the most preferred meal by customers?</a:t>
            </a:r>
          </a:p>
        </p:txBody>
      </p:sp>
      <p:sp>
        <p:nvSpPr>
          <p:cNvPr id="3" name="Title 2"/>
          <p:cNvSpPr>
            <a:spLocks noGrp="1"/>
          </p:cNvSpPr>
          <p:nvPr>
            <p:ph type="title"/>
          </p:nvPr>
        </p:nvSpPr>
        <p:spPr/>
        <p:txBody>
          <a:bodyPr/>
          <a:lstStyle/>
          <a:p>
            <a:r>
              <a:rPr lang="en-US" dirty="0" err="1">
                <a:solidFill>
                  <a:srgbClr val="FF0000"/>
                </a:solidFill>
              </a:rPr>
              <a:t>Univariate</a:t>
            </a:r>
            <a:r>
              <a:rPr lang="en-US" dirty="0">
                <a:solidFill>
                  <a:srgbClr val="FF0000"/>
                </a:solidFill>
              </a:rPr>
              <a:t> Analysis</a:t>
            </a:r>
          </a:p>
        </p:txBody>
      </p:sp>
    </p:spTree>
    <p:extLst>
      <p:ext uri="{BB962C8B-B14F-4D97-AF65-F5344CB8AC3E}">
        <p14:creationId xmlns:p14="http://schemas.microsoft.com/office/powerpoint/2010/main" val="82617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Type A room is most demanded by customers. • Room types C, G and H are some of the highest </a:t>
            </a:r>
            <a:r>
              <a:rPr lang="en-US" dirty="0" err="1"/>
              <a:t>adr</a:t>
            </a:r>
            <a:r>
              <a:rPr lang="en-US" dirty="0"/>
              <a:t>(average daily rate) </a:t>
            </a:r>
            <a:r>
              <a:rPr lang="en-US" dirty="0" smtClean="0"/>
              <a:t>generating </a:t>
            </a:r>
            <a:r>
              <a:rPr lang="en-US" dirty="0"/>
              <a:t>rooms. • Agent with id no. </a:t>
            </a:r>
            <a:r>
              <a:rPr lang="en-US" dirty="0" smtClean="0"/>
              <a:t>9.</a:t>
            </a:r>
            <a:endParaRPr lang="en-US" dirty="0"/>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533" t="24494" r="9782" b="38012"/>
          <a:stretch/>
        </p:blipFill>
        <p:spPr bwMode="auto">
          <a:xfrm>
            <a:off x="304800" y="256309"/>
            <a:ext cx="8416199" cy="288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4749" t="61210" r="10822" b="8929"/>
          <a:stretch/>
        </p:blipFill>
        <p:spPr bwMode="auto">
          <a:xfrm>
            <a:off x="5410200" y="3385455"/>
            <a:ext cx="3178629" cy="218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505200"/>
            <a:ext cx="5105400" cy="1754326"/>
          </a:xfrm>
          <a:prstGeom prst="rect">
            <a:avLst/>
          </a:prstGeom>
        </p:spPr>
        <p:txBody>
          <a:bodyPr wrap="square">
            <a:spAutoFit/>
          </a:bodyPr>
          <a:lstStyle/>
          <a:p>
            <a:pPr marL="285750" indent="-285750">
              <a:buFont typeface="Wingdings" pitchFamily="2" charset="2"/>
              <a:buChar char="q"/>
            </a:pPr>
            <a:r>
              <a:rPr lang="en-US" dirty="0" smtClean="0">
                <a:latin typeface="Times New Roman" pitchFamily="18" charset="0"/>
                <a:cs typeface="Times New Roman" pitchFamily="18" charset="0"/>
              </a:rPr>
              <a:t>Type </a:t>
            </a:r>
            <a:r>
              <a:rPr lang="en-US" dirty="0">
                <a:latin typeface="Times New Roman" pitchFamily="18" charset="0"/>
                <a:cs typeface="Times New Roman" pitchFamily="18" charset="0"/>
              </a:rPr>
              <a:t>A room is most demanded by customers. </a:t>
            </a:r>
            <a:endParaRPr lang="en-US" dirty="0" smtClean="0">
              <a:latin typeface="Times New Roman" pitchFamily="18" charset="0"/>
              <a:cs typeface="Times New Roman" pitchFamily="18" charset="0"/>
            </a:endParaRPr>
          </a:p>
          <a:p>
            <a:endParaRPr lang="en-IN" dirty="0"/>
          </a:p>
          <a:p>
            <a:pPr marL="285750" indent="-285750">
              <a:buFont typeface="Wingdings" pitchFamily="2" charset="2"/>
              <a:buChar char="q"/>
            </a:pPr>
            <a:r>
              <a:rPr lang="en-US" dirty="0" smtClean="0">
                <a:latin typeface="Times New Roman" pitchFamily="18" charset="0"/>
                <a:cs typeface="Times New Roman" pitchFamily="18" charset="0"/>
              </a:rPr>
              <a:t>Room </a:t>
            </a:r>
            <a:r>
              <a:rPr lang="en-US" dirty="0">
                <a:latin typeface="Times New Roman" pitchFamily="18" charset="0"/>
                <a:cs typeface="Times New Roman" pitchFamily="18" charset="0"/>
              </a:rPr>
              <a:t>types C, G and H are some of the highest </a:t>
            </a:r>
            <a:r>
              <a:rPr lang="en-US" dirty="0" err="1">
                <a:latin typeface="Times New Roman" pitchFamily="18" charset="0"/>
                <a:cs typeface="Times New Roman" pitchFamily="18" charset="0"/>
              </a:rPr>
              <a:t>adr</a:t>
            </a:r>
            <a:r>
              <a:rPr lang="en-US" dirty="0">
                <a:latin typeface="Times New Roman" pitchFamily="18" charset="0"/>
                <a:cs typeface="Times New Roman" pitchFamily="18" charset="0"/>
              </a:rPr>
              <a:t>(average daily rate) generating </a:t>
            </a:r>
            <a:r>
              <a:rPr lang="en-US" dirty="0" smtClean="0">
                <a:latin typeface="Times New Roman" pitchFamily="18" charset="0"/>
                <a:cs typeface="Times New Roman" pitchFamily="18" charset="0"/>
              </a:rPr>
              <a:t>rooms</a:t>
            </a:r>
          </a:p>
          <a:p>
            <a:pPr marL="285750" indent="-285750">
              <a:buFont typeface="Wingdings" pitchFamily="2" charset="2"/>
              <a:buChar char="q"/>
            </a:pPr>
            <a:endParaRPr lang="en-IN" dirty="0">
              <a:latin typeface="Times New Roman" pitchFamily="18" charset="0"/>
              <a:cs typeface="Times New Roman" pitchFamily="18" charset="0"/>
            </a:endParaRPr>
          </a:p>
          <a:p>
            <a:pPr marL="285750" indent="-285750">
              <a:buFont typeface="Wingdings" pitchFamily="2" charset="2"/>
              <a:buChar char="q"/>
            </a:pPr>
            <a:r>
              <a:rPr lang="en-US" dirty="0" smtClean="0">
                <a:latin typeface="Times New Roman" pitchFamily="18" charset="0"/>
                <a:cs typeface="Times New Roman" pitchFamily="18" charset="0"/>
              </a:rPr>
              <a:t>Agent </a:t>
            </a:r>
            <a:r>
              <a:rPr lang="en-US" dirty="0">
                <a:latin typeface="Times New Roman" pitchFamily="18" charset="0"/>
                <a:cs typeface="Times New Roman" pitchFamily="18" charset="0"/>
              </a:rPr>
              <a:t>with id no. 9 made most of the bookings.</a:t>
            </a:r>
          </a:p>
        </p:txBody>
      </p:sp>
    </p:spTree>
    <p:extLst>
      <p:ext uri="{BB962C8B-B14F-4D97-AF65-F5344CB8AC3E}">
        <p14:creationId xmlns:p14="http://schemas.microsoft.com/office/powerpoint/2010/main" val="1957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1952</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PowerPoint Presentation</vt:lpstr>
      <vt:lpstr>HOTEL BOOKING ANALYSIS</vt:lpstr>
      <vt:lpstr>Points to Dicuss: </vt:lpstr>
      <vt:lpstr>Agenda </vt:lpstr>
      <vt:lpstr>Data Summary</vt:lpstr>
      <vt:lpstr>Data Summary(contd..)</vt:lpstr>
      <vt:lpstr>Data Summary</vt:lpstr>
      <vt:lpstr>Univariate Analysis</vt:lpstr>
      <vt:lpstr>PowerPoint Presentation</vt:lpstr>
      <vt:lpstr>PowerPoint Presentation</vt:lpstr>
      <vt:lpstr>Hotel wise Analysis </vt:lpstr>
      <vt:lpstr>PowerPoint Presentation</vt:lpstr>
      <vt:lpstr>PowerPoint Presentation</vt:lpstr>
      <vt:lpstr>Distribution channel wise Analysis</vt:lpstr>
      <vt:lpstr>Distribution channel wise Analysis </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Some important questions </vt:lpstr>
      <vt:lpstr>Reasons for special requests</vt:lpstr>
      <vt:lpstr>Reasons for special requests(cont.)</vt:lpstr>
      <vt:lpstr>Correlation Heatmap</vt:lpstr>
      <vt:lpstr>Optimal stay length for better deals in adr</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CAM LAB 2</dc:creator>
  <cp:lastModifiedBy>CAM LAB 2</cp:lastModifiedBy>
  <cp:revision>25</cp:revision>
  <dcterms:created xsi:type="dcterms:W3CDTF">2024-04-02T07:13:38Z</dcterms:created>
  <dcterms:modified xsi:type="dcterms:W3CDTF">2024-04-03T09:45:28Z</dcterms:modified>
</cp:coreProperties>
</file>