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endParaRPr dirty="0" lang="en-IN"/>
          </a:p>
        </p:txBody>
      </p:sp>
      <p:sp>
        <p:nvSpPr>
          <p:cNvPr id="1048682"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1</a:t>
            </a:r>
          </a:p>
        </p:txBody>
      </p:sp>
      <p:sp>
        <p:nvSpPr>
          <p:cNvPr id="1048602" name="TextBox 13"/>
          <p:cNvSpPr txBox="1"/>
          <p:nvPr/>
        </p:nvSpPr>
        <p:spPr>
          <a:xfrm>
            <a:off x="2137376" y="3215845"/>
            <a:ext cx="8935505" cy="1869440"/>
          </a:xfrm>
          <a:prstGeom prst="rect"/>
          <a:noFill/>
        </p:spPr>
        <p:txBody>
          <a:bodyPr rtlCol="0" wrap="square">
            <a:spAutoFit/>
          </a:bodyPr>
          <a:p>
            <a:r>
              <a:rPr sz="2400"/>
              <a:t>STUDENT NAME</a:t>
            </a:r>
            <a:r>
              <a:rPr sz="2400" lang="en-US">
                <a:solidFill>
                  <a:srgbClr val="36363D"/>
                </a:solidFill>
              </a:rPr>
              <a:t>:</a:t>
            </a:r>
            <a:r>
              <a:rPr sz="2400" lang="en-US">
                <a:solidFill>
                  <a:srgbClr val="36363D"/>
                </a:solidFill>
              </a:rPr>
              <a:t> </a:t>
            </a:r>
            <a:r>
              <a:rPr sz="2400" lang="en-US">
                <a:solidFill>
                  <a:srgbClr val="36363D"/>
                </a:solidFill>
              </a:rPr>
              <a:t>P</a:t>
            </a:r>
            <a:r>
              <a:rPr sz="2400" lang="en-US">
                <a:solidFill>
                  <a:srgbClr val="36363D"/>
                </a:solidFill>
              </a:rPr>
              <a:t> </a:t>
            </a:r>
            <a:r>
              <a:rPr sz="2400" lang="en-US">
                <a:solidFill>
                  <a:srgbClr val="36363D"/>
                </a:solidFill>
              </a:rPr>
              <a:t>S</a:t>
            </a:r>
            <a:r>
              <a:rPr sz="2400" lang="en-US">
                <a:solidFill>
                  <a:srgbClr val="36363D"/>
                </a:solidFill>
              </a:rPr>
              <a:t>E</a:t>
            </a:r>
            <a:r>
              <a:rPr sz="2400" lang="en-US">
                <a:solidFill>
                  <a:srgbClr val="36363D"/>
                </a:solidFill>
              </a:rPr>
              <a:t>N</a:t>
            </a:r>
            <a:r>
              <a:rPr sz="2400" lang="en-US">
                <a:solidFill>
                  <a:srgbClr val="36363D"/>
                </a:solidFill>
              </a:rPr>
              <a:t>T</a:t>
            </a:r>
            <a:r>
              <a:rPr sz="2400" lang="en-US">
                <a:solidFill>
                  <a:srgbClr val="36363D"/>
                </a:solidFill>
              </a:rPr>
              <a:t>H</a:t>
            </a:r>
            <a:r>
              <a:rPr sz="2400" lang="en-US">
                <a:solidFill>
                  <a:srgbClr val="36363D"/>
                </a:solidFill>
              </a:rPr>
              <a:t>A</a:t>
            </a:r>
            <a:r>
              <a:rPr sz="2400" lang="en-US">
                <a:solidFill>
                  <a:srgbClr val="36363D"/>
                </a:solidFill>
              </a:rPr>
              <a:t>M</a:t>
            </a:r>
            <a:r>
              <a:rPr sz="2400" lang="en-US">
                <a:solidFill>
                  <a:srgbClr val="36363D"/>
                </a:solidFill>
              </a:rPr>
              <a:t>I</a:t>
            </a:r>
            <a:r>
              <a:rPr sz="2400" lang="en-US">
                <a:solidFill>
                  <a:srgbClr val="36363D"/>
                </a:solidFill>
              </a:rPr>
              <a:t>Z</a:t>
            </a:r>
            <a:r>
              <a:rPr sz="2400" lang="en-US">
                <a:solidFill>
                  <a:srgbClr val="36363D"/>
                </a:solidFill>
              </a:rPr>
              <a:t>H</a:t>
            </a:r>
            <a:r>
              <a:rPr sz="2400" lang="en-US">
                <a:solidFill>
                  <a:srgbClr val="36363D"/>
                </a:solidFill>
              </a:rPr>
              <a:t> </a:t>
            </a:r>
            <a:r>
              <a:rPr sz="2400" lang="en-US">
                <a:solidFill>
                  <a:srgbClr val="36363D"/>
                </a:solidFill>
              </a:rPr>
              <a:t>C</a:t>
            </a:r>
            <a:r>
              <a:rPr sz="2400" lang="en-US">
                <a:solidFill>
                  <a:srgbClr val="36363D"/>
                </a:solidFill>
              </a:rPr>
              <a:t>H</a:t>
            </a:r>
            <a:r>
              <a:rPr sz="2400" lang="en-US">
                <a:solidFill>
                  <a:srgbClr val="36363D"/>
                </a:solidFill>
              </a:rPr>
              <a:t>E</a:t>
            </a:r>
            <a:r>
              <a:rPr sz="2400" lang="en-US">
                <a:solidFill>
                  <a:srgbClr val="36363D"/>
                </a:solidFill>
              </a:rPr>
              <a:t>Z</a:t>
            </a:r>
            <a:r>
              <a:rPr sz="2400" lang="en-US">
                <a:solidFill>
                  <a:srgbClr val="36363D"/>
                </a:solidFill>
              </a:rPr>
              <a:t>I</a:t>
            </a:r>
            <a:r>
              <a:rPr sz="2400" lang="en-US">
                <a:solidFill>
                  <a:srgbClr val="36363D"/>
                </a:solidFill>
              </a:rPr>
              <a:t>Y</a:t>
            </a:r>
            <a:r>
              <a:rPr sz="2400" lang="en-US">
                <a:solidFill>
                  <a:srgbClr val="36363D"/>
                </a:solidFill>
              </a:rPr>
              <a:t>A</a:t>
            </a:r>
            <a:r>
              <a:rPr sz="2400" lang="en-US">
                <a:solidFill>
                  <a:srgbClr val="36363D"/>
                </a:solidFill>
              </a:rPr>
              <a:t>N</a:t>
            </a:r>
            <a:endParaRPr altLang="en-US" lang="zh-CN"/>
          </a:p>
          <a:p>
            <a:r>
              <a:rPr sz="2400"/>
              <a:t>REGISTER N</a:t>
            </a:r>
            <a:r>
              <a:rPr sz="2400" lang="en-US"/>
              <a:t>O</a:t>
            </a:r>
            <a:r>
              <a:rPr sz="2400" lang="en-US"/>
              <a:t>:</a:t>
            </a:r>
            <a:r>
              <a:rPr sz="2400" lang="en-US"/>
              <a:t> </a:t>
            </a:r>
            <a:r>
              <a:rPr sz="2400" lang="en-US"/>
              <a:t>a</a:t>
            </a:r>
            <a:r>
              <a:rPr sz="2400" lang="en-US"/>
              <a:t>s</a:t>
            </a:r>
            <a:r>
              <a:rPr sz="2400" lang="en-US"/>
              <a:t>u</a:t>
            </a:r>
            <a:r>
              <a:rPr sz="2400" lang="en-US"/>
              <a:t>n</a:t>
            </a:r>
            <a:r>
              <a:rPr sz="2400" lang="en-US"/>
              <a:t>m</a:t>
            </a:r>
            <a:r>
              <a:rPr sz="2400" lang="en-US"/>
              <a:t>1</a:t>
            </a:r>
            <a:r>
              <a:rPr sz="2400" lang="en-US"/>
              <a:t>8</a:t>
            </a:r>
            <a:r>
              <a:rPr sz="2400" lang="en-US"/>
              <a:t>7</a:t>
            </a:r>
            <a:r>
              <a:rPr sz="2400" lang="en-US"/>
              <a:t>1</a:t>
            </a:r>
            <a:r>
              <a:rPr sz="2400" lang="en-US"/>
              <a:t>2</a:t>
            </a:r>
            <a:r>
              <a:rPr sz="2400" lang="en-US"/>
              <a:t>2</a:t>
            </a:r>
            <a:r>
              <a:rPr sz="2400" lang="en-US"/>
              <a:t>2</a:t>
            </a:r>
            <a:r>
              <a:rPr sz="2400" lang="en-US"/>
              <a:t>0</a:t>
            </a:r>
            <a:r>
              <a:rPr sz="2400" lang="en-US"/>
              <a:t>0</a:t>
            </a:r>
            <a:r>
              <a:rPr sz="2400" lang="en-US"/>
              <a:t>8</a:t>
            </a:r>
            <a:r>
              <a:rPr sz="2400" lang="en-US"/>
              <a:t>3</a:t>
            </a:r>
            <a:r>
              <a:rPr sz="2400" lang="en-US"/>
              <a:t>1</a:t>
            </a:r>
            <a:endParaRPr altLang="en-US" lang="zh-CN"/>
          </a:p>
          <a:p>
            <a:r>
              <a:rPr sz="2400"/>
              <a:t>DEPARTMENT</a:t>
            </a:r>
            <a:r>
              <a:rPr sz="2400" lang="en-US"/>
              <a:t>:</a:t>
            </a:r>
            <a:r>
              <a:rPr sz="2400" lang="en-US"/>
              <a:t>B</a:t>
            </a:r>
            <a:r>
              <a:rPr sz="2400" lang="en-US"/>
              <a:t>.</a:t>
            </a:r>
            <a:r>
              <a:rPr sz="2400" lang="en-US"/>
              <a:t>C</a:t>
            </a:r>
            <a:r>
              <a:rPr sz="2400" lang="en-US"/>
              <a:t>O</a:t>
            </a:r>
            <a:r>
              <a:rPr sz="2400" lang="en-US"/>
              <a:t>M</a:t>
            </a:r>
            <a:r>
              <a:rPr sz="2400" lang="en-US"/>
              <a:t>(</a:t>
            </a:r>
            <a:r>
              <a:rPr sz="2400" lang="en-US"/>
              <a:t>C</a:t>
            </a:r>
            <a:r>
              <a:rPr sz="2400" lang="en-US"/>
              <a:t>O</a:t>
            </a:r>
            <a:r>
              <a:rPr sz="2400" lang="en-US"/>
              <a:t>R</a:t>
            </a:r>
            <a:r>
              <a:rPr sz="2400" lang="en-US"/>
              <a:t>P</a:t>
            </a:r>
            <a:r>
              <a:rPr sz="2400" lang="en-US"/>
              <a:t>O</a:t>
            </a:r>
            <a:r>
              <a:rPr sz="2400" lang="en-US"/>
              <a:t>R</a:t>
            </a:r>
            <a:r>
              <a:rPr sz="2400" lang="en-US"/>
              <a:t>A</a:t>
            </a:r>
            <a:r>
              <a:rPr sz="2400" lang="en-US"/>
              <a:t>T</a:t>
            </a:r>
            <a:r>
              <a:rPr sz="2400" lang="en-US"/>
              <a:t>E</a:t>
            </a:r>
            <a:r>
              <a:rPr sz="2400" lang="en-US"/>
              <a:t> </a:t>
            </a:r>
            <a:r>
              <a:rPr sz="2400" lang="en-US"/>
              <a:t>S</a:t>
            </a:r>
            <a:r>
              <a:rPr sz="2400" lang="en-US"/>
              <a:t>E</a:t>
            </a:r>
            <a:r>
              <a:rPr sz="2400" lang="en-US"/>
              <a:t>C</a:t>
            </a:r>
            <a:r>
              <a:rPr sz="2400" lang="en-US"/>
              <a:t>RETARY</a:t>
            </a:r>
            <a:r>
              <a:rPr sz="2400" lang="en-US"/>
              <a:t>S</a:t>
            </a:r>
            <a:r>
              <a:rPr sz="2400" lang="en-US"/>
              <a:t>H</a:t>
            </a:r>
            <a:r>
              <a:rPr sz="2400" lang="en-US"/>
              <a:t>I</a:t>
            </a:r>
            <a:r>
              <a:rPr sz="2400" lang="en-US"/>
              <a:t>P</a:t>
            </a:r>
            <a:r>
              <a:rPr sz="2400" lang="en-US"/>
              <a:t>)</a:t>
            </a:r>
            <a:endParaRPr altLang="en-US" lang="zh-CN"/>
          </a:p>
          <a:p>
            <a:r>
              <a:rPr sz="2400"/>
              <a:t>COLLEGE: </a:t>
            </a:r>
            <a:r>
              <a:rPr sz="2400" lang="en-US">
                <a:solidFill>
                  <a:srgbClr val="36363D"/>
                </a:solidFill>
              </a:rPr>
              <a:t>S</a:t>
            </a:r>
            <a:r>
              <a:rPr sz="2400" lang="en-US">
                <a:solidFill>
                  <a:srgbClr val="36363D"/>
                </a:solidFill>
              </a:rPr>
              <a:t>R</a:t>
            </a:r>
            <a:r>
              <a:rPr sz="2400" lang="en-US">
                <a:solidFill>
                  <a:srgbClr val="36363D"/>
                </a:solidFill>
              </a:rPr>
              <a:t>I</a:t>
            </a:r>
            <a:r>
              <a:rPr sz="2400" lang="en-US">
                <a:solidFill>
                  <a:srgbClr val="36363D"/>
                </a:solidFill>
              </a:rPr>
              <a:t>R</a:t>
            </a:r>
            <a:r>
              <a:rPr sz="2400" lang="en-US">
                <a:solidFill>
                  <a:srgbClr val="36363D"/>
                </a:solidFill>
              </a:rPr>
              <a:t>A</a:t>
            </a:r>
            <a:r>
              <a:rPr sz="2400" lang="en-US">
                <a:solidFill>
                  <a:srgbClr val="36363D"/>
                </a:solidFill>
              </a:rPr>
              <a:t>M</a:t>
            </a:r>
            <a:r>
              <a:rPr sz="2400" lang="en-US">
                <a:solidFill>
                  <a:srgbClr val="36363D"/>
                </a:solidFill>
              </a:rPr>
              <a:t> </a:t>
            </a:r>
            <a:r>
              <a:rPr sz="2400" lang="en-US">
                <a:solidFill>
                  <a:srgbClr val="36363D"/>
                </a:solidFill>
              </a:rPr>
              <a:t>COLLEGE </a:t>
            </a:r>
            <a:r>
              <a:rPr sz="2400" lang="en-US">
                <a:solidFill>
                  <a:srgbClr val="36363D"/>
                </a:solidFill>
              </a:rPr>
              <a:t>O</a:t>
            </a:r>
            <a:r>
              <a:rPr sz="2400" lang="en-US">
                <a:solidFill>
                  <a:srgbClr val="36363D"/>
                </a:solidFill>
              </a:rPr>
              <a:t>F</a:t>
            </a:r>
            <a:r>
              <a:rPr sz="2400" lang="en-US">
                <a:solidFill>
                  <a:srgbClr val="36363D"/>
                </a:solidFill>
              </a:rPr>
              <a:t> </a:t>
            </a:r>
            <a:r>
              <a:rPr sz="2400" lang="en-US">
                <a:solidFill>
                  <a:srgbClr val="36363D"/>
                </a:solidFill>
              </a:rPr>
              <a:t>A</a:t>
            </a:r>
            <a:r>
              <a:rPr sz="2400" lang="en-US">
                <a:solidFill>
                  <a:srgbClr val="36363D"/>
                </a:solidFill>
              </a:rPr>
              <a:t>R</a:t>
            </a:r>
            <a:r>
              <a:rPr sz="2400" lang="en-US">
                <a:solidFill>
                  <a:srgbClr val="36363D"/>
                </a:solidFill>
              </a:rPr>
              <a:t>T</a:t>
            </a:r>
            <a:r>
              <a:rPr sz="2400" lang="en-US">
                <a:solidFill>
                  <a:srgbClr val="36363D"/>
                </a:solidFill>
              </a:rPr>
              <a:t>S</a:t>
            </a:r>
            <a:r>
              <a:rPr sz="2400" lang="en-US">
                <a:solidFill>
                  <a:srgbClr val="36363D"/>
                </a:solidFill>
              </a:rPr>
              <a:t> </a:t>
            </a:r>
            <a:r>
              <a:rPr sz="2400" lang="en-US">
                <a:solidFill>
                  <a:srgbClr val="36363D"/>
                </a:solidFill>
              </a:rPr>
              <a:t>&amp;</a:t>
            </a:r>
            <a:r>
              <a:rPr sz="2400" lang="en-US">
                <a:solidFill>
                  <a:srgbClr val="36363D"/>
                </a:solidFill>
              </a:rPr>
              <a:t> </a:t>
            </a:r>
            <a:r>
              <a:rPr sz="2400" lang="en-US">
                <a:solidFill>
                  <a:srgbClr val="36363D"/>
                </a:solidFill>
              </a:rPr>
              <a:t>S</a:t>
            </a:r>
            <a:r>
              <a:rPr sz="2400" lang="en-US">
                <a:solidFill>
                  <a:srgbClr val="36363D"/>
                </a:solidFill>
              </a:rPr>
              <a:t>C</a:t>
            </a:r>
            <a:r>
              <a:rPr sz="2400" lang="en-US">
                <a:solidFill>
                  <a:srgbClr val="36363D"/>
                </a:solidFill>
              </a:rPr>
              <a:t>I</a:t>
            </a:r>
            <a:r>
              <a:rPr sz="2400" lang="en-US">
                <a:solidFill>
                  <a:srgbClr val="36363D"/>
                </a:solidFill>
              </a:rPr>
              <a:t>ENCE </a:t>
            </a:r>
            <a:endParaRPr altLang="en-US" lang="zh-CN"/>
          </a:p>
          <a:p>
            <a:r>
              <a:rPr sz="240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5"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76"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77" name="object 8"/>
          <p:cNvSpPr txBox="1"/>
          <p:nvPr/>
        </p:nvSpPr>
        <p:spPr>
          <a:xfrm>
            <a:off x="381004" y="304795"/>
            <a:ext cx="8328021" cy="1297305"/>
          </a:xfrm>
          <a:prstGeom prst="rect"/>
        </p:spPr>
        <p:txBody>
          <a:bodyPr bIns="0" lIns="0" rIns="0" rtlCol="0" tIns="13335" vert="horz" wrap="square">
            <a:spAutoFit/>
          </a:bodyPr>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a:p>
            <a:pPr marL="12696">
              <a:lnSpc>
                <a:spcPct val="100000"/>
              </a:lnSpc>
              <a:spcBef>
                <a:spcPts val="105"/>
              </a:spcBef>
            </a:pPr>
          </a:p>
          <a:p>
            <a:pPr marL="12696">
              <a:lnSpc>
                <a:spcPct val="100000"/>
              </a:lnSpc>
              <a:spcBef>
                <a:spcPts val="105"/>
              </a:spcBef>
            </a:pPr>
          </a:p>
        </p:txBody>
      </p:sp>
      <p:sp>
        <p:nvSpPr>
          <p:cNvPr id="1048678"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Rectangle 2"/>
          <p:cNvSpPr/>
          <p:nvPr/>
        </p:nvSpPr>
        <p:spPr>
          <a:xfrm>
            <a:off x="364303" y="1254760"/>
            <a:ext cx="8895081" cy="5120640"/>
          </a:xfrm>
          <a:prstGeom prst="rect"/>
        </p:spPr>
        <p:txBody>
          <a:bodyPr wrap="none">
            <a:spAutoFit/>
          </a:bodyPr>
          <a:p>
            <a:r>
              <a:rPr b="1" sz="2000" u="sng">
                <a:latin typeface="+mj-lt"/>
                <a:cs typeface="Times New Roman"/>
              </a:rPr>
              <a:t>COLLECTION OF DATA SET :</a:t>
            </a:r>
          </a:p>
          <a:p>
            <a:pPr indent="-342900" marL="342900">
              <a:buFont typeface="Wingdings"/>
              <a:buChar char="v"/>
            </a:pPr>
          </a:p>
          <a:p>
            <a:pPr indent="-342900" marL="342900">
              <a:buFont typeface="Wingdings"/>
              <a:buChar char="v"/>
            </a:pPr>
            <a:r>
              <a:rPr sz="2000">
                <a:latin typeface="Times New Roman"/>
                <a:cs typeface="Times New Roman"/>
              </a:rPr>
              <a:t>The data was collected from the </a:t>
            </a:r>
            <a:r>
              <a:rPr sz="2000">
                <a:latin typeface="Times New Roman"/>
                <a:cs typeface="Times New Roman"/>
              </a:rPr>
              <a:t>edunet</a:t>
            </a:r>
            <a:r>
              <a:rPr sz="2000">
                <a:latin typeface="Times New Roman"/>
                <a:cs typeface="Times New Roman"/>
              </a:rPr>
              <a:t> dash board.</a:t>
            </a:r>
          </a:p>
          <a:p>
            <a:pPr indent="-342900" marL="342900">
              <a:buFont typeface="Wingdings"/>
              <a:buChar char="v"/>
            </a:pPr>
            <a:r>
              <a:rPr sz="2000">
                <a:latin typeface="Times New Roman"/>
                <a:cs typeface="Times New Roman"/>
              </a:rPr>
              <a:t>And all the data was alignment and there are 7 features are given.</a:t>
            </a:r>
          </a:p>
          <a:p>
            <a:pPr indent="-342900" marL="342900">
              <a:buFont typeface="Wingdings"/>
              <a:buChar char="v"/>
            </a:pPr>
            <a:r>
              <a:rPr sz="2000">
                <a:latin typeface="Times New Roman"/>
                <a:cs typeface="Times New Roman"/>
              </a:rPr>
              <a:t>In these 9 features as that I was </a:t>
            </a:r>
            <a:r>
              <a:rPr sz="2000">
                <a:latin typeface="Times New Roman"/>
                <a:cs typeface="Times New Roman"/>
              </a:rPr>
              <a:t>selectedthe</a:t>
            </a:r>
            <a:r>
              <a:rPr sz="2000">
                <a:latin typeface="Times New Roman"/>
                <a:cs typeface="Times New Roman"/>
              </a:rPr>
              <a:t> 5 </a:t>
            </a:r>
            <a:r>
              <a:rPr sz="2000">
                <a:latin typeface="Times New Roman"/>
                <a:cs typeface="Times New Roman"/>
              </a:rPr>
              <a:t>featues</a:t>
            </a:r>
            <a:r>
              <a:rPr sz="2000">
                <a:latin typeface="Times New Roman"/>
                <a:cs typeface="Times New Roman"/>
              </a:rPr>
              <a:t> to analysis </a:t>
            </a:r>
          </a:p>
          <a:p>
            <a:r>
              <a:rPr sz="2000">
                <a:latin typeface="Times New Roman"/>
                <a:cs typeface="Times New Roman"/>
              </a:rPr>
              <a:t>    the employee rating  From the employee data  base.</a:t>
            </a:r>
          </a:p>
          <a:p>
            <a:r>
              <a:rPr sz="2000">
                <a:latin typeface="+mj-lt"/>
                <a:cs typeface="Times New Roman"/>
              </a:rPr>
              <a:t>  </a:t>
            </a:r>
          </a:p>
          <a:p>
            <a:r>
              <a:rPr b="1" sz="2000">
                <a:latin typeface="+mj-lt"/>
                <a:cs typeface="Times New Roman"/>
              </a:rPr>
              <a:t> </a:t>
            </a:r>
            <a:r>
              <a:rPr b="1" sz="2000" u="sng">
                <a:latin typeface="+mj-lt"/>
                <a:cs typeface="Times New Roman"/>
              </a:rPr>
              <a:t>FEATURES COLLECTING:</a:t>
            </a:r>
          </a:p>
          <a:p>
            <a:pPr indent="-342900" marL="342900">
              <a:buFont typeface="Wingdings"/>
              <a:buChar char="v"/>
            </a:pPr>
          </a:p>
          <a:p>
            <a:pPr indent="-342900" marL="342900">
              <a:buFont typeface="Wingdings"/>
              <a:buChar char="v"/>
            </a:pPr>
            <a:r>
              <a:rPr sz="2000">
                <a:latin typeface="Times New Roman"/>
                <a:cs typeface="Times New Roman"/>
              </a:rPr>
              <a:t>In the data base their was an black cell are in the data.</a:t>
            </a:r>
          </a:p>
          <a:p>
            <a:pPr indent="-342900" marL="342900">
              <a:buFont typeface="Wingdings"/>
              <a:buChar char="v"/>
            </a:pPr>
            <a:r>
              <a:rPr sz="2000">
                <a:latin typeface="Times New Roman"/>
                <a:cs typeface="Times New Roman"/>
              </a:rPr>
              <a:t>To remove the blank cell first used the conditional formatting  tool used</a:t>
            </a:r>
          </a:p>
          <a:p>
            <a:r>
              <a:rPr sz="2000">
                <a:latin typeface="Times New Roman"/>
                <a:cs typeface="Times New Roman"/>
              </a:rPr>
              <a:t>     to Highlight the blank cell with the filling of </a:t>
            </a:r>
            <a:r>
              <a:rPr sz="2000">
                <a:latin typeface="Times New Roman"/>
                <a:cs typeface="Times New Roman"/>
              </a:rPr>
              <a:t>colour</a:t>
            </a:r>
            <a:r>
              <a:rPr sz="2000">
                <a:latin typeface="Times New Roman"/>
                <a:cs typeface="Times New Roman"/>
              </a:rPr>
              <a:t>.</a:t>
            </a:r>
          </a:p>
          <a:p>
            <a:pPr indent="-342900" marL="342900">
              <a:buFont typeface="Wingdings"/>
              <a:buChar char="v"/>
            </a:pPr>
            <a:r>
              <a:rPr sz="2000">
                <a:latin typeface="Times New Roman"/>
                <a:cs typeface="Times New Roman"/>
              </a:rPr>
              <a:t>All filling with the </a:t>
            </a:r>
            <a:r>
              <a:rPr sz="2000">
                <a:latin typeface="Times New Roman"/>
                <a:cs typeface="Times New Roman"/>
              </a:rPr>
              <a:t>colour</a:t>
            </a:r>
            <a:r>
              <a:rPr sz="2000">
                <a:latin typeface="Times New Roman"/>
                <a:cs typeface="Times New Roman"/>
              </a:rPr>
              <a:t> of the blank cell.</a:t>
            </a:r>
          </a:p>
          <a:p>
            <a:pPr indent="-342900" marL="342900">
              <a:buFont typeface="Wingdings"/>
              <a:buChar char="v"/>
            </a:pPr>
            <a:r>
              <a:rPr sz="2000">
                <a:latin typeface="Times New Roman"/>
                <a:cs typeface="Times New Roman"/>
              </a:rPr>
              <a:t>With the help of the slicer &amp; filter option removed the blank row and </a:t>
            </a:r>
            <a:r>
              <a:rPr sz="2000">
                <a:latin typeface="Times New Roman"/>
                <a:cs typeface="Times New Roman"/>
              </a:rPr>
              <a:t>colour</a:t>
            </a:r>
          </a:p>
          <a:p>
            <a:r>
              <a:rPr sz="2000">
                <a:latin typeface="Times New Roman"/>
                <a:cs typeface="Times New Roman"/>
              </a:rPr>
              <a:t>      in the dataset.</a:t>
            </a:r>
          </a:p>
          <a:p/>
          <a:p>
            <a:pPr indent="-342900" marL="342900">
              <a:buFont typeface="Wingdings"/>
              <a:buChar char="v"/>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6" name="Rectangle 1"/>
          <p:cNvSpPr/>
          <p:nvPr/>
        </p:nvSpPr>
        <p:spPr>
          <a:xfrm>
            <a:off x="381004" y="837158"/>
            <a:ext cx="9834880" cy="4472940"/>
          </a:xfrm>
          <a:prstGeom prst="rect"/>
        </p:spPr>
        <p:txBody>
          <a:bodyPr wrap="none">
            <a:spAutoFit/>
          </a:bodyPr>
          <a:p>
            <a:r>
              <a:rPr b="1" sz="2000" u="sng">
                <a:latin typeface="+mj-lt"/>
                <a:cs typeface="Times New Roman"/>
              </a:rPr>
              <a:t>DATA HIGHLIGHTING:</a:t>
            </a:r>
          </a:p>
          <a:p/>
          <a:p>
            <a:pPr indent="-342900" marL="342900">
              <a:buFont typeface="Wingdings"/>
              <a:buChar char="v"/>
            </a:pPr>
            <a:r>
              <a:rPr sz="2000">
                <a:latin typeface="Times New Roman"/>
                <a:cs typeface="Times New Roman"/>
              </a:rPr>
              <a:t>In the given 9 features we have to highlight the features which we have to analysis</a:t>
            </a:r>
          </a:p>
          <a:p>
            <a:r>
              <a:rPr sz="2000">
                <a:latin typeface="Times New Roman"/>
                <a:cs typeface="Times New Roman"/>
              </a:rPr>
              <a:t>      the data.</a:t>
            </a:r>
          </a:p>
          <a:p>
            <a:pPr indent="-342900" marL="342900">
              <a:buFont typeface="Wingdings"/>
              <a:buChar char="v"/>
            </a:pPr>
            <a:r>
              <a:rPr sz="2000">
                <a:latin typeface="Times New Roman"/>
                <a:cs typeface="Times New Roman"/>
              </a:rPr>
              <a:t> </a:t>
            </a:r>
            <a:r>
              <a:rPr sz="2000">
                <a:latin typeface="Times New Roman"/>
                <a:cs typeface="Times New Roman"/>
              </a:rPr>
              <a:t>Emn</a:t>
            </a:r>
            <a:r>
              <a:rPr sz="2000">
                <a:latin typeface="Times New Roman"/>
                <a:cs typeface="Times New Roman"/>
              </a:rPr>
              <a:t> id, name, gender, employee rating, rating level.</a:t>
            </a:r>
          </a:p>
          <a:p>
            <a:pPr indent="-342900" marL="342900">
              <a:buFont typeface="Wingdings"/>
              <a:buChar char="v"/>
            </a:pPr>
          </a:p>
          <a:p>
            <a:r>
              <a:rPr b="1" sz="2000" u="sng">
                <a:latin typeface="+mj-lt"/>
                <a:cs typeface="Times New Roman"/>
              </a:rPr>
              <a:t>RATING LEVEL CALCULATUON:</a:t>
            </a:r>
          </a:p>
          <a:p/>
          <a:p>
            <a:pPr indent="-342900" marL="342900">
              <a:buFont typeface="Wingdings"/>
              <a:buChar char="v"/>
            </a:pPr>
            <a:r>
              <a:rPr sz="2000">
                <a:latin typeface="Times New Roman"/>
                <a:cs typeface="Times New Roman"/>
              </a:rPr>
              <a:t>The rating level are calculated by the formula of =if condition</a:t>
            </a:r>
          </a:p>
          <a:p>
            <a:r>
              <a:rPr sz="2000">
                <a:latin typeface="Times New Roman"/>
                <a:cs typeface="Times New Roman"/>
              </a:rPr>
              <a:t>      =IF(J2=5,"VERY HIGH",IF(J2=4,"HIGH",IF(J2=3,"MEDIUM",</a:t>
            </a:r>
          </a:p>
          <a:p>
            <a:r>
              <a:rPr sz="2000">
                <a:latin typeface="Times New Roman"/>
                <a:cs typeface="Times New Roman"/>
              </a:rPr>
              <a:t>         IF(J2=2,"AVERAGE",IF(J2=1,"LOW")))))</a:t>
            </a:r>
          </a:p>
          <a:p>
            <a:pPr indent="-342900" marL="342900">
              <a:buFont typeface="Wingdings"/>
              <a:buChar char="v"/>
            </a:pPr>
            <a:r>
              <a:rPr sz="2000">
                <a:latin typeface="Times New Roman"/>
                <a:cs typeface="Times New Roman"/>
              </a:rPr>
              <a:t>To value of rating level are very high-high-medium-low-average.</a:t>
            </a:r>
          </a:p>
          <a:p>
            <a:pPr indent="-342900" marL="342900">
              <a:buFont typeface="Wingdings"/>
              <a:buChar char="v"/>
            </a:pPr>
          </a:p>
          <a:p/>
          <a:p>
            <a:r>
              <a:rPr sz="2000">
                <a:latin typeface="Times New Roman"/>
                <a:cs typeface="Times New Roman"/>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7" name="Rectangle 1"/>
          <p:cNvSpPr/>
          <p:nvPr/>
        </p:nvSpPr>
        <p:spPr>
          <a:xfrm>
            <a:off x="526167" y="563770"/>
            <a:ext cx="9428480" cy="5920741"/>
          </a:xfrm>
          <a:prstGeom prst="rect"/>
        </p:spPr>
        <p:txBody>
          <a:bodyPr wrap="none">
            <a:spAutoFit/>
          </a:bodyPr>
          <a:p>
            <a:r>
              <a:rPr b="1" sz="2000" u="sng">
                <a:latin typeface="+mj-lt"/>
                <a:cs typeface="Times New Roman"/>
              </a:rPr>
              <a:t>PIVOT TABLE</a:t>
            </a:r>
            <a:r>
              <a:rPr b="1" sz="2000">
                <a:latin typeface="+mj-lt"/>
                <a:cs typeface="Times New Roman"/>
              </a:rPr>
              <a:t>:</a:t>
            </a:r>
          </a:p>
          <a:p/>
          <a:p>
            <a:pPr indent="-342900" marL="342900">
              <a:buFont typeface="Wingdings"/>
              <a:buChar char="v"/>
            </a:pPr>
            <a:r>
              <a:rPr sz="2000">
                <a:latin typeface="Times New Roman"/>
                <a:cs typeface="Times New Roman"/>
              </a:rPr>
              <a:t>In the pivot table they are used to summarize the data which are provided</a:t>
            </a:r>
          </a:p>
          <a:p>
            <a:r>
              <a:rPr sz="2000">
                <a:latin typeface="Times New Roman"/>
                <a:cs typeface="Times New Roman"/>
              </a:rPr>
              <a:t>      In the data set.</a:t>
            </a:r>
          </a:p>
          <a:p>
            <a:pPr indent="-342900" marL="342900">
              <a:buFont typeface="Wingdings"/>
              <a:buChar char="v"/>
            </a:pPr>
            <a:r>
              <a:rPr sz="2000">
                <a:latin typeface="Times New Roman"/>
                <a:cs typeface="Times New Roman"/>
              </a:rPr>
              <a:t>The important column are selected in the pivot table are </a:t>
            </a:r>
            <a:r>
              <a:rPr sz="2000">
                <a:latin typeface="Times New Roman"/>
                <a:cs typeface="Times New Roman"/>
              </a:rPr>
              <a:t>Emn</a:t>
            </a:r>
            <a:r>
              <a:rPr sz="2000">
                <a:latin typeface="Times New Roman"/>
                <a:cs typeface="Times New Roman"/>
              </a:rPr>
              <a:t> id, name, gender,</a:t>
            </a:r>
          </a:p>
          <a:p>
            <a:r>
              <a:rPr sz="2000">
                <a:latin typeface="Times New Roman"/>
                <a:cs typeface="Times New Roman"/>
              </a:rPr>
              <a:t>      employee rating, rating level.</a:t>
            </a:r>
          </a:p>
          <a:p>
            <a:pPr indent="-342900" marL="342900">
              <a:buFont typeface="Wingdings"/>
              <a:buChar char="v"/>
            </a:pPr>
            <a:r>
              <a:rPr sz="2000">
                <a:latin typeface="Times New Roman"/>
                <a:cs typeface="Times New Roman"/>
              </a:rPr>
              <a:t>They are customize in the pivot table option</a:t>
            </a:r>
          </a:p>
          <a:p>
            <a:r>
              <a:rPr sz="2000">
                <a:latin typeface="Times New Roman"/>
                <a:cs typeface="Times New Roman"/>
              </a:rPr>
              <a:t>           Department = Rows</a:t>
            </a:r>
          </a:p>
          <a:p>
            <a:r>
              <a:rPr sz="2000">
                <a:latin typeface="Times New Roman"/>
                <a:cs typeface="Times New Roman"/>
              </a:rPr>
              <a:t>           Rating level = Column</a:t>
            </a:r>
          </a:p>
          <a:p>
            <a:r>
              <a:rPr sz="2000">
                <a:latin typeface="Times New Roman"/>
                <a:cs typeface="Times New Roman"/>
              </a:rPr>
              <a:t>           Gender = Filter</a:t>
            </a:r>
          </a:p>
          <a:p>
            <a:r>
              <a:rPr sz="2000">
                <a:latin typeface="Times New Roman"/>
                <a:cs typeface="Times New Roman"/>
              </a:rPr>
              <a:t>            Name = Values</a:t>
            </a:r>
          </a:p>
          <a:p/>
          <a:p>
            <a:r>
              <a:rPr b="1" sz="2000" u="sng">
                <a:latin typeface="+mj-lt"/>
                <a:cs typeface="Times New Roman"/>
              </a:rPr>
              <a:t>GRAPH CHART:</a:t>
            </a:r>
          </a:p>
          <a:p/>
          <a:p>
            <a:pPr indent="-342900" marL="342900">
              <a:buFont typeface="Wingdings"/>
              <a:buChar char="v"/>
            </a:pPr>
            <a:r>
              <a:rPr sz="2000">
                <a:latin typeface="Times New Roman"/>
                <a:cs typeface="Times New Roman"/>
              </a:rPr>
              <a:t>In the analysis the important thing was have to insert the graph chart.</a:t>
            </a:r>
          </a:p>
          <a:p>
            <a:pPr indent="-342900" marL="342900">
              <a:buFont typeface="Wingdings"/>
              <a:buChar char="v"/>
            </a:pPr>
            <a:r>
              <a:rPr sz="2000">
                <a:latin typeface="Times New Roman"/>
                <a:cs typeface="Times New Roman"/>
              </a:rPr>
              <a:t>To recommended chart we can select the data are shown in the data.</a:t>
            </a:r>
          </a:p>
          <a:p>
            <a:pPr indent="-342900" marL="342900">
              <a:buFont typeface="Wingdings"/>
              <a:buChar char="v"/>
            </a:pPr>
          </a:p>
          <a:p/>
          <a: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8"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9" y="6467479"/>
            <a:ext cx="76195" cy="177798"/>
          </a:xfrm>
          <a:prstGeom prst="rect"/>
        </p:spPr>
      </p:pic>
      <p:sp>
        <p:nvSpPr>
          <p:cNvPr id="1048690" name="object 7"/>
          <p:cNvSpPr txBox="1">
            <a:spLocks noGrp="1"/>
          </p:cNvSpPr>
          <p:nvPr>
            <p:ph type="title"/>
          </p:nvPr>
        </p:nvSpPr>
        <p:spPr>
          <a:xfrm>
            <a:off x="755325" y="385441"/>
            <a:ext cx="2437134" cy="1461135"/>
          </a:xfrm>
          <a:prstGeom prst="rect"/>
        </p:spPr>
        <p:txBody>
          <a:bodyPr bIns="0" lIns="0" rIns="0" rtlCol="0" tIns="13335" vert="horz" wrap="square">
            <a:spAutoFit/>
          </a:bodyPr>
          <a:p>
            <a:pPr marL="12696">
              <a:lnSpc>
                <a:spcPct val="100000"/>
              </a:lnSpc>
              <a:spcBef>
                <a:spcPts val="105"/>
              </a:spcBef>
            </a:pPr>
            <a:r>
              <a:t>R</a:t>
            </a:r>
            <a:r>
              <a:t>E</a:t>
            </a:r>
            <a:r>
              <a:t>S</a:t>
            </a:r>
            <a:r>
              <a:t>U</a:t>
            </a:r>
            <a:r>
              <a:t>L</a:t>
            </a:r>
            <a:r>
              <a:t>TS</a:t>
            </a:r>
          </a:p>
        </p:txBody>
      </p:sp>
      <p:sp>
        <p:nvSpPr>
          <p:cNvPr id="1048691"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13</a:t>
            </a: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a:solidFill>
                  <a:srgbClr val="00B0F0"/>
                </a:solidFill>
                <a:latin typeface="Times New Roman"/>
                <a:cs typeface="Times New Roman"/>
              </a:rPr>
              <a:t>conclusion</a:t>
            </a:r>
          </a:p>
        </p:txBody>
      </p:sp>
      <p:sp>
        <p:nvSpPr>
          <p:cNvPr id="1048693" name="TextBox 3"/>
          <p:cNvSpPr txBox="1"/>
          <p:nvPr/>
        </p:nvSpPr>
        <p:spPr>
          <a:xfrm>
            <a:off x="1371600" y="1752604"/>
            <a:ext cx="7619995" cy="3749040"/>
          </a:xfrm>
          <a:prstGeom prst="rect"/>
          <a:noFill/>
        </p:spPr>
        <p:txBody>
          <a:bodyPr rtlCol="0" wrap="square">
            <a:spAutoFit/>
          </a:bodyPr>
          <a:p>
            <a:pPr algn="just"/>
            <a:r>
              <a:rPr sz="2000">
                <a:latin typeface="Times New Roman"/>
                <a:cs typeface="Times New Roman"/>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9"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bIns="0" lIns="0" rIns="0" rtlCol="0" tIns="0" wrap="square"/>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bIns="0" lIns="0" rIns="0" rtlCol="0" tIns="0" wrap="square"/>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bIns="0" lIns="0" rIns="0" rtlCol="0" tIns="0" wrap="square"/>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bIns="0" lIns="0" rIns="0" rtlCol="0" tIns="0" wrap="square"/>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bIns="0" lIns="0" rIns="0" rtlCol="0" tIns="0" wrap="square"/>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bIns="0" lIns="0" rIns="0" rtlCol="0" tIns="0" wrap="square"/>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bIns="0" lIns="0" rIns="0" rtlCol="0" tIns="0" wrap="square"/>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bIns="0" lIns="0" rIns="0" rtlCol="0" tIns="0" wrap="square"/>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68" y="829623"/>
            <a:ext cx="3909696" cy="638810"/>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30"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2</a:t>
            </a:r>
          </a:p>
        </p:txBody>
      </p:sp>
      <p:sp>
        <p:nvSpPr>
          <p:cNvPr id="1048626" name="TextBox 22"/>
          <p:cNvSpPr txBox="1"/>
          <p:nvPr/>
        </p:nvSpPr>
        <p:spPr>
          <a:xfrm>
            <a:off x="1217521" y="2123270"/>
            <a:ext cx="8593233" cy="1412240"/>
          </a:xfrm>
          <a:prstGeom prst="rect"/>
          <a:noFill/>
        </p:spPr>
        <p:txBody>
          <a:bodyPr rtlCol="0" wrap="square">
            <a:spAutoFit/>
          </a:bodyPr>
          <a:p>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59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2" name="object 3"/>
          <p:cNvGrpSpPr/>
          <p:nvPr/>
        </p:nvGrpSpPr>
        <p:grpSpPr>
          <a:xfrm>
            <a:off x="7443843" y="0"/>
            <a:ext cx="4752979" cy="6863078"/>
            <a:chOff x="7443843" y="0"/>
            <a:chExt cx="4752979" cy="6863078"/>
          </a:xfrm>
        </p:grpSpPr>
        <p:sp>
          <p:nvSpPr>
            <p:cNvPr id="1048628"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bIns="0" lIns="0" rIns="0" rtlCol="0" tIns="0" wrap="square"/>
            <a:p/>
          </p:txBody>
        </p:sp>
        <p:sp>
          <p:nvSpPr>
            <p:cNvPr id="1048631"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bIns="0" lIns="0" rIns="0" rtlCol="0" tIns="0" wrap="square"/>
            <a:p/>
          </p:txBody>
        </p:sp>
        <p:sp>
          <p:nvSpPr>
            <p:cNvPr id="1048632"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bIns="0" lIns="0" rIns="0" rtlCol="0" tIns="0" wrap="square"/>
            <a:p/>
          </p:txBody>
        </p:sp>
        <p:sp>
          <p:nvSpPr>
            <p:cNvPr id="1048633"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bIns="0" lIns="0" rIns="0" rtlCol="0" tIns="0" wrap="square"/>
            <a:p/>
          </p:txBody>
        </p:sp>
        <p:sp>
          <p:nvSpPr>
            <p:cNvPr id="1048634"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bIns="0" lIns="0" rIns="0" rtlCol="0" tIns="0" wrap="square"/>
            <a:p/>
          </p:txBody>
        </p:sp>
        <p:sp>
          <p:nvSpPr>
            <p:cNvPr id="1048635"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bIns="0" lIns="0" rIns="0" rtlCol="0" tIns="0" wrap="square"/>
            <a:p/>
          </p:txBody>
        </p:sp>
        <p:sp>
          <p:nvSpPr>
            <p:cNvPr id="1048636"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bIns="0" lIns="0" rIns="0" rtlCol="0" tIns="0" wrap="square"/>
            <a:p/>
          </p:txBody>
        </p:sp>
      </p:grpSp>
      <p:sp>
        <p:nvSpPr>
          <p:cNvPr id="1048637"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bIns="0" lIns="0" rIns="0" rtlCol="0" tIns="0" wrap="square"/>
          <a:p/>
        </p:txBody>
      </p:sp>
      <p:sp>
        <p:nvSpPr>
          <p:cNvPr id="1048638"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9"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3"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1" name="object 21"/>
          <p:cNvSpPr txBox="1">
            <a:spLocks noGrp="1"/>
          </p:cNvSpPr>
          <p:nvPr>
            <p:ph type="title"/>
          </p:nvPr>
        </p:nvSpPr>
        <p:spPr>
          <a:xfrm>
            <a:off x="739768" y="445382"/>
            <a:ext cx="2357116" cy="1461135"/>
          </a:xfrm>
          <a:prstGeom prst="rect"/>
        </p:spPr>
        <p:txBody>
          <a:bodyPr bIns="0" lIns="0" rIns="0" rtlCol="0" tIns="13335" vert="horz" wrap="square">
            <a:spAutoFit/>
          </a:bodyPr>
          <a:p>
            <a:pPr marL="12696">
              <a:lnSpc>
                <a:spcPct val="100000"/>
              </a:lnSpc>
              <a:spcBef>
                <a:spcPts val="105"/>
              </a:spcBef>
            </a:pPr>
            <a:r>
              <a:t>A</a:t>
            </a:r>
            <a:r>
              <a:t>G</a:t>
            </a:r>
            <a:r>
              <a:t>E</a:t>
            </a:r>
            <a:r>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3</a:t>
            </a:r>
          </a:p>
        </p:txBody>
      </p:sp>
      <p:sp>
        <p:nvSpPr>
          <p:cNvPr id="1048643" name="TextBox 22"/>
          <p:cNvSpPr txBox="1"/>
          <p:nvPr/>
        </p:nvSpPr>
        <p:spPr>
          <a:xfrm>
            <a:off x="2509800" y="1041536"/>
            <a:ext cx="5029200" cy="3977641"/>
          </a:xfrm>
          <a:prstGeom prst="rect"/>
          <a:noFill/>
        </p:spPr>
        <p:txBody>
          <a:bodyPr rtlCol="0" wrap="square">
            <a:spAutoFit/>
          </a:body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0" y="2933695"/>
            <a:ext cx="2762245" cy="3257550"/>
            <a:chOff x="7991470" y="2933695"/>
            <a:chExt cx="2762245" cy="3257550"/>
          </a:xfrm>
        </p:grpSpPr>
        <p:sp>
          <p:nvSpPr>
            <p:cNvPr id="104864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46" name="object 7"/>
          <p:cNvSpPr txBox="1">
            <a:spLocks noGrp="1"/>
          </p:cNvSpPr>
          <p:nvPr>
            <p:ph type="title"/>
          </p:nvPr>
        </p:nvSpPr>
        <p:spPr>
          <a:xfrm>
            <a:off x="371475" y="567928"/>
            <a:ext cx="10681329" cy="723900"/>
          </a:xfrm>
        </p:spPr>
        <p:txBody>
          <a:bodyPr/>
          <a:p>
            <a:r>
              <a:t>PROBLEM	STATEMENT</a:t>
            </a:r>
          </a:p>
        </p:txBody>
      </p:sp>
      <p:sp>
        <p:nvSpPr>
          <p:cNvPr id="1048647" name="object 10"/>
          <p:cNvSpPr txBox="1">
            <a:spLocks noGrp="1"/>
          </p:cNvSpPr>
          <p:nvPr>
            <p:ph type="sldNum" sz="quarter" idx="7"/>
          </p:nvPr>
        </p:nvSpPr>
        <p:spPr>
          <a:xfrm>
            <a:off x="11353418" y="6473337"/>
            <a:ext cx="151129" cy="165100"/>
          </a:xfrm>
        </p:spPr>
        <p:txBody>
          <a:bodyPr/>
          <a:p>
            <a:r>
              <a:t>4</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48" name="Rectangle 11"/>
          <p:cNvSpPr/>
          <p:nvPr/>
        </p:nvSpPr>
        <p:spPr>
          <a:xfrm>
            <a:off x="2362195" y="1326114"/>
            <a:ext cx="290465" cy="369326"/>
          </a:xfrm>
          <a:prstGeom prst="rect"/>
        </p:spPr>
        <p:txBody>
          <a:bodyPr wrap="none">
            <a:spAutoFit/>
          </a:bodyPr>
          <a:p>
            <a:r>
              <a:t>  </a:t>
            </a:r>
          </a:p>
        </p:txBody>
      </p:sp>
      <p:sp>
        <p:nvSpPr>
          <p:cNvPr id="1048649" name="Rectangle 8"/>
          <p:cNvSpPr/>
          <p:nvPr/>
        </p:nvSpPr>
        <p:spPr>
          <a:xfrm>
            <a:off x="371475" y="1998687"/>
            <a:ext cx="7619995" cy="1564640"/>
          </a:xfrm>
          <a:prstGeom prst="rect"/>
        </p:spPr>
        <p:txBody>
          <a:bodyPr wrap="square">
            <a:spAutoFit/>
          </a:bodyPr>
          <a:p>
            <a:r>
              <a:rPr sz="2500">
                <a:latin typeface="Times New Roman"/>
                <a:cs typeface="Times New Roman"/>
              </a:rPr>
              <a:t>The lack of comprehensive analysis and actionable insights derived from employee data impedes efforts to optimize workforce dynamics, foster inclusivity, and enhance overall organizational performance</a:t>
            </a:r>
            <a:r>
              <a:rPr sz="2400">
                <a:latin typeface="Times New Roman"/>
                <a:cs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45"/>
            <a:ext cx="3533770" cy="3810004"/>
            <a:chOff x="8658225" y="2647945"/>
            <a:chExt cx="3533770" cy="3810004"/>
          </a:xfrm>
        </p:grpSpPr>
        <p:sp>
          <p:nvSpPr>
            <p:cNvPr id="104865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2" name="object 7"/>
          <p:cNvSpPr txBox="1">
            <a:spLocks noGrp="1"/>
          </p:cNvSpPr>
          <p:nvPr>
            <p:ph type="title"/>
          </p:nvPr>
        </p:nvSpPr>
        <p:spPr>
          <a:xfrm>
            <a:off x="609604" y="381004"/>
            <a:ext cx="5263520" cy="2001520"/>
          </a:xfrm>
          <a:prstGeom prst="rect"/>
        </p:spPr>
        <p:txBody>
          <a:bodyPr bIns="0" lIns="0" rIns="0" rtlCol="0" tIns="16510" vert="horz" wrap="square">
            <a:spAutoFit/>
          </a:bodyPr>
          <a:p>
            <a:pPr marL="12696">
              <a:lnSpc>
                <a:spcPct val="100000"/>
              </a:lnSpc>
              <a:spcBef>
                <a:spcPts val="130"/>
              </a:spcBef>
            </a:pPr>
            <a:r>
              <a:rPr sz="4250"/>
              <a:t>PROJECT	</a:t>
            </a:r>
            <a:r>
              <a:rPr sz="4250"/>
              <a:t>OVERVIEW</a:t>
            </a:r>
          </a:p>
          <a:p>
            <a:pPr marL="12696">
              <a:lnSpc>
                <a:spcPct val="100000"/>
              </a:lnSpc>
              <a:spcBef>
                <a:spcPts val="130"/>
              </a:spcBef>
            </a:pP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5</a:t>
            </a:r>
          </a:p>
        </p:txBody>
      </p:sp>
      <p:sp>
        <p:nvSpPr>
          <p:cNvPr id="1048713" name=""/>
          <p:cNvSpPr txBox="1"/>
          <p:nvPr/>
        </p:nvSpPr>
        <p:spPr>
          <a:xfrm>
            <a:off x="220839" y="1946906"/>
            <a:ext cx="8766789" cy="2606040"/>
          </a:xfrm>
          <a:prstGeom prst="rect"/>
        </p:spPr>
        <p:txBody>
          <a:bodyPr rtlCol="0" wrap="square">
            <a:spAutoFit/>
          </a:bodyPr>
          <a:p>
            <a:r>
              <a:rPr sz="2800" lang="en-US">
                <a:solidFill>
                  <a:srgbClr val="000000"/>
                </a:solidFill>
              </a:rPr>
              <a:t>This project aims to utilize Microsoft Excel to analyze an organization's employee data, extracting key insights on performance, demographics, attrition rates, and other critical metrics to inform strategic HR decisions by leveraging filtering, pivot tables, and data visualization tools.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45" y="891796"/>
            <a:ext cx="5014591" cy="51815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3"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6</a:t>
            </a:r>
          </a:p>
        </p:txBody>
      </p:sp>
      <p:sp>
        <p:nvSpPr>
          <p:cNvPr id="1048658" name="Rectangle 11"/>
          <p:cNvSpPr/>
          <p:nvPr/>
        </p:nvSpPr>
        <p:spPr>
          <a:xfrm>
            <a:off x="650834" y="1730866"/>
            <a:ext cx="5175353" cy="3355341"/>
          </a:xfrm>
          <a:prstGeom prst="rect"/>
        </p:spPr>
        <p:txBody>
          <a:bodyPr wrap="square">
            <a:spAutoFit/>
          </a:bodyPr>
          <a:p>
            <a:pPr>
              <a:buFont typeface="+mj-lt"/>
              <a:buAutoNum type="arabicPeriod"/>
            </a:pPr>
            <a:r>
              <a:rPr sz="3200">
                <a:solidFill>
                  <a:srgbClr val="0D0D0D"/>
                </a:solidFill>
                <a:latin typeface="Times New Roman"/>
                <a:cs typeface="Times New Roman"/>
              </a:rPr>
              <a:t>Employee</a:t>
            </a:r>
          </a:p>
          <a:p>
            <a:pPr>
              <a:buFont typeface="+mj-lt"/>
              <a:buAutoNum type="arabicPeriod"/>
            </a:pPr>
          </a:p>
          <a:p>
            <a:pPr>
              <a:buFont typeface="+mj-lt"/>
              <a:buAutoNum type="arabicPeriod"/>
            </a:pPr>
            <a:r>
              <a:rPr sz="3200">
                <a:solidFill>
                  <a:srgbClr val="0D0D0D"/>
                </a:solidFill>
                <a:latin typeface="Times New Roman"/>
                <a:cs typeface="Times New Roman"/>
              </a:rPr>
              <a:t>Managing director</a:t>
            </a:r>
          </a:p>
          <a:p>
            <a:pPr>
              <a:buFont typeface="+mj-lt"/>
              <a:buAutoNum type="arabicPeriod"/>
            </a:pPr>
          </a:p>
          <a:p>
            <a:pPr>
              <a:buFont typeface="+mj-lt"/>
              <a:buAutoNum type="arabicPeriod"/>
            </a:pPr>
            <a:r>
              <a:rPr sz="3200">
                <a:solidFill>
                  <a:srgbClr val="0D0D0D"/>
                </a:solidFill>
                <a:latin typeface="Times New Roman"/>
                <a:cs typeface="Times New Roman"/>
              </a:rPr>
              <a:t>Team leader  </a:t>
            </a:r>
          </a:p>
          <a:p>
            <a:pPr>
              <a:buFont typeface="+mj-lt"/>
              <a:buAutoNum type="arabicPeriod"/>
            </a:pPr>
          </a:p>
          <a:p>
            <a:pPr>
              <a:buFont typeface="+mj-lt"/>
              <a:buAutoNum type="arabicPeriod"/>
            </a:pPr>
            <a:r>
              <a:rPr sz="3200">
                <a:solidFill>
                  <a:srgbClr val="0D0D0D"/>
                </a:solidFill>
                <a:latin typeface="Times New Roman"/>
                <a:cs typeface="Times New Roman"/>
              </a:rPr>
              <a:t>Manager</a:t>
            </a:r>
          </a:p>
          <a:p>
            <a:pPr>
              <a:buFont typeface="+mj-lt"/>
              <a:buAutoNum type="arabicPeriod"/>
            </a:pPr>
          </a: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5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1" y="857891"/>
            <a:ext cx="9763120" cy="546735"/>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7</a:t>
            </a:r>
          </a:p>
        </p:txBody>
      </p:sp>
      <p:sp>
        <p:nvSpPr>
          <p:cNvPr id="1048663" name="Rectangle 7"/>
          <p:cNvSpPr/>
          <p:nvPr/>
        </p:nvSpPr>
        <p:spPr>
          <a:xfrm>
            <a:off x="3169090" y="1613775"/>
            <a:ext cx="7078980" cy="4358641"/>
          </a:xfrm>
          <a:prstGeom prst="rect"/>
        </p:spPr>
        <p:txBody>
          <a:bodyPr wrap="none">
            <a:spAutoFit/>
          </a:bodyPr>
          <a:p>
            <a:r>
              <a:rPr b="1">
                <a:solidFill>
                  <a:srgbClr val="0D0D0D"/>
                </a:solidFill>
                <a:latin typeface="+mj-lt"/>
                <a:cs typeface="Times New Roman"/>
              </a:rPr>
              <a:t>CONDITIOANL FORMATING </a:t>
            </a:r>
            <a:r>
              <a:rPr b="1">
                <a:solidFill>
                  <a:srgbClr val="0D0D0D"/>
                </a:solidFill>
                <a:cs typeface="Times New Roman"/>
              </a:rPr>
              <a:t>: </a:t>
            </a:r>
            <a:r>
              <a:rPr>
                <a:solidFill>
                  <a:srgbClr val="0D0D0D"/>
                </a:solidFill>
                <a:latin typeface="Times New Roman"/>
                <a:cs typeface="Times New Roman"/>
              </a:rPr>
              <a:t>To find out the missing value</a:t>
            </a:r>
          </a:p>
          <a:p/>
          <a:p>
            <a:r>
              <a:rPr b="1">
                <a:solidFill>
                  <a:srgbClr val="0D0D0D"/>
                </a:solidFill>
                <a:latin typeface="+mj-lt"/>
                <a:cs typeface="Times New Roman"/>
              </a:rPr>
              <a:t>FILTER:</a:t>
            </a:r>
            <a:r>
              <a:rPr>
                <a:solidFill>
                  <a:srgbClr val="0D0D0D"/>
                </a:solidFill>
                <a:cs typeface="Times New Roman"/>
              </a:rPr>
              <a:t> </a:t>
            </a:r>
            <a:r>
              <a:rPr>
                <a:solidFill>
                  <a:srgbClr val="0D0D0D"/>
                </a:solidFill>
                <a:latin typeface="Times New Roman"/>
                <a:cs typeface="Times New Roman"/>
              </a:rPr>
              <a:t>To remove the blank cells</a:t>
            </a:r>
          </a:p>
          <a:p/>
          <a:p>
            <a:r>
              <a:rPr b="1">
                <a:latin typeface="+mj-lt"/>
              </a:rPr>
              <a:t>FORMULA:</a:t>
            </a:r>
            <a:r>
              <a:t> </a:t>
            </a:r>
            <a:r>
              <a:rPr>
                <a:latin typeface="Times New Roman"/>
                <a:cs typeface="Times New Roman"/>
              </a:rPr>
              <a:t>To calculate the performance by (=IF) Condition</a:t>
            </a:r>
          </a:p>
          <a:p/>
          <a:p>
            <a:r>
              <a:rPr b="1">
                <a:solidFill>
                  <a:srgbClr val="0D0D0D"/>
                </a:solidFill>
                <a:latin typeface="+mj-lt"/>
                <a:cs typeface="Times New Roman"/>
              </a:rPr>
              <a:t>PIVOT TABLE: </a:t>
            </a:r>
            <a:r>
              <a:rPr>
                <a:solidFill>
                  <a:srgbClr val="0D0D0D"/>
                </a:solidFill>
                <a:latin typeface="Times New Roman"/>
                <a:cs typeface="Times New Roman"/>
              </a:rPr>
              <a:t>To select the data to make pivot table</a:t>
            </a:r>
          </a:p>
          <a:p>
            <a:r>
              <a:rPr b="1">
                <a:solidFill>
                  <a:srgbClr val="0D0D0D"/>
                </a:solidFill>
                <a:latin typeface="+mj-lt"/>
                <a:cs typeface="Times New Roman"/>
              </a:rPr>
              <a:t>                         (SUMMARIZING THE DATA)</a:t>
            </a:r>
          </a:p>
          <a:p>
            <a:r>
              <a:rPr b="1">
                <a:solidFill>
                  <a:srgbClr val="0D0D0D"/>
                </a:solidFill>
                <a:latin typeface="+mj-lt"/>
                <a:cs typeface="Times New Roman"/>
              </a:rPr>
              <a:t>   </a:t>
            </a:r>
          </a:p>
          <a:p>
            <a:r>
              <a:rPr b="1">
                <a:solidFill>
                  <a:srgbClr val="0D0D0D"/>
                </a:solidFill>
                <a:latin typeface="+mj-lt"/>
                <a:cs typeface="Times New Roman"/>
              </a:rPr>
              <a:t>PIVOT CHART: </a:t>
            </a:r>
            <a:r>
              <a:rPr>
                <a:solidFill>
                  <a:srgbClr val="0D0D0D"/>
                </a:solidFill>
                <a:latin typeface="Times New Roman"/>
                <a:cs typeface="Times New Roman"/>
              </a:rPr>
              <a:t>To know about the clear data and information in chart</a:t>
            </a:r>
          </a:p>
          <a:p/>
          <a:p>
            <a:r>
              <a:rPr b="1">
                <a:solidFill>
                  <a:srgbClr val="0D0D0D"/>
                </a:solidFill>
                <a:latin typeface="+mj-lt"/>
                <a:cs typeface="Times New Roman"/>
              </a:rPr>
              <a:t>GRAPH</a:t>
            </a:r>
            <a:r>
              <a:rPr>
                <a:solidFill>
                  <a:srgbClr val="0D0D0D"/>
                </a:solidFill>
                <a:latin typeface="+mj-lt"/>
                <a:cs typeface="Times New Roman"/>
              </a:rPr>
              <a:t>: </a:t>
            </a:r>
            <a:r>
              <a:rPr>
                <a:solidFill>
                  <a:srgbClr val="0D0D0D"/>
                </a:solidFill>
                <a:latin typeface="Times New Roman"/>
                <a:cs typeface="Times New Roman"/>
              </a:rPr>
              <a:t>To data Visualization</a:t>
            </a:r>
          </a:p>
          <a:p/>
          <a:p>
            <a:r>
              <a:rPr b="1">
                <a:solidFill>
                  <a:srgbClr val="0D0D0D"/>
                </a:solidFill>
                <a:latin typeface="+mj-lt"/>
                <a:cs typeface="Times New Roman"/>
              </a:rPr>
              <a:t>SLICER:</a:t>
            </a:r>
            <a:r>
              <a:rPr>
                <a:solidFill>
                  <a:srgbClr val="0D0D0D"/>
                </a:solidFill>
                <a:latin typeface="+mj-lt"/>
                <a:cs typeface="Times New Roman"/>
              </a:rPr>
              <a:t> </a:t>
            </a:r>
            <a:r>
              <a:rPr>
                <a:solidFill>
                  <a:srgbClr val="0D0D0D"/>
                </a:solidFill>
                <a:latin typeface="Times New Roman"/>
                <a:cs typeface="Times New Roman"/>
              </a:rPr>
              <a:t>To </a:t>
            </a:r>
            <a:r>
              <a:rPr>
                <a:solidFill>
                  <a:srgbClr val="0D0D0D"/>
                </a:solidFill>
                <a:latin typeface="Times New Roman"/>
                <a:cs typeface="Times New Roman"/>
              </a:rPr>
              <a:t>summarise</a:t>
            </a:r>
            <a:r>
              <a:rPr>
                <a:solidFill>
                  <a:srgbClr val="0D0D0D"/>
                </a:solidFill>
                <a:latin typeface="Times New Roman"/>
                <a:cs typeface="Times New Roman"/>
              </a:rPr>
              <a:t> the selected data in table</a:t>
            </a:r>
          </a:p>
          <a: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t>Dataset Description</a:t>
            </a:r>
          </a:p>
        </p:txBody>
      </p:sp>
      <p:sp>
        <p:nvSpPr>
          <p:cNvPr id="1048668" name="Rectangle 2"/>
          <p:cNvSpPr/>
          <p:nvPr/>
        </p:nvSpPr>
        <p:spPr>
          <a:xfrm>
            <a:off x="1295404" y="1567927"/>
            <a:ext cx="3599179" cy="2834640"/>
          </a:xfrm>
          <a:prstGeom prst="rect"/>
        </p:spPr>
        <p:txBody>
          <a:bodyPr wrap="none">
            <a:spAutoFit/>
          </a:bodyPr>
          <a:p>
            <a:pPr indent="-342900" marL="342900">
              <a:buFont typeface="Wingdings"/>
              <a:buChar char="v"/>
            </a:pPr>
            <a:r>
              <a:rPr sz="2000">
                <a:solidFill>
                  <a:srgbClr val="0D0D0D"/>
                </a:solidFill>
                <a:latin typeface="Times New Roman"/>
                <a:cs typeface="Times New Roman"/>
              </a:rPr>
              <a:t>Employee dataset – </a:t>
            </a:r>
            <a:r>
              <a:rPr sz="2000">
                <a:solidFill>
                  <a:srgbClr val="0D0D0D"/>
                </a:solidFill>
                <a:latin typeface="Times New Roman"/>
                <a:cs typeface="Times New Roman"/>
              </a:rPr>
              <a:t>kaggle</a:t>
            </a:r>
          </a:p>
          <a:p>
            <a:pPr indent="-342900" marL="342900">
              <a:buFont typeface="Wingdings"/>
              <a:buChar char="v"/>
            </a:pPr>
            <a:r>
              <a:rPr sz="2000">
                <a:solidFill>
                  <a:srgbClr val="0D0D0D"/>
                </a:solidFill>
                <a:latin typeface="Times New Roman"/>
                <a:cs typeface="Times New Roman"/>
              </a:rPr>
              <a:t>26 features</a:t>
            </a:r>
          </a:p>
          <a:p>
            <a:pPr indent="-342900" marL="342900">
              <a:buFont typeface="Wingdings"/>
              <a:buChar char="v"/>
            </a:pPr>
            <a:r>
              <a:rPr sz="2000">
                <a:solidFill>
                  <a:srgbClr val="0D0D0D"/>
                </a:solidFill>
                <a:latin typeface="Times New Roman"/>
                <a:cs typeface="Times New Roman"/>
              </a:rPr>
              <a:t>9 features</a:t>
            </a:r>
          </a:p>
          <a:p>
            <a:pPr indent="-342900" marL="342900">
              <a:buFont typeface="Wingdings"/>
              <a:buChar char="v"/>
            </a:pPr>
            <a:r>
              <a:rPr sz="2000">
                <a:solidFill>
                  <a:srgbClr val="0D0D0D"/>
                </a:solidFill>
                <a:latin typeface="Times New Roman"/>
                <a:cs typeface="Times New Roman"/>
              </a:rPr>
              <a:t>Emp</a:t>
            </a:r>
            <a:r>
              <a:rPr sz="2000">
                <a:solidFill>
                  <a:srgbClr val="0D0D0D"/>
                </a:solidFill>
                <a:latin typeface="Times New Roman"/>
                <a:cs typeface="Times New Roman"/>
              </a:rPr>
              <a:t> id-</a:t>
            </a:r>
            <a:r>
              <a:rPr sz="2000">
                <a:solidFill>
                  <a:srgbClr val="0D0D0D"/>
                </a:solidFill>
                <a:latin typeface="Times New Roman"/>
                <a:cs typeface="Times New Roman"/>
              </a:rPr>
              <a:t>num</a:t>
            </a:r>
          </a:p>
          <a:p>
            <a:pPr indent="-342900" marL="342900">
              <a:buFont typeface="Wingdings"/>
              <a:buChar char="v"/>
            </a:pPr>
            <a:r>
              <a:rPr sz="2000">
                <a:solidFill>
                  <a:srgbClr val="0D0D0D"/>
                </a:solidFill>
                <a:latin typeface="Times New Roman"/>
                <a:cs typeface="Times New Roman"/>
              </a:rPr>
              <a:t>Emp</a:t>
            </a:r>
            <a:r>
              <a:rPr sz="2000">
                <a:solidFill>
                  <a:srgbClr val="0D0D0D"/>
                </a:solidFill>
                <a:latin typeface="Times New Roman"/>
                <a:cs typeface="Times New Roman"/>
              </a:rPr>
              <a:t> name-text</a:t>
            </a:r>
          </a:p>
          <a:p>
            <a:pPr indent="-342900" marL="342900">
              <a:buFont typeface="Wingdings"/>
              <a:buChar char="v"/>
            </a:pPr>
            <a:r>
              <a:rPr sz="2000">
                <a:solidFill>
                  <a:srgbClr val="0D0D0D"/>
                </a:solidFill>
                <a:latin typeface="Times New Roman"/>
                <a:cs typeface="Times New Roman"/>
              </a:rPr>
              <a:t>Gender</a:t>
            </a:r>
          </a:p>
          <a:p>
            <a:pPr indent="-342900" marL="342900">
              <a:buFont typeface="Wingdings"/>
              <a:buChar char="v"/>
            </a:pPr>
            <a:r>
              <a:rPr sz="2000">
                <a:solidFill>
                  <a:srgbClr val="0D0D0D"/>
                </a:solidFill>
                <a:latin typeface="Times New Roman"/>
                <a:cs typeface="Times New Roman"/>
              </a:rPr>
              <a:t>Business unit-text</a:t>
            </a:r>
          </a:p>
          <a:p>
            <a:pPr indent="-342900" marL="342900">
              <a:buFont typeface="Wingdings"/>
              <a:buChar char="v"/>
            </a:pPr>
            <a:r>
              <a:rPr sz="2000">
                <a:solidFill>
                  <a:srgbClr val="0D0D0D"/>
                </a:solidFill>
                <a:latin typeface="Times New Roman"/>
                <a:cs typeface="Times New Roman"/>
              </a:rPr>
              <a:t>Performance-text</a:t>
            </a:r>
          </a:p>
          <a:p>
            <a:pPr indent="-342900" marL="342900">
              <a:buFont typeface="Wingdings"/>
              <a:buChar char="v"/>
            </a:pPr>
            <a:r>
              <a:rPr sz="2000">
                <a:solidFill>
                  <a:srgbClr val="0D0D0D"/>
                </a:solidFill>
                <a:latin typeface="Times New Roman"/>
                <a:cs typeface="Times New Roman"/>
              </a:rPr>
              <a:t>Rating-</a:t>
            </a:r>
            <a:r>
              <a:rPr sz="2000">
                <a:solidFill>
                  <a:srgbClr val="0D0D0D"/>
                </a:solidFill>
                <a:latin typeface="Times New Roman"/>
                <a:cs typeface="Times New Roman"/>
              </a:rPr>
              <a:t>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9"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7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61" y="3053855"/>
            <a:ext cx="2466979" cy="3419470"/>
          </a:xfrm>
          <a:prstGeom prst="rect"/>
        </p:spPr>
      </p:pic>
      <p:sp>
        <p:nvSpPr>
          <p:cNvPr id="1048672" name="object 7"/>
          <p:cNvSpPr txBox="1">
            <a:spLocks noGrp="1"/>
          </p:cNvSpPr>
          <p:nvPr>
            <p:ph type="title"/>
          </p:nvPr>
        </p:nvSpPr>
        <p:spPr>
          <a:xfrm>
            <a:off x="609604" y="685800"/>
            <a:ext cx="8480426" cy="1527810"/>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br>
              <a:rPr sz="4250"/>
            </a:br>
            <a:r>
              <a:rPr sz="4250"/>
              <a:t> </a:t>
            </a:r>
            <a:br>
              <a:rPr sz="1800"/>
            </a:br>
            <a:r>
              <a:rPr sz="1800" u="sng"/>
              <a:t> </a:t>
            </a:r>
            <a:r>
              <a:rPr sz="1800"/>
              <a:t>                                                </a:t>
            </a:r>
            <a:r>
              <a:rPr sz="1800" u="sng">
                <a:latin typeface="Times New Roman"/>
                <a:cs typeface="Times New Roman"/>
              </a:rPr>
              <a:t>IF CONDITION</a:t>
            </a:r>
          </a:p>
        </p:txBody>
      </p:sp>
      <p:sp>
        <p:nvSpPr>
          <p:cNvPr id="1048673"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9</a:t>
            </a:r>
          </a:p>
        </p:txBody>
      </p:sp>
      <p:sp>
        <p:nvSpPr>
          <p:cNvPr id="1048674" name="Rectangle 10"/>
          <p:cNvSpPr/>
          <p:nvPr/>
        </p:nvSpPr>
        <p:spPr>
          <a:xfrm>
            <a:off x="2409829" y="2819395"/>
            <a:ext cx="7400925" cy="1069341"/>
          </a:xfrm>
          <a:prstGeom prst="rect"/>
        </p:spPr>
        <p:txBody>
          <a:bodyPr wrap="square">
            <a:spAutoFit/>
          </a:bodyPr>
          <a:p>
            <a:r>
              <a:rPr sz="2400"/>
              <a:t>      </a:t>
            </a:r>
            <a:r>
              <a:rPr sz="2400">
                <a:latin typeface="Times New Roman"/>
                <a:cs typeface="Times New Roman"/>
              </a:rPr>
              <a:t>=IF(J2=5,"veryhigh",IF(J2=4,"high",IF(J2=3,"medium",IF(J2,"low",IF(J2=1,"average")))))</a:t>
            </a:r>
          </a:p>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2024-10-18T05:34:15Z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9738942152e842b7a5b440afb207766a</vt:lpwstr>
  </property>
</Properties>
</file>