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6815-9651-462F-9027-26A01AB65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49F23A-2BEB-480F-99E2-4659A4EDE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ED0B24-7BE2-4BBC-89C4-113AA4029465}"/>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5" name="Footer Placeholder 4">
            <a:extLst>
              <a:ext uri="{FF2B5EF4-FFF2-40B4-BE49-F238E27FC236}">
                <a16:creationId xmlns:a16="http://schemas.microsoft.com/office/drawing/2014/main" id="{01F512C3-BA17-4197-AB39-897314A1D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69D39-EA2F-44F0-90A9-95F95200F74F}"/>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105355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F137-9EF1-471A-BF7E-8A89B266D9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E1FAC7-A941-4F69-A594-0A9A14ECF8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C9CBC-B8DD-4544-BB6A-F28E1C79DC3A}"/>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5" name="Footer Placeholder 4">
            <a:extLst>
              <a:ext uri="{FF2B5EF4-FFF2-40B4-BE49-F238E27FC236}">
                <a16:creationId xmlns:a16="http://schemas.microsoft.com/office/drawing/2014/main" id="{5330CFAD-77B4-47ED-8FBB-6EDCC1062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33E73-0378-4010-9762-134F234E4B8D}"/>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172613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F3A22-2C35-4C03-BEDC-D2BA22D76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06B29E-2EEB-4F26-A5F9-6392A2BEC5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DBD81-1EB5-4230-88F4-5A911ACC5610}"/>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5" name="Footer Placeholder 4">
            <a:extLst>
              <a:ext uri="{FF2B5EF4-FFF2-40B4-BE49-F238E27FC236}">
                <a16:creationId xmlns:a16="http://schemas.microsoft.com/office/drawing/2014/main" id="{6F9D5D09-7EAD-4EAB-B954-6C9FD1A63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12852-FF43-4746-8F8F-8CCA15282D24}"/>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246238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B7E3-2D27-4A3F-ACBB-C8177C147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999795-618B-49F4-829F-F1121B3B3A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9C5BC-538D-4A8F-BC5E-B375861535B0}"/>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5" name="Footer Placeholder 4">
            <a:extLst>
              <a:ext uri="{FF2B5EF4-FFF2-40B4-BE49-F238E27FC236}">
                <a16:creationId xmlns:a16="http://schemas.microsoft.com/office/drawing/2014/main" id="{89473658-3219-4326-872F-90525AC76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ECB32-DDB6-4989-A17F-7DF8CB369EE4}"/>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86596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FE41-C068-4808-B183-4A7C98290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4D426C-164E-4E26-B419-1176F6296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257D5F-6F3B-4FBE-90A9-DD45B204C27C}"/>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5" name="Footer Placeholder 4">
            <a:extLst>
              <a:ext uri="{FF2B5EF4-FFF2-40B4-BE49-F238E27FC236}">
                <a16:creationId xmlns:a16="http://schemas.microsoft.com/office/drawing/2014/main" id="{DEBA697C-F5CB-45BD-A6B8-CD7F8623C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B9CFB-FB65-4B5C-87B4-C964CB71E979}"/>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101123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3920-2210-4F7C-9A3C-4A1BFAB6B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74B487-CC58-4A11-AFB4-241204B9E9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424EFD-3D07-42B0-8FA5-FC861D4460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94014-BBE2-4297-88ED-3958F2FE0567}"/>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6" name="Footer Placeholder 5">
            <a:extLst>
              <a:ext uri="{FF2B5EF4-FFF2-40B4-BE49-F238E27FC236}">
                <a16:creationId xmlns:a16="http://schemas.microsoft.com/office/drawing/2014/main" id="{6E781900-5C59-4F05-BB31-7521E548F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871B14-2EA0-4D74-B9EB-32AC62EFCDEA}"/>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18237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B489-9F32-44D3-91D1-77A72BD884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28270-3B95-46DF-A644-06A22845F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F1870F-BCBA-412F-89B3-C2A6AA69DD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7AD0DD-7C56-4EC6-A5BA-4DA521577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EEFB29-64CA-4351-95D0-1545D5F1EA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D04D51-8D4F-4DE5-9A9A-D87D7A7D166E}"/>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8" name="Footer Placeholder 7">
            <a:extLst>
              <a:ext uri="{FF2B5EF4-FFF2-40B4-BE49-F238E27FC236}">
                <a16:creationId xmlns:a16="http://schemas.microsoft.com/office/drawing/2014/main" id="{43A3CC53-FC5A-4C82-B917-501BBC195F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A2289-F455-4E3E-B094-EF4875A9B237}"/>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313610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8C1C-8102-4A67-98F5-D2923B37C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4DD83E-5DA2-4AB4-BDE1-D7C734DDA6E0}"/>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4" name="Footer Placeholder 3">
            <a:extLst>
              <a:ext uri="{FF2B5EF4-FFF2-40B4-BE49-F238E27FC236}">
                <a16:creationId xmlns:a16="http://schemas.microsoft.com/office/drawing/2014/main" id="{20F1D27D-F378-468D-A18B-E7494F134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38CE4E-B396-40F8-8B58-A1D8FBA21568}"/>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282121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549AC-8EC7-42E1-982F-070C26EAA5A4}"/>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3" name="Footer Placeholder 2">
            <a:extLst>
              <a:ext uri="{FF2B5EF4-FFF2-40B4-BE49-F238E27FC236}">
                <a16:creationId xmlns:a16="http://schemas.microsoft.com/office/drawing/2014/main" id="{A3C9D8ED-5575-4DF4-9A1E-891B90840C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19AA1E-672A-42CA-94A1-343E0190806F}"/>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129319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9092-3164-4F2C-94CC-3F476DE69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53D3B9-4E77-40DD-A1D0-D172942FB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725A5D-03C7-45D4-8694-56726324D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93020E-42F5-4939-82E2-15FD4C1CD917}"/>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6" name="Footer Placeholder 5">
            <a:extLst>
              <a:ext uri="{FF2B5EF4-FFF2-40B4-BE49-F238E27FC236}">
                <a16:creationId xmlns:a16="http://schemas.microsoft.com/office/drawing/2014/main" id="{12FFDDD2-68C7-4A1F-9B8C-3BD829D55B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38EA20-BB95-4624-8011-4B9DEF4E7AAF}"/>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288471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5CE0-4BD9-4962-A5D2-233C85EE5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D6EEC7-50D1-4657-A6A3-C22F709E8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9F9088-4B88-4657-8260-CBD031CB6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88473-5A9C-410E-943D-9132EC7CB6C3}"/>
              </a:ext>
            </a:extLst>
          </p:cNvPr>
          <p:cNvSpPr>
            <a:spLocks noGrp="1"/>
          </p:cNvSpPr>
          <p:nvPr>
            <p:ph type="dt" sz="half" idx="10"/>
          </p:nvPr>
        </p:nvSpPr>
        <p:spPr/>
        <p:txBody>
          <a:bodyPr/>
          <a:lstStyle/>
          <a:p>
            <a:fld id="{FBE017BA-A04F-4C0C-A0A7-8636BAA501D7}" type="datetimeFigureOut">
              <a:rPr lang="en-IN" smtClean="0"/>
              <a:t>01-09-2018</a:t>
            </a:fld>
            <a:endParaRPr lang="en-IN"/>
          </a:p>
        </p:txBody>
      </p:sp>
      <p:sp>
        <p:nvSpPr>
          <p:cNvPr id="6" name="Footer Placeholder 5">
            <a:extLst>
              <a:ext uri="{FF2B5EF4-FFF2-40B4-BE49-F238E27FC236}">
                <a16:creationId xmlns:a16="http://schemas.microsoft.com/office/drawing/2014/main" id="{3AE8C9C4-E157-4A19-A48F-986A09E62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12C3AF-1574-46A3-8100-F5DA7C0B2296}"/>
              </a:ext>
            </a:extLst>
          </p:cNvPr>
          <p:cNvSpPr>
            <a:spLocks noGrp="1"/>
          </p:cNvSpPr>
          <p:nvPr>
            <p:ph type="sldNum" sz="quarter" idx="12"/>
          </p:nvPr>
        </p:nvSpPr>
        <p:spPr/>
        <p:txBody>
          <a:bodyPr/>
          <a:lstStyle/>
          <a:p>
            <a:fld id="{4B5AFA85-7E9F-4D1B-94B9-914E4E2359A3}" type="slidenum">
              <a:rPr lang="en-IN" smtClean="0"/>
              <a:t>‹#›</a:t>
            </a:fld>
            <a:endParaRPr lang="en-IN"/>
          </a:p>
        </p:txBody>
      </p:sp>
    </p:spTree>
    <p:extLst>
      <p:ext uri="{BB962C8B-B14F-4D97-AF65-F5344CB8AC3E}">
        <p14:creationId xmlns:p14="http://schemas.microsoft.com/office/powerpoint/2010/main" val="198578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63715-731B-482F-9A2A-C37B0FFF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7FEAF8-3C63-445C-AFA0-90BF2FC89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E46FD-1DC4-4E65-917C-CAC5ACAD1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017BA-A04F-4C0C-A0A7-8636BAA501D7}" type="datetimeFigureOut">
              <a:rPr lang="en-IN" smtClean="0"/>
              <a:t>01-09-2018</a:t>
            </a:fld>
            <a:endParaRPr lang="en-IN"/>
          </a:p>
        </p:txBody>
      </p:sp>
      <p:sp>
        <p:nvSpPr>
          <p:cNvPr id="5" name="Footer Placeholder 4">
            <a:extLst>
              <a:ext uri="{FF2B5EF4-FFF2-40B4-BE49-F238E27FC236}">
                <a16:creationId xmlns:a16="http://schemas.microsoft.com/office/drawing/2014/main" id="{5340F528-01E5-4B24-B9EA-0025F0089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ECE131-622E-4D3A-A49F-F48A316BBA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AFA85-7E9F-4D1B-94B9-914E4E2359A3}" type="slidenum">
              <a:rPr lang="en-IN" smtClean="0"/>
              <a:t>‹#›</a:t>
            </a:fld>
            <a:endParaRPr lang="en-IN"/>
          </a:p>
        </p:txBody>
      </p:sp>
    </p:spTree>
    <p:extLst>
      <p:ext uri="{BB962C8B-B14F-4D97-AF65-F5344CB8AC3E}">
        <p14:creationId xmlns:p14="http://schemas.microsoft.com/office/powerpoint/2010/main" val="2410275076"/>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370D-774B-4EC0-9FBE-0396ABE4C301}"/>
              </a:ext>
            </a:extLst>
          </p:cNvPr>
          <p:cNvSpPr>
            <a:spLocks noGrp="1"/>
          </p:cNvSpPr>
          <p:nvPr>
            <p:ph type="ctrTitle"/>
          </p:nvPr>
        </p:nvSpPr>
        <p:spPr>
          <a:xfrm>
            <a:off x="1073426" y="756133"/>
            <a:ext cx="9144000" cy="1098067"/>
          </a:xfrm>
        </p:spPr>
        <p:txBody>
          <a:bodyPr/>
          <a:lstStyle/>
          <a:p>
            <a:r>
              <a:rPr lang="en-IN" dirty="0" err="1"/>
              <a:t>Dockerfile</a:t>
            </a:r>
            <a:endParaRPr lang="en-IN" dirty="0"/>
          </a:p>
        </p:txBody>
      </p:sp>
    </p:spTree>
    <p:extLst>
      <p:ext uri="{BB962C8B-B14F-4D97-AF65-F5344CB8AC3E}">
        <p14:creationId xmlns:p14="http://schemas.microsoft.com/office/powerpoint/2010/main" val="9237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986E9-14F1-44B8-8241-36CFA633BD31}"/>
              </a:ext>
            </a:extLst>
          </p:cNvPr>
          <p:cNvSpPr>
            <a:spLocks noGrp="1"/>
          </p:cNvSpPr>
          <p:nvPr>
            <p:ph type="title"/>
          </p:nvPr>
        </p:nvSpPr>
        <p:spPr>
          <a:xfrm>
            <a:off x="679174" y="228358"/>
            <a:ext cx="8596668" cy="772181"/>
          </a:xfrm>
        </p:spPr>
        <p:txBody>
          <a:bodyPr/>
          <a:lstStyle/>
          <a:p>
            <a:r>
              <a:rPr lang="en-IN" dirty="0" err="1">
                <a:solidFill>
                  <a:srgbClr val="002060"/>
                </a:solidFill>
              </a:rPr>
              <a:t>Dockerfile</a:t>
            </a:r>
            <a:r>
              <a:rPr lang="en-IN" dirty="0">
                <a:solidFill>
                  <a:srgbClr val="002060"/>
                </a:solidFill>
              </a:rPr>
              <a:t> instructions (cont..)</a:t>
            </a:r>
            <a:endParaRPr lang="en-IN" dirty="0"/>
          </a:p>
        </p:txBody>
      </p:sp>
      <p:sp>
        <p:nvSpPr>
          <p:cNvPr id="3" name="Content Placeholder 2">
            <a:extLst>
              <a:ext uri="{FF2B5EF4-FFF2-40B4-BE49-F238E27FC236}">
                <a16:creationId xmlns:a16="http://schemas.microsoft.com/office/drawing/2014/main" id="{E3E95FE5-20EE-4FC7-BCCF-5CA3B79FD8F9}"/>
              </a:ext>
            </a:extLst>
          </p:cNvPr>
          <p:cNvSpPr>
            <a:spLocks noGrp="1"/>
          </p:cNvSpPr>
          <p:nvPr>
            <p:ph idx="1"/>
          </p:nvPr>
        </p:nvSpPr>
        <p:spPr>
          <a:xfrm>
            <a:off x="679174" y="1000539"/>
            <a:ext cx="10515600" cy="5277540"/>
          </a:xfrm>
        </p:spPr>
        <p:txBody>
          <a:bodyPr/>
          <a:lstStyle/>
          <a:p>
            <a:pPr marL="0" indent="0">
              <a:buNone/>
            </a:pPr>
            <a:endParaRPr lang="en-IN" b="1" dirty="0"/>
          </a:p>
          <a:p>
            <a:pPr marL="0" indent="0">
              <a:buNone/>
            </a:pPr>
            <a:r>
              <a:rPr lang="en-IN" b="1" dirty="0"/>
              <a:t>RUN</a:t>
            </a:r>
          </a:p>
          <a:p>
            <a:pPr marL="0" indent="0" algn="just">
              <a:buNone/>
            </a:pPr>
            <a:r>
              <a:rPr lang="en-US" dirty="0"/>
              <a:t>RUN instruction is used to executes any commands on top of the current image and this will create a new </a:t>
            </a:r>
            <a:r>
              <a:rPr lang="en-US" dirty="0" err="1"/>
              <a:t>laye</a:t>
            </a:r>
            <a:endParaRPr lang="en-US" dirty="0"/>
          </a:p>
          <a:p>
            <a:pPr marL="0" indent="0">
              <a:buNone/>
            </a:pPr>
            <a:r>
              <a:rPr lang="en-US" b="1" dirty="0"/>
              <a:t>Example:</a:t>
            </a:r>
            <a:r>
              <a:rPr lang="en-IN" b="1" dirty="0"/>
              <a:t>     </a:t>
            </a:r>
            <a:r>
              <a:rPr lang="en-US" dirty="0"/>
              <a:t>RUN apt-get update</a:t>
            </a:r>
          </a:p>
          <a:p>
            <a:pPr marL="0" indent="0">
              <a:buNone/>
            </a:pPr>
            <a:r>
              <a:rPr lang="en-US" b="1" dirty="0"/>
              <a:t>CMD</a:t>
            </a:r>
          </a:p>
          <a:p>
            <a:pPr marL="0" indent="0" algn="just">
              <a:buNone/>
            </a:pPr>
            <a:r>
              <a:rPr lang="en-US" dirty="0"/>
              <a:t>CMD instruction is used to set a command to be executed when running a container. There must be only one CMD in a </a:t>
            </a:r>
            <a:r>
              <a:rPr lang="en-US" dirty="0" err="1"/>
              <a:t>Dockerfile</a:t>
            </a:r>
            <a:endParaRPr lang="en-US" dirty="0"/>
          </a:p>
          <a:p>
            <a:pPr marL="0" indent="0" algn="just">
              <a:buNone/>
            </a:pPr>
            <a:r>
              <a:rPr lang="en-US" dirty="0"/>
              <a:t> If more than one CMD is listed, only the last CMD takes effect</a:t>
            </a:r>
          </a:p>
          <a:p>
            <a:pPr marL="0" indent="0">
              <a:buNone/>
            </a:pPr>
            <a:r>
              <a:rPr lang="en-US" b="1" dirty="0"/>
              <a:t>Example:     </a:t>
            </a:r>
            <a:r>
              <a:rPr lang="en-IN" dirty="0"/>
              <a:t>CMD ping google.com</a:t>
            </a:r>
            <a:endParaRPr lang="en-US" dirty="0"/>
          </a:p>
          <a:p>
            <a:pPr marL="0" indent="0">
              <a:buNone/>
            </a:pPr>
            <a:endParaRPr lang="en-US" dirty="0"/>
          </a:p>
        </p:txBody>
      </p:sp>
    </p:spTree>
    <p:extLst>
      <p:ext uri="{BB962C8B-B14F-4D97-AF65-F5344CB8AC3E}">
        <p14:creationId xmlns:p14="http://schemas.microsoft.com/office/powerpoint/2010/main" val="142329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E1F132-678F-4675-BAB1-00AE520FB3B7}"/>
              </a:ext>
            </a:extLst>
          </p:cNvPr>
          <p:cNvSpPr>
            <a:spLocks noGrp="1"/>
          </p:cNvSpPr>
          <p:nvPr>
            <p:ph type="title"/>
          </p:nvPr>
        </p:nvSpPr>
        <p:spPr>
          <a:xfrm>
            <a:off x="147247" y="228358"/>
            <a:ext cx="8596668" cy="818564"/>
          </a:xfrm>
        </p:spPr>
        <p:txBody>
          <a:bodyPr/>
          <a:lstStyle/>
          <a:p>
            <a:r>
              <a:rPr lang="en-IN" dirty="0" err="1">
                <a:solidFill>
                  <a:srgbClr val="002060"/>
                </a:solidFill>
              </a:rPr>
              <a:t>Dockerfile</a:t>
            </a:r>
            <a:r>
              <a:rPr lang="en-IN" dirty="0">
                <a:solidFill>
                  <a:srgbClr val="002060"/>
                </a:solidFill>
              </a:rPr>
              <a:t> instructions (cont..)</a:t>
            </a:r>
            <a:endParaRPr lang="en-IN" dirty="0"/>
          </a:p>
        </p:txBody>
      </p:sp>
      <p:sp>
        <p:nvSpPr>
          <p:cNvPr id="3" name="Content Placeholder 2">
            <a:extLst>
              <a:ext uri="{FF2B5EF4-FFF2-40B4-BE49-F238E27FC236}">
                <a16:creationId xmlns:a16="http://schemas.microsoft.com/office/drawing/2014/main" id="{FC92C152-715A-405D-87C5-4D03F7243EB4}"/>
              </a:ext>
            </a:extLst>
          </p:cNvPr>
          <p:cNvSpPr>
            <a:spLocks noGrp="1"/>
          </p:cNvSpPr>
          <p:nvPr>
            <p:ph idx="1"/>
          </p:nvPr>
        </p:nvSpPr>
        <p:spPr>
          <a:xfrm>
            <a:off x="573157" y="1255643"/>
            <a:ext cx="10515600" cy="5436704"/>
          </a:xfrm>
        </p:spPr>
        <p:txBody>
          <a:bodyPr>
            <a:normAutofit/>
          </a:bodyPr>
          <a:lstStyle/>
          <a:p>
            <a:pPr marL="0" indent="0">
              <a:buNone/>
            </a:pPr>
            <a:r>
              <a:rPr lang="en-IN" b="1" dirty="0"/>
              <a:t>ENTRYPOINT</a:t>
            </a:r>
          </a:p>
          <a:p>
            <a:pPr marL="0" indent="0" algn="just">
              <a:buNone/>
            </a:pPr>
            <a:r>
              <a:rPr lang="en-US" dirty="0"/>
              <a:t>ENTRYPOINT instruction is used to configure and run a container as an executable</a:t>
            </a:r>
          </a:p>
          <a:p>
            <a:pPr marL="0" indent="0">
              <a:buNone/>
            </a:pPr>
            <a:r>
              <a:rPr lang="en-US" b="1" dirty="0"/>
              <a:t>Example</a:t>
            </a:r>
            <a:r>
              <a:rPr lang="en-US" dirty="0"/>
              <a:t>:  </a:t>
            </a:r>
            <a:r>
              <a:rPr lang="en-IN" dirty="0"/>
              <a:t>ENTRYPOINT ping google.com</a:t>
            </a:r>
          </a:p>
          <a:p>
            <a:pPr marL="0" indent="0">
              <a:buNone/>
            </a:pPr>
            <a:r>
              <a:rPr lang="en-IN" dirty="0"/>
              <a:t>                   ENTRYPOINT ["</a:t>
            </a:r>
            <a:r>
              <a:rPr lang="en-IN" dirty="0" err="1"/>
              <a:t>ping","google.com</a:t>
            </a:r>
            <a:r>
              <a:rPr lang="en-IN" dirty="0"/>
              <a:t>"]  - in executable form</a:t>
            </a:r>
          </a:p>
          <a:p>
            <a:pPr marL="0" indent="0">
              <a:buNone/>
            </a:pPr>
            <a:endParaRPr lang="en-IN" b="1" dirty="0"/>
          </a:p>
          <a:p>
            <a:pPr marL="0" indent="0">
              <a:buNone/>
            </a:pPr>
            <a:r>
              <a:rPr lang="en-IN" b="1" dirty="0"/>
              <a:t>WORKDIR</a:t>
            </a:r>
          </a:p>
          <a:p>
            <a:pPr marL="0" indent="0" algn="just">
              <a:buNone/>
            </a:pPr>
            <a:r>
              <a:rPr lang="en-US" dirty="0"/>
              <a:t>WORKDIR instruction is used to set the working directory</a:t>
            </a:r>
          </a:p>
          <a:p>
            <a:pPr marL="0" indent="0">
              <a:buNone/>
            </a:pPr>
            <a:r>
              <a:rPr lang="en-IN" b="1" dirty="0"/>
              <a:t>Example: </a:t>
            </a:r>
            <a:r>
              <a:rPr lang="en-IN" dirty="0"/>
              <a:t>WORKDIR  </a:t>
            </a:r>
            <a:r>
              <a:rPr lang="en-IN" dirty="0" err="1"/>
              <a:t>src</a:t>
            </a:r>
            <a:r>
              <a:rPr lang="en-IN" dirty="0"/>
              <a:t>  /app</a:t>
            </a: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30695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D43902-BE6D-4CAA-82C5-35A1A5345E71}"/>
              </a:ext>
            </a:extLst>
          </p:cNvPr>
          <p:cNvSpPr>
            <a:spLocks noGrp="1"/>
          </p:cNvSpPr>
          <p:nvPr>
            <p:ph type="title"/>
          </p:nvPr>
        </p:nvSpPr>
        <p:spPr>
          <a:xfrm>
            <a:off x="147247" y="228358"/>
            <a:ext cx="8596668" cy="1320800"/>
          </a:xfrm>
        </p:spPr>
        <p:txBody>
          <a:bodyPr/>
          <a:lstStyle/>
          <a:p>
            <a:r>
              <a:rPr lang="en-IN" dirty="0" err="1">
                <a:solidFill>
                  <a:srgbClr val="002060"/>
                </a:solidFill>
              </a:rPr>
              <a:t>Dockerfile</a:t>
            </a:r>
            <a:r>
              <a:rPr lang="en-IN" dirty="0">
                <a:solidFill>
                  <a:srgbClr val="002060"/>
                </a:solidFill>
              </a:rPr>
              <a:t> instructions (cont..)</a:t>
            </a:r>
            <a:endParaRPr lang="en-IN" dirty="0"/>
          </a:p>
        </p:txBody>
      </p:sp>
      <p:sp>
        <p:nvSpPr>
          <p:cNvPr id="3" name="Content Placeholder 2">
            <a:extLst>
              <a:ext uri="{FF2B5EF4-FFF2-40B4-BE49-F238E27FC236}">
                <a16:creationId xmlns:a16="http://schemas.microsoft.com/office/drawing/2014/main" id="{C379FD99-B55A-4F1F-A1EA-AC9C09161D5B}"/>
              </a:ext>
            </a:extLst>
          </p:cNvPr>
          <p:cNvSpPr>
            <a:spLocks noGrp="1"/>
          </p:cNvSpPr>
          <p:nvPr>
            <p:ph idx="1"/>
          </p:nvPr>
        </p:nvSpPr>
        <p:spPr>
          <a:xfrm>
            <a:off x="520754" y="1549158"/>
            <a:ext cx="11225769" cy="4654693"/>
          </a:xfrm>
        </p:spPr>
        <p:txBody>
          <a:bodyPr>
            <a:normAutofit/>
          </a:bodyPr>
          <a:lstStyle/>
          <a:p>
            <a:pPr marL="0" indent="0">
              <a:buNone/>
            </a:pPr>
            <a:r>
              <a:rPr lang="en-IN" b="1" dirty="0"/>
              <a:t>ENV</a:t>
            </a:r>
          </a:p>
          <a:p>
            <a:pPr marL="0" indent="0">
              <a:buNone/>
            </a:pPr>
            <a:r>
              <a:rPr lang="en-US" dirty="0"/>
              <a:t>ENV instruction is used to set environment variables with key and value</a:t>
            </a:r>
          </a:p>
          <a:p>
            <a:pPr marL="0" indent="0">
              <a:buNone/>
            </a:pPr>
            <a:r>
              <a:rPr lang="en-US" b="1" dirty="0"/>
              <a:t>Example: </a:t>
            </a:r>
            <a:r>
              <a:rPr lang="en-IN" dirty="0"/>
              <a:t>ENV </a:t>
            </a:r>
            <a:r>
              <a:rPr lang="en-IN" dirty="0" err="1"/>
              <a:t>app_version</a:t>
            </a:r>
            <a:r>
              <a:rPr lang="en-IN" dirty="0"/>
              <a:t> 2.0</a:t>
            </a:r>
          </a:p>
          <a:p>
            <a:pPr marL="0" indent="0">
              <a:buNone/>
            </a:pPr>
            <a:r>
              <a:rPr lang="en-IN" dirty="0"/>
              <a:t>                 ENV APP_DIR /data/</a:t>
            </a:r>
            <a:endParaRPr lang="en-IN" b="1" dirty="0"/>
          </a:p>
          <a:p>
            <a:pPr marL="0" indent="0">
              <a:buNone/>
            </a:pPr>
            <a:r>
              <a:rPr lang="en-IN" b="1" dirty="0"/>
              <a:t>ARG</a:t>
            </a:r>
          </a:p>
          <a:p>
            <a:pPr marL="0" indent="0">
              <a:buNone/>
            </a:pPr>
            <a:r>
              <a:rPr lang="en-US" dirty="0"/>
              <a:t>ARG instruction is also used to set environment variables with key and value, but this variables will set only during the image build not on the container</a:t>
            </a:r>
          </a:p>
          <a:p>
            <a:pPr marL="0" indent="0">
              <a:buNone/>
            </a:pPr>
            <a:r>
              <a:rPr lang="en-US" b="1" dirty="0"/>
              <a:t>Example</a:t>
            </a:r>
            <a:r>
              <a:rPr lang="en-US" dirty="0"/>
              <a:t>: </a:t>
            </a:r>
            <a:r>
              <a:rPr lang="en-IN" dirty="0"/>
              <a:t>ARG TMP_VER 2.0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1284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40937-1DF6-48E0-A94A-FD4F49684516}"/>
              </a:ext>
            </a:extLst>
          </p:cNvPr>
          <p:cNvSpPr>
            <a:spLocks noGrp="1"/>
          </p:cNvSpPr>
          <p:nvPr>
            <p:ph idx="1"/>
          </p:nvPr>
        </p:nvSpPr>
        <p:spPr/>
        <p:txBody>
          <a:bodyPr/>
          <a:lstStyle/>
          <a:p>
            <a:pPr marL="0" indent="0" algn="ctr">
              <a:buNone/>
            </a:pPr>
            <a:r>
              <a:rPr lang="en-IN" dirty="0"/>
              <a:t>TAHNK YOU</a:t>
            </a:r>
          </a:p>
        </p:txBody>
      </p:sp>
    </p:spTree>
    <p:extLst>
      <p:ext uri="{BB962C8B-B14F-4D97-AF65-F5344CB8AC3E}">
        <p14:creationId xmlns:p14="http://schemas.microsoft.com/office/powerpoint/2010/main" val="263395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6130EA-7811-4981-80DC-0A9CFEC3DCF7}"/>
              </a:ext>
            </a:extLst>
          </p:cNvPr>
          <p:cNvSpPr>
            <a:spLocks noGrp="1"/>
          </p:cNvSpPr>
          <p:nvPr>
            <p:ph type="subTitle" idx="1"/>
          </p:nvPr>
        </p:nvSpPr>
        <p:spPr>
          <a:xfrm>
            <a:off x="1451348" y="357427"/>
            <a:ext cx="8451275" cy="6348174"/>
          </a:xfrm>
        </p:spPr>
        <p:txBody>
          <a:bodyPr/>
          <a:lstStyle/>
          <a:p>
            <a:r>
              <a:rPr lang="en-IN" sz="3600" b="1" dirty="0" err="1"/>
              <a:t>Dockerfile</a:t>
            </a:r>
            <a:endParaRPr lang="en-IN" sz="3600" b="1" dirty="0"/>
          </a:p>
          <a:p>
            <a:endParaRPr lang="en-IN" b="1" dirty="0"/>
          </a:p>
          <a:p>
            <a:pPr marL="342900" indent="-342900" algn="l">
              <a:buFont typeface="Wingdings" panose="05000000000000000000" pitchFamily="2" charset="2"/>
              <a:buChar char="Ø"/>
            </a:pPr>
            <a:r>
              <a:rPr lang="en-US" dirty="0" err="1"/>
              <a:t>Dockerfile</a:t>
            </a:r>
            <a:r>
              <a:rPr lang="en-US" dirty="0"/>
              <a:t> is nothing but the source code for building Docker images</a:t>
            </a:r>
          </a:p>
          <a:p>
            <a:pPr marL="342900" indent="-342900" algn="l">
              <a:buFont typeface="Wingdings" panose="05000000000000000000" pitchFamily="2" charset="2"/>
              <a:buChar char="Ø"/>
            </a:pPr>
            <a:r>
              <a:rPr lang="en-IN" dirty="0"/>
              <a:t>Create images automatically using a build script “</a:t>
            </a:r>
            <a:r>
              <a:rPr lang="en-IN" dirty="0" err="1"/>
              <a:t>Dockerfile</a:t>
            </a:r>
            <a:r>
              <a:rPr lang="en-IN" dirty="0"/>
              <a:t>”</a:t>
            </a:r>
          </a:p>
          <a:p>
            <a:pPr marL="342900" indent="-342900" algn="l">
              <a:buFont typeface="Wingdings" panose="05000000000000000000" pitchFamily="2" charset="2"/>
              <a:buChar char="Ø"/>
            </a:pPr>
            <a:r>
              <a:rPr lang="en-IN" dirty="0"/>
              <a:t> Can be versioned in a version control system like Git or SVN along with all dependencies</a:t>
            </a:r>
          </a:p>
          <a:p>
            <a:pPr marL="342900" indent="-342900" algn="l">
              <a:buFont typeface="Wingdings" panose="05000000000000000000" pitchFamily="2" charset="2"/>
              <a:buChar char="Ø"/>
            </a:pPr>
            <a:r>
              <a:rPr lang="en-IN" dirty="0"/>
              <a:t> Docker hub can automatically build images based on </a:t>
            </a:r>
            <a:r>
              <a:rPr lang="en-IN" dirty="0" err="1"/>
              <a:t>dockerfiles</a:t>
            </a:r>
            <a:r>
              <a:rPr lang="en-IN" dirty="0"/>
              <a:t> on </a:t>
            </a:r>
            <a:r>
              <a:rPr lang="en-IN" dirty="0" err="1"/>
              <a:t>Github</a:t>
            </a:r>
            <a:endParaRPr lang="en-IN" dirty="0"/>
          </a:p>
          <a:p>
            <a:pPr algn="l"/>
            <a:endParaRPr lang="en-IN" b="1" dirty="0"/>
          </a:p>
          <a:p>
            <a:pPr marL="342900" indent="-342900" algn="l">
              <a:buFont typeface="Wingdings" panose="05000000000000000000" pitchFamily="2" charset="2"/>
              <a:buChar char="Ø"/>
            </a:pPr>
            <a:endParaRPr lang="en-IN" b="1" dirty="0"/>
          </a:p>
        </p:txBody>
      </p:sp>
      <p:pic>
        <p:nvPicPr>
          <p:cNvPr id="1028" name="Picture 4" descr="Dockerfile instructions for image">
            <a:extLst>
              <a:ext uri="{FF2B5EF4-FFF2-40B4-BE49-F238E27FC236}">
                <a16:creationId xmlns:a16="http://schemas.microsoft.com/office/drawing/2014/main" id="{FC8B4A20-3C42-43A9-9DEF-6644CB519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96" y="4572000"/>
            <a:ext cx="3477661" cy="164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1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457EF-29F4-4CB4-8B9E-82BF69EF99F3}"/>
              </a:ext>
            </a:extLst>
          </p:cNvPr>
          <p:cNvSpPr>
            <a:spLocks noGrp="1"/>
          </p:cNvSpPr>
          <p:nvPr>
            <p:ph idx="1"/>
          </p:nvPr>
        </p:nvSpPr>
        <p:spPr>
          <a:xfrm>
            <a:off x="443275" y="228599"/>
            <a:ext cx="10102142" cy="5900491"/>
          </a:xfrm>
        </p:spPr>
        <p:txBody>
          <a:bodyPr>
            <a:normAutofit/>
          </a:bodyPr>
          <a:lstStyle/>
          <a:p>
            <a:pPr marL="0" indent="0">
              <a:buNone/>
            </a:pPr>
            <a:r>
              <a:rPr lang="en-IN" sz="3200" u="sng" dirty="0" err="1"/>
              <a:t>Dockerfile</a:t>
            </a:r>
            <a:r>
              <a:rPr lang="en-IN" sz="3200" u="sng" dirty="0"/>
              <a:t>  Example</a:t>
            </a:r>
            <a:r>
              <a:rPr lang="en-IN" u="sng" dirty="0"/>
              <a:t>:</a:t>
            </a:r>
          </a:p>
          <a:p>
            <a:pPr marL="0" indent="0">
              <a:buNone/>
            </a:pPr>
            <a:endParaRPr kumimoji="0" lang="en-IN" altLang="en-US" sz="1600" b="0" i="0" u="none" strike="noStrike" cap="none" normalizeH="0" baseline="0" dirty="0">
              <a:ln>
                <a:noFill/>
              </a:ln>
              <a:effectLst/>
              <a:latin typeface="Arial" panose="020B0604020202020204" pitchFamily="34" charset="0"/>
            </a:endParaRPr>
          </a:p>
          <a:p>
            <a:pPr marL="0" indent="0">
              <a:buNone/>
            </a:pPr>
            <a:r>
              <a:rPr lang="en-IN" altLang="en-US" sz="1600" dirty="0">
                <a:solidFill>
                  <a:srgbClr val="002060"/>
                </a:solidFill>
                <a:latin typeface="Arial" panose="020B0604020202020204" pitchFamily="34" charset="0"/>
              </a:rPr>
              <a:t>FROM  </a:t>
            </a:r>
            <a:r>
              <a:rPr lang="en-IN" altLang="en-US" sz="1600" dirty="0" err="1">
                <a:solidFill>
                  <a:srgbClr val="002060"/>
                </a:solidFill>
                <a:latin typeface="Arial" panose="020B0604020202020204" pitchFamily="34" charset="0"/>
              </a:rPr>
              <a:t>nginx:alpine</a:t>
            </a:r>
            <a:endParaRPr lang="en-IN" altLang="en-US" sz="1600" dirty="0">
              <a:solidFill>
                <a:srgbClr val="002060"/>
              </a:solidFill>
              <a:latin typeface="Arial" panose="020B0604020202020204" pitchFamily="34" charset="0"/>
            </a:endParaRPr>
          </a:p>
          <a:p>
            <a:pPr marL="0" indent="0">
              <a:buNone/>
            </a:pPr>
            <a:r>
              <a:rPr kumimoji="0" lang="en-IN" altLang="en-US" sz="1600" b="0" i="0" u="none" strike="noStrike" cap="none" normalizeH="0" baseline="0" dirty="0">
                <a:ln>
                  <a:noFill/>
                </a:ln>
                <a:solidFill>
                  <a:srgbClr val="002060"/>
                </a:solidFill>
                <a:effectLst/>
                <a:latin typeface="Arial" panose="020B0604020202020204" pitchFamily="34" charset="0"/>
              </a:rPr>
              <a:t>COPY  index.html  /</a:t>
            </a:r>
            <a:r>
              <a:rPr kumimoji="0" lang="en-IN" altLang="en-US" sz="1600" b="0" i="0" u="none" strike="noStrike" cap="none" normalizeH="0" baseline="0" dirty="0" err="1">
                <a:ln>
                  <a:noFill/>
                </a:ln>
                <a:solidFill>
                  <a:srgbClr val="002060"/>
                </a:solidFill>
                <a:effectLst/>
                <a:latin typeface="Arial" panose="020B0604020202020204" pitchFamily="34" charset="0"/>
              </a:rPr>
              <a:t>usr</a:t>
            </a:r>
            <a:r>
              <a:rPr kumimoji="0" lang="en-IN" altLang="en-US" sz="1600" b="0" i="0" u="none" strike="noStrike" cap="none" normalizeH="0" baseline="0" dirty="0">
                <a:ln>
                  <a:noFill/>
                </a:ln>
                <a:solidFill>
                  <a:srgbClr val="002060"/>
                </a:solidFill>
                <a:effectLst/>
                <a:latin typeface="Arial" panose="020B0604020202020204" pitchFamily="34" charset="0"/>
              </a:rPr>
              <a:t>/share/</a:t>
            </a:r>
            <a:r>
              <a:rPr kumimoji="0" lang="en-IN" altLang="en-US" sz="1600" b="0" i="0" u="none" strike="noStrike" cap="none" normalizeH="0" baseline="0" dirty="0" err="1">
                <a:ln>
                  <a:noFill/>
                </a:ln>
                <a:solidFill>
                  <a:srgbClr val="002060"/>
                </a:solidFill>
                <a:effectLst/>
                <a:latin typeface="Arial" panose="020B0604020202020204" pitchFamily="34" charset="0"/>
              </a:rPr>
              <a:t>nginx</a:t>
            </a:r>
            <a:r>
              <a:rPr kumimoji="0" lang="en-IN" altLang="en-US" sz="1600" b="0" i="0" u="none" strike="noStrike" cap="none" normalizeH="0" baseline="0" dirty="0">
                <a:ln>
                  <a:noFill/>
                </a:ln>
                <a:solidFill>
                  <a:srgbClr val="002060"/>
                </a:solidFill>
                <a:effectLst/>
                <a:latin typeface="Arial" panose="020B0604020202020204" pitchFamily="34" charset="0"/>
              </a:rPr>
              <a:t>/html/index.html</a:t>
            </a:r>
          </a:p>
          <a:p>
            <a:pPr marL="0" indent="0">
              <a:buNone/>
            </a:pPr>
            <a:endParaRPr lang="en-IN" altLang="en-US" sz="1600" dirty="0">
              <a:solidFill>
                <a:srgbClr val="002060"/>
              </a:solidFill>
              <a:latin typeface="Arial" panose="020B0604020202020204" pitchFamily="34" charset="0"/>
            </a:endParaRPr>
          </a:p>
          <a:p>
            <a:pPr marL="0" indent="0">
              <a:buNone/>
            </a:pPr>
            <a:r>
              <a:rPr kumimoji="0" lang="en-IN" altLang="en-US" sz="1600" b="0" i="0" u="sng" strike="noStrike" cap="none" normalizeH="0" baseline="0" dirty="0">
                <a:ln>
                  <a:noFill/>
                </a:ln>
                <a:solidFill>
                  <a:srgbClr val="00B050"/>
                </a:solidFill>
                <a:effectLst/>
                <a:latin typeface="Arial" panose="020B0604020202020204" pitchFamily="34" charset="0"/>
              </a:rPr>
              <a:t>Index.html</a:t>
            </a:r>
            <a:r>
              <a:rPr kumimoji="0" lang="en-IN" altLang="en-US" sz="1600" b="0" i="0" u="none" strike="noStrike" cap="none" normalizeH="0" baseline="0" dirty="0">
                <a:ln>
                  <a:noFill/>
                </a:ln>
                <a:solidFill>
                  <a:srgbClr val="00B050"/>
                </a:solidFill>
                <a:effectLst/>
                <a:latin typeface="Arial" panose="020B0604020202020204" pitchFamily="34" charset="0"/>
              </a:rPr>
              <a:t>:</a:t>
            </a:r>
          </a:p>
          <a:p>
            <a:pPr marL="0" indent="0">
              <a:buNone/>
            </a:pPr>
            <a:r>
              <a:rPr lang="en-IN" altLang="en-US" sz="1600" dirty="0">
                <a:solidFill>
                  <a:srgbClr val="00B050"/>
                </a:solidFill>
                <a:latin typeface="Arial" panose="020B0604020202020204" pitchFamily="34" charset="0"/>
              </a:rPr>
              <a:t>&lt;h1&gt; Hello !!!!!&lt;/h1&gt;</a:t>
            </a:r>
            <a:endParaRPr kumimoji="0" lang="en-IN" altLang="en-US" sz="1600" b="0" i="0" u="none" strike="noStrike" cap="none" normalizeH="0" baseline="0" dirty="0">
              <a:ln>
                <a:noFill/>
              </a:ln>
              <a:solidFill>
                <a:srgbClr val="00B050"/>
              </a:solidFill>
              <a:effectLst/>
              <a:latin typeface="Arial" panose="020B0604020202020204" pitchFamily="34" charset="0"/>
            </a:endParaRPr>
          </a:p>
          <a:p>
            <a:pPr marL="0" indent="0">
              <a:buNone/>
            </a:pPr>
            <a:r>
              <a:rPr lang="en-IN" altLang="en-US" sz="1600" dirty="0">
                <a:solidFill>
                  <a:srgbClr val="00B050"/>
                </a:solidFill>
                <a:latin typeface="Arial" panose="020B0604020202020204" pitchFamily="34" charset="0"/>
              </a:rPr>
              <a:t>&lt;p&gt;This is a simple static website being served from Nginx running inside a Docker container !!&lt;/p&gt;</a:t>
            </a:r>
          </a:p>
          <a:p>
            <a:pPr marL="0" indent="0">
              <a:buNone/>
            </a:pPr>
            <a:endParaRPr lang="en-IN" altLang="en-US" sz="1600" dirty="0">
              <a:solidFill>
                <a:srgbClr val="00B050"/>
              </a:solidFill>
              <a:latin typeface="Arial" panose="020B0604020202020204" pitchFamily="34" charset="0"/>
            </a:endParaRPr>
          </a:p>
          <a:p>
            <a:pPr marL="0" indent="0">
              <a:buNone/>
            </a:pPr>
            <a:r>
              <a:rPr lang="en-IN" altLang="en-US" sz="1600" dirty="0">
                <a:latin typeface="Arial" panose="020B0604020202020204" pitchFamily="34" charset="0"/>
              </a:rPr>
              <a:t>Command to build docker image,</a:t>
            </a:r>
          </a:p>
          <a:p>
            <a:pPr marL="0" indent="0">
              <a:buNone/>
            </a:pPr>
            <a:r>
              <a:rPr kumimoji="0" lang="en-IN" altLang="en-US" sz="1600" b="0" i="0" u="none" strike="noStrike" cap="none" normalizeH="0" baseline="0" dirty="0">
                <a:ln>
                  <a:noFill/>
                </a:ln>
                <a:effectLst/>
                <a:latin typeface="Arial" panose="020B0604020202020204" pitchFamily="34" charset="0"/>
              </a:rPr>
              <a:t>        $ docker build –t </a:t>
            </a:r>
            <a:r>
              <a:rPr kumimoji="0" lang="en-IN" altLang="en-US" sz="1600" b="0" i="0" u="none" strike="noStrike" cap="none" normalizeH="0" baseline="0" dirty="0" err="1">
                <a:ln>
                  <a:noFill/>
                </a:ln>
                <a:effectLst/>
                <a:latin typeface="Arial" panose="020B0604020202020204" pitchFamily="34" charset="0"/>
              </a:rPr>
              <a:t>myweb</a:t>
            </a:r>
            <a:r>
              <a:rPr kumimoji="0" lang="en-IN" altLang="en-US" sz="1600" b="0" i="0" u="none" strike="noStrike" cap="none" normalizeH="0" baseline="0" dirty="0">
                <a:ln>
                  <a:noFill/>
                </a:ln>
                <a:effectLst/>
                <a:latin typeface="Arial" panose="020B0604020202020204" pitchFamily="34" charset="0"/>
              </a:rPr>
              <a:t> .</a:t>
            </a:r>
          </a:p>
          <a:p>
            <a:pPr marL="0" indent="0">
              <a:buNone/>
            </a:pPr>
            <a:r>
              <a:rPr lang="en-IN" altLang="en-US" sz="1600" dirty="0">
                <a:latin typeface="Arial" panose="020B0604020202020204" pitchFamily="34" charset="0"/>
              </a:rPr>
              <a:t>Command to view </a:t>
            </a:r>
            <a:r>
              <a:rPr lang="en-IN" altLang="en-US" sz="1600" dirty="0" err="1">
                <a:latin typeface="Arial" panose="020B0604020202020204" pitchFamily="34" charset="0"/>
              </a:rPr>
              <a:t>builded</a:t>
            </a:r>
            <a:r>
              <a:rPr lang="en-IN" altLang="en-US" sz="1600" dirty="0">
                <a:latin typeface="Arial" panose="020B0604020202020204" pitchFamily="34" charset="0"/>
              </a:rPr>
              <a:t> image</a:t>
            </a:r>
          </a:p>
          <a:p>
            <a:pPr marL="0" indent="0">
              <a:buNone/>
            </a:pPr>
            <a:r>
              <a:rPr kumimoji="0" lang="en-IN" altLang="en-US" sz="1600" b="0" i="0" u="none" strike="noStrike" cap="none" normalizeH="0" baseline="0" dirty="0">
                <a:ln>
                  <a:noFill/>
                </a:ln>
                <a:effectLst/>
                <a:latin typeface="Arial" panose="020B0604020202020204" pitchFamily="34" charset="0"/>
              </a:rPr>
              <a:t>        $ docker images</a:t>
            </a:r>
          </a:p>
          <a:p>
            <a:pPr marL="0" indent="0">
              <a:buNone/>
            </a:pPr>
            <a:r>
              <a:rPr lang="en-IN" altLang="en-US" sz="1600" dirty="0">
                <a:latin typeface="Arial" panose="020B0604020202020204" pitchFamily="34" charset="0"/>
              </a:rPr>
              <a:t>Command to run a container out of the image</a:t>
            </a:r>
          </a:p>
          <a:p>
            <a:pPr marL="0" indent="0">
              <a:buNone/>
            </a:pPr>
            <a:r>
              <a:rPr kumimoji="0" lang="en-IN" altLang="en-US" sz="1600" b="0" i="0" u="none" strike="noStrike" cap="none" normalizeH="0" baseline="0" dirty="0">
                <a:ln>
                  <a:noFill/>
                </a:ln>
                <a:effectLst/>
                <a:latin typeface="Arial" panose="020B0604020202020204" pitchFamily="34" charset="0"/>
              </a:rPr>
              <a:t>        $ docker run –d –p 80:80 </a:t>
            </a:r>
            <a:r>
              <a:rPr kumimoji="0" lang="en-IN" altLang="en-US" sz="1600" b="0" i="0" u="none" strike="noStrike" cap="none" normalizeH="0" baseline="0" dirty="0" err="1">
                <a:ln>
                  <a:noFill/>
                </a:ln>
                <a:effectLst/>
                <a:latin typeface="Arial" panose="020B0604020202020204" pitchFamily="34" charset="0"/>
              </a:rPr>
              <a:t>myweb</a:t>
            </a:r>
            <a:endParaRPr kumimoji="0" lang="en-US" altLang="en-US" sz="1600" b="0" i="0" u="none" strike="noStrike" cap="none" normalizeH="0" baseline="0" dirty="0">
              <a:ln>
                <a:noFill/>
              </a:ln>
              <a:effectLst/>
              <a:latin typeface="Arial" panose="020B0604020202020204" pitchFamily="34" charset="0"/>
            </a:endParaRPr>
          </a:p>
          <a:p>
            <a:pPr marL="0" indent="0" algn="ctr">
              <a:buNone/>
            </a:pPr>
            <a:endParaRPr lang="en-IN" dirty="0"/>
          </a:p>
        </p:txBody>
      </p:sp>
      <p:sp>
        <p:nvSpPr>
          <p:cNvPr id="8" name="Rectangle 3">
            <a:extLst>
              <a:ext uri="{FF2B5EF4-FFF2-40B4-BE49-F238E27FC236}">
                <a16:creationId xmlns:a16="http://schemas.microsoft.com/office/drawing/2014/main" id="{47DE24EF-5539-443E-867F-20ACC117B4F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C307942C-D094-4C02-9395-8D8F4ABC5935}"/>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4" name="Picture 6" descr="docker-file-image-container-flow">
            <a:extLst>
              <a:ext uri="{FF2B5EF4-FFF2-40B4-BE49-F238E27FC236}">
                <a16:creationId xmlns:a16="http://schemas.microsoft.com/office/drawing/2014/main" id="{562ACAC7-B82A-4872-825A-5393107F1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452" y="3429000"/>
            <a:ext cx="3860379" cy="143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68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4654-B985-46F0-AF8E-FFD67646D634}"/>
              </a:ext>
            </a:extLst>
          </p:cNvPr>
          <p:cNvSpPr>
            <a:spLocks noGrp="1"/>
          </p:cNvSpPr>
          <p:nvPr>
            <p:ph type="title"/>
          </p:nvPr>
        </p:nvSpPr>
        <p:spPr>
          <a:xfrm>
            <a:off x="838200" y="834887"/>
            <a:ext cx="10515600" cy="855801"/>
          </a:xfrm>
        </p:spPr>
        <p:txBody>
          <a:bodyPr/>
          <a:lstStyle/>
          <a:p>
            <a:r>
              <a:rPr lang="en-IN" dirty="0">
                <a:solidFill>
                  <a:srgbClr val="002060"/>
                </a:solidFill>
              </a:rPr>
              <a:t>Docker images</a:t>
            </a:r>
          </a:p>
        </p:txBody>
      </p:sp>
      <p:sp>
        <p:nvSpPr>
          <p:cNvPr id="3" name="Content Placeholder 2">
            <a:extLst>
              <a:ext uri="{FF2B5EF4-FFF2-40B4-BE49-F238E27FC236}">
                <a16:creationId xmlns:a16="http://schemas.microsoft.com/office/drawing/2014/main" id="{2AB0BF5F-7C04-47D4-8EA9-F4CA742490A7}"/>
              </a:ext>
            </a:extLst>
          </p:cNvPr>
          <p:cNvSpPr>
            <a:spLocks noGrp="1"/>
          </p:cNvSpPr>
          <p:nvPr>
            <p:ph idx="1"/>
          </p:nvPr>
        </p:nvSpPr>
        <p:spPr/>
        <p:txBody>
          <a:bodyPr/>
          <a:lstStyle/>
          <a:p>
            <a:pPr>
              <a:buFont typeface="Wingdings" panose="05000000000000000000" pitchFamily="2" charset="2"/>
              <a:buChar char="Ø"/>
            </a:pPr>
            <a:r>
              <a:rPr lang="en-IN" dirty="0"/>
              <a:t>Docker images are the read only templates from which the containers are launched from</a:t>
            </a:r>
          </a:p>
          <a:p>
            <a:pPr>
              <a:buFont typeface="Wingdings" panose="05000000000000000000" pitchFamily="2" charset="2"/>
              <a:buChar char="Ø"/>
            </a:pPr>
            <a:r>
              <a:rPr lang="en-IN" dirty="0"/>
              <a:t>Each image consists of a series of layers using the union file system </a:t>
            </a:r>
          </a:p>
          <a:p>
            <a:pPr>
              <a:buFont typeface="Wingdings" panose="05000000000000000000" pitchFamily="2" charset="2"/>
              <a:buChar char="Ø"/>
            </a:pPr>
            <a:r>
              <a:rPr lang="en-IN" dirty="0"/>
              <a:t>When a image is changed a new layer will be created</a:t>
            </a:r>
          </a:p>
          <a:p>
            <a:endParaRPr lang="en-IN" dirty="0"/>
          </a:p>
        </p:txBody>
      </p:sp>
    </p:spTree>
    <p:extLst>
      <p:ext uri="{BB962C8B-B14F-4D97-AF65-F5344CB8AC3E}">
        <p14:creationId xmlns:p14="http://schemas.microsoft.com/office/powerpoint/2010/main" val="131433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013F-88DE-47A4-92D7-399BD9E52C0D}"/>
              </a:ext>
            </a:extLst>
          </p:cNvPr>
          <p:cNvSpPr>
            <a:spLocks noGrp="1"/>
          </p:cNvSpPr>
          <p:nvPr>
            <p:ph type="title"/>
          </p:nvPr>
        </p:nvSpPr>
        <p:spPr/>
        <p:txBody>
          <a:bodyPr/>
          <a:lstStyle/>
          <a:p>
            <a:r>
              <a:rPr lang="en-IN" dirty="0" err="1">
                <a:solidFill>
                  <a:srgbClr val="002060"/>
                </a:solidFill>
              </a:rPr>
              <a:t>Dockerfile</a:t>
            </a:r>
            <a:r>
              <a:rPr lang="en-IN" dirty="0">
                <a:solidFill>
                  <a:srgbClr val="002060"/>
                </a:solidFill>
              </a:rPr>
              <a:t> instructions </a:t>
            </a:r>
          </a:p>
        </p:txBody>
      </p:sp>
      <p:sp>
        <p:nvSpPr>
          <p:cNvPr id="3" name="Content Placeholder 2">
            <a:extLst>
              <a:ext uri="{FF2B5EF4-FFF2-40B4-BE49-F238E27FC236}">
                <a16:creationId xmlns:a16="http://schemas.microsoft.com/office/drawing/2014/main" id="{28A3586D-E3D2-4D00-BC82-9223EB282EF0}"/>
              </a:ext>
            </a:extLst>
          </p:cNvPr>
          <p:cNvSpPr>
            <a:spLocks noGrp="1"/>
          </p:cNvSpPr>
          <p:nvPr>
            <p:ph idx="1"/>
          </p:nvPr>
        </p:nvSpPr>
        <p:spPr>
          <a:xfrm>
            <a:off x="838200" y="1444487"/>
            <a:ext cx="10515600" cy="5048388"/>
          </a:xfrm>
        </p:spPr>
        <p:txBody>
          <a:bodyPr>
            <a:normAutofit/>
          </a:bodyPr>
          <a:lstStyle/>
          <a:p>
            <a:pPr marL="0" indent="0">
              <a:buNone/>
            </a:pPr>
            <a:r>
              <a:rPr lang="en-IN" dirty="0"/>
              <a:t>FROM</a:t>
            </a:r>
          </a:p>
          <a:p>
            <a:pPr marL="0" indent="0">
              <a:buNone/>
            </a:pPr>
            <a:r>
              <a:rPr lang="en-US" dirty="0"/>
              <a:t>The FROM command sets the base image for the rest of the instructions and it will be the first instruction in </a:t>
            </a:r>
            <a:r>
              <a:rPr lang="en-US" dirty="0" err="1"/>
              <a:t>Dockerfile</a:t>
            </a:r>
            <a:endParaRPr lang="en-US" dirty="0"/>
          </a:p>
          <a:p>
            <a:pPr marL="0" indent="0">
              <a:buNone/>
            </a:pPr>
            <a:r>
              <a:rPr lang="en-US" dirty="0"/>
              <a:t> It is used to specify the valid docker image name. So specified Docker Image will be downloaded from docker hub registry if it is not exists locally</a:t>
            </a:r>
          </a:p>
          <a:p>
            <a:pPr marL="0" indent="0">
              <a:buNone/>
            </a:pPr>
            <a:r>
              <a:rPr lang="en-US" dirty="0"/>
              <a:t>Example:    FROM </a:t>
            </a:r>
            <a:r>
              <a:rPr lang="en-US" dirty="0" err="1"/>
              <a:t>nginx:latest</a:t>
            </a:r>
            <a:endParaRPr lang="en-US" dirty="0"/>
          </a:p>
          <a:p>
            <a:pPr marL="0" indent="0">
              <a:buNone/>
            </a:pPr>
            <a:br>
              <a:rPr lang="en-US" dirty="0"/>
            </a:b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5247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E9B1-0A14-43FA-ABDF-2CF0EF781D30}"/>
              </a:ext>
            </a:extLst>
          </p:cNvPr>
          <p:cNvSpPr>
            <a:spLocks noGrp="1"/>
          </p:cNvSpPr>
          <p:nvPr>
            <p:ph type="title"/>
          </p:nvPr>
        </p:nvSpPr>
        <p:spPr>
          <a:xfrm>
            <a:off x="425543" y="816638"/>
            <a:ext cx="8596668" cy="1320800"/>
          </a:xfrm>
        </p:spPr>
        <p:txBody>
          <a:bodyPr/>
          <a:lstStyle/>
          <a:p>
            <a:r>
              <a:rPr lang="en-IN" dirty="0" err="1">
                <a:solidFill>
                  <a:srgbClr val="002060"/>
                </a:solidFill>
              </a:rPr>
              <a:t>Dcokerfile</a:t>
            </a:r>
            <a:r>
              <a:rPr lang="en-IN" dirty="0">
                <a:solidFill>
                  <a:srgbClr val="002060"/>
                </a:solidFill>
              </a:rPr>
              <a:t> instructions  (cont..)</a:t>
            </a:r>
          </a:p>
        </p:txBody>
      </p:sp>
      <p:sp>
        <p:nvSpPr>
          <p:cNvPr id="3" name="Content Placeholder 2">
            <a:extLst>
              <a:ext uri="{FF2B5EF4-FFF2-40B4-BE49-F238E27FC236}">
                <a16:creationId xmlns:a16="http://schemas.microsoft.com/office/drawing/2014/main" id="{170AEAF3-1898-4109-AF40-D236FF2A31BE}"/>
              </a:ext>
            </a:extLst>
          </p:cNvPr>
          <p:cNvSpPr>
            <a:spLocks noGrp="1"/>
          </p:cNvSpPr>
          <p:nvPr>
            <p:ph idx="1"/>
          </p:nvPr>
        </p:nvSpPr>
        <p:spPr/>
        <p:txBody>
          <a:bodyPr>
            <a:normAutofit/>
          </a:bodyPr>
          <a:lstStyle/>
          <a:p>
            <a:pPr marL="0" indent="0">
              <a:buNone/>
            </a:pPr>
            <a:r>
              <a:rPr lang="en-US" b="1" dirty="0"/>
              <a:t>LABEL</a:t>
            </a:r>
          </a:p>
          <a:p>
            <a:pPr marL="0" indent="0">
              <a:buNone/>
            </a:pPr>
            <a:r>
              <a:rPr lang="en-US" dirty="0"/>
              <a:t>   LABEL instruction is used to specify metadata </a:t>
            </a:r>
            <a:r>
              <a:rPr lang="en-US" dirty="0" err="1"/>
              <a:t>informations</a:t>
            </a:r>
            <a:r>
              <a:rPr lang="en-US" dirty="0"/>
              <a:t> to an image and is a key-value  pair</a:t>
            </a:r>
          </a:p>
          <a:p>
            <a:pPr marL="0" indent="0">
              <a:buNone/>
            </a:pPr>
            <a:endParaRPr lang="en-IN" b="1" dirty="0"/>
          </a:p>
          <a:p>
            <a:pPr marL="0" indent="0">
              <a:buNone/>
            </a:pPr>
            <a:r>
              <a:rPr lang="en-IN" b="1" dirty="0"/>
              <a:t>Example:   </a:t>
            </a:r>
            <a:r>
              <a:rPr lang="en-IN" dirty="0"/>
              <a:t>LABEL "</a:t>
            </a:r>
            <a:r>
              <a:rPr lang="en-IN" dirty="0" err="1"/>
              <a:t>Application_Environment</a:t>
            </a:r>
            <a:r>
              <a:rPr lang="en-IN" dirty="0"/>
              <a:t>"="Development"</a:t>
            </a:r>
            <a:br>
              <a:rPr lang="en-IN" dirty="0"/>
            </a:br>
            <a:r>
              <a:rPr lang="en-IN" dirty="0"/>
              <a:t>                    </a:t>
            </a:r>
            <a:endParaRPr lang="en-IN" b="1" dirty="0"/>
          </a:p>
          <a:p>
            <a:pPr marL="0" indent="0">
              <a:buNone/>
            </a:pPr>
            <a:endParaRPr lang="en-US" dirty="0">
              <a:latin typeface="+mj-lt"/>
            </a:endParaRPr>
          </a:p>
          <a:p>
            <a:pPr marL="0" indent="0">
              <a:buNone/>
            </a:pPr>
            <a:endParaRPr lang="en-IN" dirty="0"/>
          </a:p>
        </p:txBody>
      </p:sp>
    </p:spTree>
    <p:extLst>
      <p:ext uri="{BB962C8B-B14F-4D97-AF65-F5344CB8AC3E}">
        <p14:creationId xmlns:p14="http://schemas.microsoft.com/office/powerpoint/2010/main" val="43045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5B93-3168-40F7-AEB9-7D54987B4373}"/>
              </a:ext>
            </a:extLst>
          </p:cNvPr>
          <p:cNvSpPr>
            <a:spLocks noGrp="1"/>
          </p:cNvSpPr>
          <p:nvPr>
            <p:ph type="title"/>
          </p:nvPr>
        </p:nvSpPr>
        <p:spPr/>
        <p:txBody>
          <a:bodyPr/>
          <a:lstStyle/>
          <a:p>
            <a:r>
              <a:rPr lang="en-IN" dirty="0" err="1">
                <a:solidFill>
                  <a:srgbClr val="002060"/>
                </a:solidFill>
              </a:rPr>
              <a:t>Dockerfile</a:t>
            </a:r>
            <a:r>
              <a:rPr lang="en-IN" dirty="0">
                <a:solidFill>
                  <a:srgbClr val="002060"/>
                </a:solidFill>
              </a:rPr>
              <a:t> instructions (cont..)</a:t>
            </a:r>
          </a:p>
        </p:txBody>
      </p:sp>
      <p:sp>
        <p:nvSpPr>
          <p:cNvPr id="3" name="Content Placeholder 2">
            <a:extLst>
              <a:ext uri="{FF2B5EF4-FFF2-40B4-BE49-F238E27FC236}">
                <a16:creationId xmlns:a16="http://schemas.microsoft.com/office/drawing/2014/main" id="{B6B340C3-4038-47EC-9D29-F5CA3F5E2C04}"/>
              </a:ext>
            </a:extLst>
          </p:cNvPr>
          <p:cNvSpPr>
            <a:spLocks noGrp="1"/>
          </p:cNvSpPr>
          <p:nvPr>
            <p:ph idx="1"/>
          </p:nvPr>
        </p:nvSpPr>
        <p:spPr/>
        <p:txBody>
          <a:bodyPr/>
          <a:lstStyle/>
          <a:p>
            <a:pPr marL="0" indent="0">
              <a:buNone/>
            </a:pPr>
            <a:r>
              <a:rPr lang="en-IN" b="1" dirty="0"/>
              <a:t>EXPOSE</a:t>
            </a:r>
          </a:p>
          <a:p>
            <a:pPr marL="0" indent="0" algn="just">
              <a:buNone/>
            </a:pPr>
            <a:r>
              <a:rPr lang="en-US" dirty="0"/>
              <a:t>EXPOSE instruction is used to inform about the network ports that the container listens on runtime. Docker uses this information to interconnect containers using links and to set up port redirection on docker host system</a:t>
            </a:r>
          </a:p>
          <a:p>
            <a:pPr marL="0" indent="0">
              <a:buNone/>
            </a:pPr>
            <a:endParaRPr lang="en-IN" b="1" dirty="0"/>
          </a:p>
          <a:p>
            <a:pPr marL="0" indent="0">
              <a:buNone/>
            </a:pPr>
            <a:r>
              <a:rPr lang="en-IN" b="1" dirty="0"/>
              <a:t>Example:   </a:t>
            </a:r>
            <a:r>
              <a:rPr lang="en-IN" dirty="0"/>
              <a:t>EXPOSE 80 </a:t>
            </a:r>
          </a:p>
          <a:p>
            <a:pPr marL="0" indent="0">
              <a:buNone/>
            </a:pPr>
            <a:endParaRPr lang="en-IN" dirty="0"/>
          </a:p>
        </p:txBody>
      </p:sp>
    </p:spTree>
    <p:extLst>
      <p:ext uri="{BB962C8B-B14F-4D97-AF65-F5344CB8AC3E}">
        <p14:creationId xmlns:p14="http://schemas.microsoft.com/office/powerpoint/2010/main" val="165745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C570-62F0-4F53-88E7-23D6957725D0}"/>
              </a:ext>
            </a:extLst>
          </p:cNvPr>
          <p:cNvSpPr>
            <a:spLocks noGrp="1"/>
          </p:cNvSpPr>
          <p:nvPr>
            <p:ph type="title"/>
          </p:nvPr>
        </p:nvSpPr>
        <p:spPr/>
        <p:txBody>
          <a:bodyPr/>
          <a:lstStyle/>
          <a:p>
            <a:r>
              <a:rPr lang="en-IN" dirty="0" err="1">
                <a:solidFill>
                  <a:srgbClr val="002060"/>
                </a:solidFill>
              </a:rPr>
              <a:t>Dockerfile</a:t>
            </a:r>
            <a:r>
              <a:rPr lang="en-IN" dirty="0">
                <a:solidFill>
                  <a:srgbClr val="002060"/>
                </a:solidFill>
              </a:rPr>
              <a:t> instructions (cont..)</a:t>
            </a:r>
            <a:endParaRPr lang="en-IN" dirty="0"/>
          </a:p>
        </p:txBody>
      </p:sp>
      <p:sp>
        <p:nvSpPr>
          <p:cNvPr id="3" name="Content Placeholder 2">
            <a:extLst>
              <a:ext uri="{FF2B5EF4-FFF2-40B4-BE49-F238E27FC236}">
                <a16:creationId xmlns:a16="http://schemas.microsoft.com/office/drawing/2014/main" id="{301C5D84-D265-4529-934A-3D4ABA1B70E2}"/>
              </a:ext>
            </a:extLst>
          </p:cNvPr>
          <p:cNvSpPr>
            <a:spLocks noGrp="1"/>
          </p:cNvSpPr>
          <p:nvPr>
            <p:ph idx="1"/>
          </p:nvPr>
        </p:nvSpPr>
        <p:spPr/>
        <p:txBody>
          <a:bodyPr>
            <a:normAutofit/>
          </a:bodyPr>
          <a:lstStyle/>
          <a:p>
            <a:pPr marL="0" indent="0">
              <a:buNone/>
            </a:pPr>
            <a:r>
              <a:rPr lang="en-IN" b="1" dirty="0"/>
              <a:t>ADD</a:t>
            </a:r>
          </a:p>
          <a:p>
            <a:pPr marL="0" indent="0" algn="just">
              <a:buNone/>
            </a:pPr>
            <a:r>
              <a:rPr lang="en-US" dirty="0"/>
              <a:t>ADD instruction is used to copy files, directories and remote URL files to the destination (docker container) within the filesystem of the Docker Images </a:t>
            </a:r>
          </a:p>
          <a:p>
            <a:pPr marL="0" indent="0">
              <a:buNone/>
            </a:pPr>
            <a:r>
              <a:rPr lang="en-IN" b="1" dirty="0"/>
              <a:t>Example:  </a:t>
            </a:r>
            <a:r>
              <a:rPr lang="en-IN" dirty="0"/>
              <a:t>ADD ["</a:t>
            </a:r>
            <a:r>
              <a:rPr lang="en-IN" dirty="0" err="1"/>
              <a:t>src</a:t>
            </a:r>
            <a:r>
              <a:rPr lang="en-IN" dirty="0"/>
              <a:t>","</a:t>
            </a:r>
            <a:r>
              <a:rPr lang="en-IN" dirty="0" err="1"/>
              <a:t>dest</a:t>
            </a:r>
            <a:r>
              <a:rPr lang="en-IN" dirty="0"/>
              <a:t>"]</a:t>
            </a:r>
          </a:p>
          <a:p>
            <a:pPr marL="0" indent="0">
              <a:buNone/>
            </a:pPr>
            <a:r>
              <a:rPr lang="en-IN" b="1" dirty="0"/>
              <a:t>                   </a:t>
            </a:r>
            <a:r>
              <a:rPr lang="en-IN" dirty="0"/>
              <a:t>ADD /root/</a:t>
            </a:r>
            <a:r>
              <a:rPr lang="en-IN" dirty="0" err="1"/>
              <a:t>testfile</a:t>
            </a:r>
            <a:r>
              <a:rPr lang="en-IN" dirty="0"/>
              <a:t>  /data/</a:t>
            </a:r>
          </a:p>
          <a:p>
            <a:pPr marL="0" indent="0" algn="just">
              <a:buNone/>
            </a:pPr>
            <a:r>
              <a:rPr lang="en-US" dirty="0"/>
              <a:t>If the "</a:t>
            </a:r>
            <a:r>
              <a:rPr lang="en-US" dirty="0" err="1"/>
              <a:t>src</a:t>
            </a:r>
            <a:r>
              <a:rPr lang="en-US" dirty="0"/>
              <a:t>" argument is a compressed file (tar, </a:t>
            </a:r>
            <a:r>
              <a:rPr lang="en-US" dirty="0" err="1"/>
              <a:t>gzip</a:t>
            </a:r>
            <a:r>
              <a:rPr lang="en-US" dirty="0"/>
              <a:t>, bzip2, </a:t>
            </a:r>
            <a:r>
              <a:rPr lang="en-US" dirty="0" err="1"/>
              <a:t>etc</a:t>
            </a:r>
            <a:r>
              <a:rPr lang="en-US" dirty="0"/>
              <a:t>) then it will extract at the specified "</a:t>
            </a:r>
            <a:r>
              <a:rPr lang="en-US" dirty="0" err="1"/>
              <a:t>dest</a:t>
            </a:r>
            <a:r>
              <a:rPr lang="en-US" dirty="0"/>
              <a:t>" in the container's filesystem</a:t>
            </a:r>
            <a:endParaRPr lang="en-IN" dirty="0"/>
          </a:p>
          <a:p>
            <a:pPr marL="0" indent="0">
              <a:buNone/>
            </a:pPr>
            <a:endParaRPr lang="en-US" b="1" dirty="0"/>
          </a:p>
        </p:txBody>
      </p:sp>
    </p:spTree>
    <p:extLst>
      <p:ext uri="{BB962C8B-B14F-4D97-AF65-F5344CB8AC3E}">
        <p14:creationId xmlns:p14="http://schemas.microsoft.com/office/powerpoint/2010/main" val="210225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460E2-076B-4B60-831E-0F3DAB51AC60}"/>
              </a:ext>
            </a:extLst>
          </p:cNvPr>
          <p:cNvSpPr>
            <a:spLocks noGrp="1"/>
          </p:cNvSpPr>
          <p:nvPr>
            <p:ph idx="1"/>
          </p:nvPr>
        </p:nvSpPr>
        <p:spPr/>
        <p:txBody>
          <a:bodyPr/>
          <a:lstStyle/>
          <a:p>
            <a:pPr marL="0" indent="0">
              <a:buNone/>
            </a:pPr>
            <a:r>
              <a:rPr lang="en-IN" b="1" dirty="0"/>
              <a:t>COPY</a:t>
            </a:r>
          </a:p>
          <a:p>
            <a:pPr marL="0" indent="0" algn="just">
              <a:buNone/>
            </a:pPr>
            <a:r>
              <a:rPr lang="en-US" dirty="0"/>
              <a:t>COPY instruction is used to copy files, directories and remote URL files to the destination within the filesystem of the Docker Images</a:t>
            </a:r>
          </a:p>
          <a:p>
            <a:pPr marL="0" indent="0">
              <a:buNone/>
            </a:pPr>
            <a:endParaRPr lang="en-US" dirty="0"/>
          </a:p>
          <a:p>
            <a:pPr marL="0" indent="0">
              <a:buNone/>
            </a:pPr>
            <a:r>
              <a:rPr lang="en-IN" b="1" dirty="0"/>
              <a:t>Example:   </a:t>
            </a:r>
            <a:r>
              <a:rPr lang="en-IN" dirty="0"/>
              <a:t>COPY </a:t>
            </a:r>
            <a:r>
              <a:rPr lang="en-IN" dirty="0" err="1"/>
              <a:t>src</a:t>
            </a:r>
            <a:r>
              <a:rPr lang="en-IN" dirty="0"/>
              <a:t> </a:t>
            </a:r>
            <a:r>
              <a:rPr lang="en-IN" dirty="0" err="1"/>
              <a:t>dest</a:t>
            </a:r>
            <a:br>
              <a:rPr lang="en-IN" dirty="0"/>
            </a:br>
            <a:r>
              <a:rPr lang="en-IN" dirty="0"/>
              <a:t>                    COPY /root/</a:t>
            </a:r>
            <a:r>
              <a:rPr lang="en-IN" dirty="0" err="1"/>
              <a:t>testfile</a:t>
            </a:r>
            <a:r>
              <a:rPr lang="en-IN" dirty="0"/>
              <a:t> /data/</a:t>
            </a:r>
          </a:p>
          <a:p>
            <a:pPr marL="0" indent="0">
              <a:buNone/>
            </a:pPr>
            <a:endParaRPr lang="en-IN" dirty="0"/>
          </a:p>
        </p:txBody>
      </p:sp>
      <p:sp>
        <p:nvSpPr>
          <p:cNvPr id="4" name="Title 1">
            <a:extLst>
              <a:ext uri="{FF2B5EF4-FFF2-40B4-BE49-F238E27FC236}">
                <a16:creationId xmlns:a16="http://schemas.microsoft.com/office/drawing/2014/main" id="{25EE7497-CB5C-473D-9B39-89C69BEDA7F3}"/>
              </a:ext>
            </a:extLst>
          </p:cNvPr>
          <p:cNvSpPr txBox="1">
            <a:spLocks/>
          </p:cNvSpPr>
          <p:nvPr/>
        </p:nvSpPr>
        <p:spPr>
          <a:xfrm>
            <a:off x="717192" y="72402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err="1">
                <a:solidFill>
                  <a:srgbClr val="002060"/>
                </a:solidFill>
              </a:rPr>
              <a:t>Dockerfile</a:t>
            </a:r>
            <a:r>
              <a:rPr lang="en-IN" dirty="0">
                <a:solidFill>
                  <a:srgbClr val="002060"/>
                </a:solidFill>
              </a:rPr>
              <a:t> instructions (cont..)</a:t>
            </a:r>
            <a:endParaRPr lang="en-IN" dirty="0"/>
          </a:p>
        </p:txBody>
      </p:sp>
    </p:spTree>
    <p:extLst>
      <p:ext uri="{BB962C8B-B14F-4D97-AF65-F5344CB8AC3E}">
        <p14:creationId xmlns:p14="http://schemas.microsoft.com/office/powerpoint/2010/main" val="325156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584</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Dockerfile</vt:lpstr>
      <vt:lpstr>PowerPoint Presentation</vt:lpstr>
      <vt:lpstr>PowerPoint Presentation</vt:lpstr>
      <vt:lpstr>Docker images</vt:lpstr>
      <vt:lpstr>Dockerfile instructions </vt:lpstr>
      <vt:lpstr>Dcokerfile instructions  (cont..)</vt:lpstr>
      <vt:lpstr>Dockerfile instructions (cont..)</vt:lpstr>
      <vt:lpstr>Dockerfile instructions (cont..)</vt:lpstr>
      <vt:lpstr>PowerPoint Presentation</vt:lpstr>
      <vt:lpstr>Dockerfile instructions (cont..)</vt:lpstr>
      <vt:lpstr>Dockerfile instructions (cont..)</vt:lpstr>
      <vt:lpstr>Dockerfile instructions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Dockerfile</dc:title>
  <dc:creator>Shridevi Bhadrashetti</dc:creator>
  <cp:lastModifiedBy>Shridevi Bhadrashetti</cp:lastModifiedBy>
  <cp:revision>16</cp:revision>
  <dcterms:created xsi:type="dcterms:W3CDTF">2018-09-01T10:42:17Z</dcterms:created>
  <dcterms:modified xsi:type="dcterms:W3CDTF">2018-09-01T12:53:31Z</dcterms:modified>
</cp:coreProperties>
</file>