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810" y="-96"/>
      </p:cViewPr>
      <p:guideLst>
        <p:guide orient="horz" pos="594"/>
        <p:guide orient="horz" pos="81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7C986-2F86-4DE2-91CB-8A4807BC33B1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1D3A0502-8977-4305-8E46-AEC164A0FD18}">
      <dgm:prSet/>
      <dgm:spPr/>
      <dgm:t>
        <a:bodyPr/>
        <a:lstStyle/>
        <a:p>
          <a:pPr rtl="0"/>
          <a:r>
            <a:rPr lang="en-US" b="0" i="0" dirty="0" smtClean="0"/>
            <a:t>Identify critical features that contribute to equipment failures.</a:t>
          </a:r>
          <a:endParaRPr lang="en-US" dirty="0"/>
        </a:p>
      </dgm:t>
    </dgm:pt>
    <dgm:pt modelId="{DBA30C14-978A-41E9-A0AB-634541ED9F03}" type="parTrans" cxnId="{23545022-3B09-4121-AEB7-CA11A745D618}">
      <dgm:prSet/>
      <dgm:spPr/>
      <dgm:t>
        <a:bodyPr/>
        <a:lstStyle/>
        <a:p>
          <a:endParaRPr lang="en-US"/>
        </a:p>
      </dgm:t>
    </dgm:pt>
    <dgm:pt modelId="{F81378D4-B07E-4E08-9926-BEED7DCC9419}" type="sibTrans" cxnId="{23545022-3B09-4121-AEB7-CA11A745D618}">
      <dgm:prSet/>
      <dgm:spPr/>
      <dgm:t>
        <a:bodyPr/>
        <a:lstStyle/>
        <a:p>
          <a:endParaRPr lang="en-US"/>
        </a:p>
      </dgm:t>
    </dgm:pt>
    <dgm:pt modelId="{C97D4C3D-7D6C-4EE9-853E-E4AE3CADBA50}">
      <dgm:prSet/>
      <dgm:spPr/>
      <dgm:t>
        <a:bodyPr/>
        <a:lstStyle/>
        <a:p>
          <a:pPr rtl="0"/>
          <a:r>
            <a:rPr lang="en-US" b="0" i="0" dirty="0" smtClean="0"/>
            <a:t>Develop a predictive machine learning model for inverter failure.</a:t>
          </a:r>
          <a:endParaRPr lang="en-US" dirty="0"/>
        </a:p>
      </dgm:t>
    </dgm:pt>
    <dgm:pt modelId="{FA530CC3-F894-413F-9DAD-CD2AA3ECD251}" type="parTrans" cxnId="{66A542AD-CEB9-4802-905A-B37F067AA247}">
      <dgm:prSet/>
      <dgm:spPr/>
      <dgm:t>
        <a:bodyPr/>
        <a:lstStyle/>
        <a:p>
          <a:endParaRPr lang="en-US"/>
        </a:p>
      </dgm:t>
    </dgm:pt>
    <dgm:pt modelId="{DDC57092-D01A-4376-A1B1-09BA09BE7F7A}" type="sibTrans" cxnId="{66A542AD-CEB9-4802-905A-B37F067AA247}">
      <dgm:prSet/>
      <dgm:spPr/>
      <dgm:t>
        <a:bodyPr/>
        <a:lstStyle/>
        <a:p>
          <a:endParaRPr lang="en-US"/>
        </a:p>
      </dgm:t>
    </dgm:pt>
    <dgm:pt modelId="{DE24FEC8-245E-45F9-9F90-D05E3F3A7F9A}">
      <dgm:prSet/>
      <dgm:spPr/>
      <dgm:t>
        <a:bodyPr/>
        <a:lstStyle/>
        <a:p>
          <a:pPr rtl="0"/>
          <a:r>
            <a:rPr lang="en-US" b="0" i="0" dirty="0" smtClean="0"/>
            <a:t>Improve model accuracy using advanced techniques.</a:t>
          </a:r>
          <a:endParaRPr lang="en-US" dirty="0"/>
        </a:p>
      </dgm:t>
    </dgm:pt>
    <dgm:pt modelId="{30A320AC-9F84-4111-ABD2-55DB461B1E45}" type="parTrans" cxnId="{BE28DAC1-7126-40DB-BD3B-E7E446A9CF24}">
      <dgm:prSet/>
      <dgm:spPr/>
      <dgm:t>
        <a:bodyPr/>
        <a:lstStyle/>
        <a:p>
          <a:endParaRPr lang="en-US"/>
        </a:p>
      </dgm:t>
    </dgm:pt>
    <dgm:pt modelId="{92BB5E06-62E4-4D70-9F0E-001297BCC22B}" type="sibTrans" cxnId="{BE28DAC1-7126-40DB-BD3B-E7E446A9CF24}">
      <dgm:prSet/>
      <dgm:spPr/>
      <dgm:t>
        <a:bodyPr/>
        <a:lstStyle/>
        <a:p>
          <a:endParaRPr lang="en-US"/>
        </a:p>
      </dgm:t>
    </dgm:pt>
    <dgm:pt modelId="{ED01CE54-BD60-47C8-A668-2B77A614DE6F}">
      <dgm:prSet/>
      <dgm:spPr/>
      <dgm:t>
        <a:bodyPr/>
        <a:lstStyle/>
        <a:p>
          <a:pPr rtl="0"/>
          <a:r>
            <a:rPr lang="en-US" b="0" i="0" dirty="0" smtClean="0"/>
            <a:t>Recommend actions based on failure predictions.</a:t>
          </a:r>
          <a:endParaRPr lang="en-US" dirty="0"/>
        </a:p>
      </dgm:t>
    </dgm:pt>
    <dgm:pt modelId="{7FBE9A21-F1FA-46EF-B2B9-31B42B3F2AED}" type="parTrans" cxnId="{965EE11A-0710-447E-8328-C82AC3DC72CB}">
      <dgm:prSet/>
      <dgm:spPr/>
      <dgm:t>
        <a:bodyPr/>
        <a:lstStyle/>
        <a:p>
          <a:endParaRPr lang="en-US"/>
        </a:p>
      </dgm:t>
    </dgm:pt>
    <dgm:pt modelId="{4AFBCD90-425C-4BF3-A9BF-2226AB348025}" type="sibTrans" cxnId="{965EE11A-0710-447E-8328-C82AC3DC72CB}">
      <dgm:prSet/>
      <dgm:spPr/>
      <dgm:t>
        <a:bodyPr/>
        <a:lstStyle/>
        <a:p>
          <a:endParaRPr lang="en-US"/>
        </a:p>
      </dgm:t>
    </dgm:pt>
    <dgm:pt modelId="{C960A5AA-1B81-4D81-81ED-D7C656BB2083}">
      <dgm:prSet/>
      <dgm:spPr/>
      <dgm:t>
        <a:bodyPr/>
        <a:lstStyle/>
        <a:p>
          <a:pPr rtl="0"/>
          <a:r>
            <a:rPr lang="en-US" b="0" i="0" dirty="0" smtClean="0"/>
            <a:t>Demonstrate how predictive maintenance supports sustainability.</a:t>
          </a:r>
          <a:endParaRPr lang="en-US" dirty="0"/>
        </a:p>
      </dgm:t>
    </dgm:pt>
    <dgm:pt modelId="{AFC883B1-C0D9-4D35-8B08-9AB51581ABA1}" type="parTrans" cxnId="{447B650A-2C2D-4309-861E-3249AD1C930C}">
      <dgm:prSet/>
      <dgm:spPr/>
      <dgm:t>
        <a:bodyPr/>
        <a:lstStyle/>
        <a:p>
          <a:endParaRPr lang="en-US"/>
        </a:p>
      </dgm:t>
    </dgm:pt>
    <dgm:pt modelId="{A43C655F-819C-49CD-9568-91355D529E14}" type="sibTrans" cxnId="{447B650A-2C2D-4309-861E-3249AD1C930C}">
      <dgm:prSet/>
      <dgm:spPr/>
      <dgm:t>
        <a:bodyPr/>
        <a:lstStyle/>
        <a:p>
          <a:endParaRPr lang="en-US"/>
        </a:p>
      </dgm:t>
    </dgm:pt>
    <dgm:pt modelId="{DAF372C0-253C-49CB-B55D-CD062E2FF669}" type="pres">
      <dgm:prSet presAssocID="{DF87C986-2F86-4DE2-91CB-8A4807BC33B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E950B6-E648-481A-9BE1-CBCBBDED1F58}" type="pres">
      <dgm:prSet presAssocID="{1D3A0502-8977-4305-8E46-AEC164A0FD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5F27C-7789-476E-8D24-7F41DCFAD33E}" type="pres">
      <dgm:prSet presAssocID="{F81378D4-B07E-4E08-9926-BEED7DCC94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D1D162F-B5AA-4964-9B5C-9295D5C0FE4F}" type="pres">
      <dgm:prSet presAssocID="{F81378D4-B07E-4E08-9926-BEED7DCC94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93EAE91-77E8-4241-88D5-08C8DF707E79}" type="pres">
      <dgm:prSet presAssocID="{C97D4C3D-7D6C-4EE9-853E-E4AE3CADBA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E365A-EE9A-4EE5-9102-807CD76DB2A0}" type="pres">
      <dgm:prSet presAssocID="{DDC57092-D01A-4376-A1B1-09BA09BE7F7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E1766BF-2A0E-4889-A0E9-C94591545979}" type="pres">
      <dgm:prSet presAssocID="{DDC57092-D01A-4376-A1B1-09BA09BE7F7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4DC2BCC-094F-4F22-9917-3213D2CB4EA4}" type="pres">
      <dgm:prSet presAssocID="{DE24FEC8-245E-45F9-9F90-D05E3F3A7F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35E86-E390-4006-BA12-6190E6B218B5}" type="pres">
      <dgm:prSet presAssocID="{92BB5E06-62E4-4D70-9F0E-001297BCC22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A24C393-D801-494A-A46E-98E265E34D85}" type="pres">
      <dgm:prSet presAssocID="{92BB5E06-62E4-4D70-9F0E-001297BCC22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95F70D8-6781-4C5D-953A-A362DC37A054}" type="pres">
      <dgm:prSet presAssocID="{ED01CE54-BD60-47C8-A668-2B77A614DE6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2E5C0-5729-44B0-94D4-DE08261B93D4}" type="pres">
      <dgm:prSet presAssocID="{4AFBCD90-425C-4BF3-A9BF-2226AB34802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89697CA-0343-40A1-8314-38CEB5F72B95}" type="pres">
      <dgm:prSet presAssocID="{4AFBCD90-425C-4BF3-A9BF-2226AB34802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B99725F-BDC3-4536-82D7-D5A7E8D7E511}" type="pres">
      <dgm:prSet presAssocID="{C960A5AA-1B81-4D81-81ED-D7C656BB20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9AD2B-D596-46EA-B98F-C08CA444EE1C}" type="pres">
      <dgm:prSet presAssocID="{A43C655F-819C-49CD-9568-91355D529E1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7FE55B8-A44F-428D-987C-696C684CF7B6}" type="pres">
      <dgm:prSet presAssocID="{A43C655F-819C-49CD-9568-91355D529E1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8CA3339-0842-4DB6-8ECE-5E56EF7472ED}" type="presOf" srcId="{C97D4C3D-7D6C-4EE9-853E-E4AE3CADBA50}" destId="{693EAE91-77E8-4241-88D5-08C8DF707E79}" srcOrd="0" destOrd="0" presId="urn:microsoft.com/office/officeart/2005/8/layout/cycle2"/>
    <dgm:cxn modelId="{9761A1B6-19B3-49C3-9A2B-C7013F18B6C4}" type="presOf" srcId="{DF87C986-2F86-4DE2-91CB-8A4807BC33B1}" destId="{DAF372C0-253C-49CB-B55D-CD062E2FF669}" srcOrd="0" destOrd="0" presId="urn:microsoft.com/office/officeart/2005/8/layout/cycle2"/>
    <dgm:cxn modelId="{965EE11A-0710-447E-8328-C82AC3DC72CB}" srcId="{DF87C986-2F86-4DE2-91CB-8A4807BC33B1}" destId="{ED01CE54-BD60-47C8-A668-2B77A614DE6F}" srcOrd="3" destOrd="0" parTransId="{7FBE9A21-F1FA-46EF-B2B9-31B42B3F2AED}" sibTransId="{4AFBCD90-425C-4BF3-A9BF-2226AB348025}"/>
    <dgm:cxn modelId="{1A47BDA3-246F-4E1F-A984-D8283765043F}" type="presOf" srcId="{92BB5E06-62E4-4D70-9F0E-001297BCC22B}" destId="{6A24C393-D801-494A-A46E-98E265E34D85}" srcOrd="1" destOrd="0" presId="urn:microsoft.com/office/officeart/2005/8/layout/cycle2"/>
    <dgm:cxn modelId="{9AB340FA-37DF-4952-96AE-4581342EF84D}" type="presOf" srcId="{1D3A0502-8977-4305-8E46-AEC164A0FD18}" destId="{89E950B6-E648-481A-9BE1-CBCBBDED1F58}" srcOrd="0" destOrd="0" presId="urn:microsoft.com/office/officeart/2005/8/layout/cycle2"/>
    <dgm:cxn modelId="{447B650A-2C2D-4309-861E-3249AD1C930C}" srcId="{DF87C986-2F86-4DE2-91CB-8A4807BC33B1}" destId="{C960A5AA-1B81-4D81-81ED-D7C656BB2083}" srcOrd="4" destOrd="0" parTransId="{AFC883B1-C0D9-4D35-8B08-9AB51581ABA1}" sibTransId="{A43C655F-819C-49CD-9568-91355D529E14}"/>
    <dgm:cxn modelId="{CE2BB485-5623-4615-89C6-74866FE3C22B}" type="presOf" srcId="{DDC57092-D01A-4376-A1B1-09BA09BE7F7A}" destId="{5E1766BF-2A0E-4889-A0E9-C94591545979}" srcOrd="1" destOrd="0" presId="urn:microsoft.com/office/officeart/2005/8/layout/cycle2"/>
    <dgm:cxn modelId="{703E81CF-3933-4C21-8382-B084F69ED2A7}" type="presOf" srcId="{F81378D4-B07E-4E08-9926-BEED7DCC9419}" destId="{AD1D162F-B5AA-4964-9B5C-9295D5C0FE4F}" srcOrd="1" destOrd="0" presId="urn:microsoft.com/office/officeart/2005/8/layout/cycle2"/>
    <dgm:cxn modelId="{66A542AD-CEB9-4802-905A-B37F067AA247}" srcId="{DF87C986-2F86-4DE2-91CB-8A4807BC33B1}" destId="{C97D4C3D-7D6C-4EE9-853E-E4AE3CADBA50}" srcOrd="1" destOrd="0" parTransId="{FA530CC3-F894-413F-9DAD-CD2AA3ECD251}" sibTransId="{DDC57092-D01A-4376-A1B1-09BA09BE7F7A}"/>
    <dgm:cxn modelId="{99CE143F-48A7-460C-B04F-655FB8A99520}" type="presOf" srcId="{DE24FEC8-245E-45F9-9F90-D05E3F3A7F9A}" destId="{94DC2BCC-094F-4F22-9917-3213D2CB4EA4}" srcOrd="0" destOrd="0" presId="urn:microsoft.com/office/officeart/2005/8/layout/cycle2"/>
    <dgm:cxn modelId="{4F63EEAE-85E6-4B28-8718-D62308EE1EFA}" type="presOf" srcId="{C960A5AA-1B81-4D81-81ED-D7C656BB2083}" destId="{7B99725F-BDC3-4536-82D7-D5A7E8D7E511}" srcOrd="0" destOrd="0" presId="urn:microsoft.com/office/officeart/2005/8/layout/cycle2"/>
    <dgm:cxn modelId="{BE28DAC1-7126-40DB-BD3B-E7E446A9CF24}" srcId="{DF87C986-2F86-4DE2-91CB-8A4807BC33B1}" destId="{DE24FEC8-245E-45F9-9F90-D05E3F3A7F9A}" srcOrd="2" destOrd="0" parTransId="{30A320AC-9F84-4111-ABD2-55DB461B1E45}" sibTransId="{92BB5E06-62E4-4D70-9F0E-001297BCC22B}"/>
    <dgm:cxn modelId="{E215B9AA-37A2-4308-9704-A9B1B60F9D10}" type="presOf" srcId="{4AFBCD90-425C-4BF3-A9BF-2226AB348025}" destId="{489697CA-0343-40A1-8314-38CEB5F72B95}" srcOrd="1" destOrd="0" presId="urn:microsoft.com/office/officeart/2005/8/layout/cycle2"/>
    <dgm:cxn modelId="{AE384ED8-F0D2-4B79-B769-CEDA1AC15C3C}" type="presOf" srcId="{ED01CE54-BD60-47C8-A668-2B77A614DE6F}" destId="{795F70D8-6781-4C5D-953A-A362DC37A054}" srcOrd="0" destOrd="0" presId="urn:microsoft.com/office/officeart/2005/8/layout/cycle2"/>
    <dgm:cxn modelId="{4FEAA92A-D91C-48C7-BDF7-1379439F63ED}" type="presOf" srcId="{F81378D4-B07E-4E08-9926-BEED7DCC9419}" destId="{0105F27C-7789-476E-8D24-7F41DCFAD33E}" srcOrd="0" destOrd="0" presId="urn:microsoft.com/office/officeart/2005/8/layout/cycle2"/>
    <dgm:cxn modelId="{4B3BFDCA-E773-47FD-A0D3-21AD6DB54328}" type="presOf" srcId="{4AFBCD90-425C-4BF3-A9BF-2226AB348025}" destId="{0E22E5C0-5729-44B0-94D4-DE08261B93D4}" srcOrd="0" destOrd="0" presId="urn:microsoft.com/office/officeart/2005/8/layout/cycle2"/>
    <dgm:cxn modelId="{7B330C66-17AC-4BC0-B45D-367FF693FD36}" type="presOf" srcId="{92BB5E06-62E4-4D70-9F0E-001297BCC22B}" destId="{D4235E86-E390-4006-BA12-6190E6B218B5}" srcOrd="0" destOrd="0" presId="urn:microsoft.com/office/officeart/2005/8/layout/cycle2"/>
    <dgm:cxn modelId="{23545022-3B09-4121-AEB7-CA11A745D618}" srcId="{DF87C986-2F86-4DE2-91CB-8A4807BC33B1}" destId="{1D3A0502-8977-4305-8E46-AEC164A0FD18}" srcOrd="0" destOrd="0" parTransId="{DBA30C14-978A-41E9-A0AB-634541ED9F03}" sibTransId="{F81378D4-B07E-4E08-9926-BEED7DCC9419}"/>
    <dgm:cxn modelId="{15647092-1A0E-4E2C-8065-78495396EDD3}" type="presOf" srcId="{A43C655F-819C-49CD-9568-91355D529E14}" destId="{07FE55B8-A44F-428D-987C-696C684CF7B6}" srcOrd="1" destOrd="0" presId="urn:microsoft.com/office/officeart/2005/8/layout/cycle2"/>
    <dgm:cxn modelId="{A2D77121-01B7-4639-AE53-EC0600D70C36}" type="presOf" srcId="{A43C655F-819C-49CD-9568-91355D529E14}" destId="{9829AD2B-D596-46EA-B98F-C08CA444EE1C}" srcOrd="0" destOrd="0" presId="urn:microsoft.com/office/officeart/2005/8/layout/cycle2"/>
    <dgm:cxn modelId="{BB8891F3-4940-456A-BE13-7AADA649A9F5}" type="presOf" srcId="{DDC57092-D01A-4376-A1B1-09BA09BE7F7A}" destId="{73BE365A-EE9A-4EE5-9102-807CD76DB2A0}" srcOrd="0" destOrd="0" presId="urn:microsoft.com/office/officeart/2005/8/layout/cycle2"/>
    <dgm:cxn modelId="{1722A0D9-7362-4D48-A5DE-F1FF95BC5D46}" type="presParOf" srcId="{DAF372C0-253C-49CB-B55D-CD062E2FF669}" destId="{89E950B6-E648-481A-9BE1-CBCBBDED1F58}" srcOrd="0" destOrd="0" presId="urn:microsoft.com/office/officeart/2005/8/layout/cycle2"/>
    <dgm:cxn modelId="{E4F3BBC3-7432-46F1-ACA9-85462AF5AC9C}" type="presParOf" srcId="{DAF372C0-253C-49CB-B55D-CD062E2FF669}" destId="{0105F27C-7789-476E-8D24-7F41DCFAD33E}" srcOrd="1" destOrd="0" presId="urn:microsoft.com/office/officeart/2005/8/layout/cycle2"/>
    <dgm:cxn modelId="{8F64B99E-C0A7-42A9-AAFA-B5850856BECD}" type="presParOf" srcId="{0105F27C-7789-476E-8D24-7F41DCFAD33E}" destId="{AD1D162F-B5AA-4964-9B5C-9295D5C0FE4F}" srcOrd="0" destOrd="0" presId="urn:microsoft.com/office/officeart/2005/8/layout/cycle2"/>
    <dgm:cxn modelId="{9DA8DB68-2353-454D-8186-06DB7785ECE6}" type="presParOf" srcId="{DAF372C0-253C-49CB-B55D-CD062E2FF669}" destId="{693EAE91-77E8-4241-88D5-08C8DF707E79}" srcOrd="2" destOrd="0" presId="urn:microsoft.com/office/officeart/2005/8/layout/cycle2"/>
    <dgm:cxn modelId="{2A6711AD-136A-4189-B672-1A569B67CFF0}" type="presParOf" srcId="{DAF372C0-253C-49CB-B55D-CD062E2FF669}" destId="{73BE365A-EE9A-4EE5-9102-807CD76DB2A0}" srcOrd="3" destOrd="0" presId="urn:microsoft.com/office/officeart/2005/8/layout/cycle2"/>
    <dgm:cxn modelId="{9598D54B-196B-4685-9A26-62A80930EF80}" type="presParOf" srcId="{73BE365A-EE9A-4EE5-9102-807CD76DB2A0}" destId="{5E1766BF-2A0E-4889-A0E9-C94591545979}" srcOrd="0" destOrd="0" presId="urn:microsoft.com/office/officeart/2005/8/layout/cycle2"/>
    <dgm:cxn modelId="{CBF24B73-A67A-4645-A9C0-9C4902C1C799}" type="presParOf" srcId="{DAF372C0-253C-49CB-B55D-CD062E2FF669}" destId="{94DC2BCC-094F-4F22-9917-3213D2CB4EA4}" srcOrd="4" destOrd="0" presId="urn:microsoft.com/office/officeart/2005/8/layout/cycle2"/>
    <dgm:cxn modelId="{4D2D8A52-88DD-4A72-889F-929D08FCF54B}" type="presParOf" srcId="{DAF372C0-253C-49CB-B55D-CD062E2FF669}" destId="{D4235E86-E390-4006-BA12-6190E6B218B5}" srcOrd="5" destOrd="0" presId="urn:microsoft.com/office/officeart/2005/8/layout/cycle2"/>
    <dgm:cxn modelId="{ED119F5B-0B14-4FBD-B32A-B623AE7A4588}" type="presParOf" srcId="{D4235E86-E390-4006-BA12-6190E6B218B5}" destId="{6A24C393-D801-494A-A46E-98E265E34D85}" srcOrd="0" destOrd="0" presId="urn:microsoft.com/office/officeart/2005/8/layout/cycle2"/>
    <dgm:cxn modelId="{437448E2-E169-4E61-B720-9ED00C3ECA71}" type="presParOf" srcId="{DAF372C0-253C-49CB-B55D-CD062E2FF669}" destId="{795F70D8-6781-4C5D-953A-A362DC37A054}" srcOrd="6" destOrd="0" presId="urn:microsoft.com/office/officeart/2005/8/layout/cycle2"/>
    <dgm:cxn modelId="{165AEB5A-84B1-4FFC-A5A1-60E10F0E903C}" type="presParOf" srcId="{DAF372C0-253C-49CB-B55D-CD062E2FF669}" destId="{0E22E5C0-5729-44B0-94D4-DE08261B93D4}" srcOrd="7" destOrd="0" presId="urn:microsoft.com/office/officeart/2005/8/layout/cycle2"/>
    <dgm:cxn modelId="{B47CC5FB-CCEA-45E4-8C7E-BB02340A0927}" type="presParOf" srcId="{0E22E5C0-5729-44B0-94D4-DE08261B93D4}" destId="{489697CA-0343-40A1-8314-38CEB5F72B95}" srcOrd="0" destOrd="0" presId="urn:microsoft.com/office/officeart/2005/8/layout/cycle2"/>
    <dgm:cxn modelId="{454C40AE-E6C8-4E6C-B372-BE81242F8AAF}" type="presParOf" srcId="{DAF372C0-253C-49CB-B55D-CD062E2FF669}" destId="{7B99725F-BDC3-4536-82D7-D5A7E8D7E511}" srcOrd="8" destOrd="0" presId="urn:microsoft.com/office/officeart/2005/8/layout/cycle2"/>
    <dgm:cxn modelId="{D2EB2FD6-A0B7-4884-AC8D-22B51393E442}" type="presParOf" srcId="{DAF372C0-253C-49CB-B55D-CD062E2FF669}" destId="{9829AD2B-D596-46EA-B98F-C08CA444EE1C}" srcOrd="9" destOrd="0" presId="urn:microsoft.com/office/officeart/2005/8/layout/cycle2"/>
    <dgm:cxn modelId="{4B975838-9C23-4B62-A11D-FEA6DEB6FFCE}" type="presParOf" srcId="{9829AD2B-D596-46EA-B98F-C08CA444EE1C}" destId="{07FE55B8-A44F-428D-987C-696C684CF7B6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0sRPwn_9fCyHa3nOsPveKTzo9KhHzkr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anushs005/per131_S4F_CP_Team_11909_Case_study_1_Predictive-Maintenance-in-Solar-Power-System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4405313" y="438150"/>
            <a:ext cx="3505200" cy="733425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3302392" y="2550649"/>
            <a:ext cx="5312619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in Solar Power Systems</a:t>
            </a:r>
            <a:endParaRPr 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0565" y="651647"/>
            <a:ext cx="947368" cy="3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5-04-04 at 6.32.0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1" y="717452"/>
            <a:ext cx="7870874" cy="370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5-04-04 at 6.36.36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12592"/>
            <a:ext cx="7733714" cy="3112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8786" y="3941379"/>
            <a:ext cx="795633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link: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colab.research.google.com/drive/10sRPwn_9fCyHa3nOsPveKTzo9KhHzkrt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hub link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github.com/dhanushs005/per131_S4F_CP_Team_11909_Case_study_1_Predictive-   Maintenance-in-Solar-Power-Systems/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676" y="920640"/>
            <a:ext cx="8130441" cy="45473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Improving Model Accuracy: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 Experiment with different ML algorithms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Forest,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).Use deep learning for more complex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recognition.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Systems: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).Real-time monitoring using live sensor data.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).Automated alerts and preventive actions based on predictions.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Expansion to Other Equipment: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).Extend predictive maintenance to other solar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farm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batteries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transformers).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014" y="982394"/>
            <a:ext cx="7683062" cy="24929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Predictive maintenance using machine learning significantly improves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solar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farm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efficience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reducing unexpected failures and optimizing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allocation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AI-driven approach enhances sustainability, minimizes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financial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losess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ensures a  reliable renewable energy supply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5-04-04 at 6.11.2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2" y="3151553"/>
            <a:ext cx="6453352" cy="17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43934" y="729403"/>
            <a:ext cx="1989667" cy="300083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lang="en-IN" sz="1500" b="1" dirty="0">
                <a:solidFill>
                  <a:srgbClr val="213163"/>
                </a:solidFill>
              </a:rPr>
              <a:t>Content </a:t>
            </a:r>
            <a:endParaRPr lang="en-IN" sz="15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4541520"/>
            <a:ext cx="91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915848" y="1206466"/>
            <a:ext cx="6996210" cy="297773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Abstract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Problem Statement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Objective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Data Collection and Preparation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Proposed Solution (Methodology)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Model Performance Evaluation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Screenshots / Demonstration (video)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Future Scope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01875" y="800748"/>
            <a:ext cx="4576970" cy="28469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453" y="1303025"/>
            <a:ext cx="7902526" cy="491673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Predictive maintenance using machine learning is a game-changer in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solar                   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power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industry.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leveraging sensor data and historical maintenance records.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AI models can proactively identify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1).Potential inverter failures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2).Reducing downtime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3)Increasing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efficiency and lowering costs.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01267" y="760992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Problem Statement </a:t>
            </a:r>
            <a:endParaRPr lang="en-IN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708" y="983039"/>
            <a:ext cx="8212015" cy="42133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Challenge: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Maintaining large solar farms efficiently is difficult.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Traditional Approach: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Time-based maintenance can be inefficient.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Real-World Impact: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 of a solar farm in California facing inverter failures.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AI-driven predictive maintenance can reduce failures and improve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performance.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91328" y="790809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Objective </a:t>
            </a:r>
            <a:endParaRPr lang="en-IN" sz="1500" b="1" dirty="0">
              <a:solidFill>
                <a:srgbClr val="213163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854613" y="1139484"/>
          <a:ext cx="7733714" cy="378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91328" y="790809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Data Collection and Preparation </a:t>
            </a:r>
            <a:endParaRPr lang="en-IN" sz="15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7194" y="1498209"/>
            <a:ext cx="7058465" cy="37394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Dataset: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1). Historical sensor data from solar panels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2). Including temperature, voltage, current, and maintenance logs.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Preprocessing: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1).Handling missing values by removing or imputing missing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data.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2).Splitting dataset into training and testing sets.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3)Standardizing data for better model performance.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91328" y="790809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929" y="793297"/>
            <a:ext cx="8743071" cy="44781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Feature Selection: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1).Selected features: Temperature, Voltage, Current, Days Since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Maintenance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2).Evaluated feature importance using permutation importance.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Machine Learning Model: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1).Used Support Vector Machine (SVM) classifier with RBF kernel.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2).Split dataset into 80% training and 20% testing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Prediction &amp; Decision Making: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1).If failure is predicted, suggest immediate maintenance.</a:t>
            </a:r>
          </a:p>
          <a:p>
            <a:pPr marL="342900" indent="-342900" algn="just"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6007" y="1550963"/>
            <a:ext cx="6594231" cy="33932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Accuracy: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Achieved high prediction accuracy.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Classification Report: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Displayed precision, recall, and F1-score.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Feature Importance Analysis: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Showed the impact of different features on failure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prediction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3" descr="WhatsApp Image 2025-04-04 at 6.32.3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7" y="1244990"/>
            <a:ext cx="7723163" cy="28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137</TotalTime>
  <Words>561</Words>
  <Application>Microsoft Office PowerPoint</Application>
  <PresentationFormat>On-screen Show (16:9)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Windows User</cp:lastModifiedBy>
  <cp:revision>32</cp:revision>
  <dcterms:created xsi:type="dcterms:W3CDTF">2024-12-31T09:40:01Z</dcterms:created>
  <dcterms:modified xsi:type="dcterms:W3CDTF">2025-04-04T14:03:49Z</dcterms:modified>
</cp:coreProperties>
</file>