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82535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800600" y="1378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381125" y="41009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1708986" y="2158856"/>
            <a:ext cx="1301917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IMAGE DENOISEING USING CNN MNIST-DATASET</a:t>
            </a:r>
            <a:endParaRPr spc="15" dirty="0"/>
          </a:p>
        </p:txBody>
      </p:sp>
      <p:sp>
        <p:nvSpPr>
          <p:cNvPr id="8" name="object 8"/>
          <p:cNvSpPr txBox="1"/>
          <p:nvPr/>
        </p:nvSpPr>
        <p:spPr>
          <a:xfrm>
            <a:off x="5257800" y="3994489"/>
            <a:ext cx="22860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Presented By: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B33277A4-D9B0-ECFF-843B-A2EB563725D3}"/>
              </a:ext>
            </a:extLst>
          </p:cNvPr>
          <p:cNvSpPr txBox="1"/>
          <p:nvPr/>
        </p:nvSpPr>
        <p:spPr>
          <a:xfrm>
            <a:off x="5238964" y="4376645"/>
            <a:ext cx="4948720" cy="1538883"/>
          </a:xfrm>
          <a:prstGeom prst="rect">
            <a:avLst/>
          </a:prstGeom>
          <a:noFill/>
        </p:spPr>
        <p:txBody>
          <a:bodyPr wrap="square" rtlCol="0">
            <a:spAutoFit/>
          </a:bodyPr>
          <a:lstStyle/>
          <a:p>
            <a:r>
              <a:rPr lang="en-IN" sz="2000" dirty="0"/>
              <a:t>DHANUSH S</a:t>
            </a:r>
          </a:p>
          <a:p>
            <a:r>
              <a:rPr lang="en-IN" sz="2000" dirty="0"/>
              <a:t>513121104706</a:t>
            </a:r>
          </a:p>
          <a:p>
            <a:r>
              <a:rPr lang="en-US" dirty="0">
                <a:latin typeface="Trebuchet MS" pitchFamily="34" charset="0"/>
              </a:rPr>
              <a:t>THANTHAI PERIYAR GOVERNMENT INSTITUTE</a:t>
            </a:r>
          </a:p>
          <a:p>
            <a:r>
              <a:rPr lang="en-US" dirty="0">
                <a:latin typeface="Trebuchet MS" pitchFamily="34" charset="0"/>
              </a:rPr>
              <a:t>OF TECHNOLOGY VELLORE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BD388006-CA1B-8B64-DF72-E7647ADB8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29" y="1295400"/>
            <a:ext cx="3090102" cy="3368330"/>
          </a:xfrm>
          <a:prstGeom prst="rect">
            <a:avLst/>
          </a:prstGeom>
        </p:spPr>
      </p:pic>
      <p:pic>
        <p:nvPicPr>
          <p:cNvPr id="13" name="Picture 12">
            <a:extLst>
              <a:ext uri="{FF2B5EF4-FFF2-40B4-BE49-F238E27FC236}">
                <a16:creationId xmlns:a16="http://schemas.microsoft.com/office/drawing/2014/main" id="{02B47FA4-1981-5AEB-814A-C9928E4A7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0657" y="1295400"/>
            <a:ext cx="3306760" cy="3632871"/>
          </a:xfrm>
          <a:prstGeom prst="rect">
            <a:avLst/>
          </a:prstGeom>
        </p:spPr>
      </p:pic>
      <p:pic>
        <p:nvPicPr>
          <p:cNvPr id="15" name="Picture 14">
            <a:extLst>
              <a:ext uri="{FF2B5EF4-FFF2-40B4-BE49-F238E27FC236}">
                <a16:creationId xmlns:a16="http://schemas.microsoft.com/office/drawing/2014/main" id="{416A70C9-6C54-B68D-C2FE-4A9585C57E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471" y="2846650"/>
            <a:ext cx="3306760" cy="3634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EDD7BEC-5F80-4C3F-00A7-DD7E9F30139C}"/>
              </a:ext>
            </a:extLst>
          </p:cNvPr>
          <p:cNvSpPr txBox="1"/>
          <p:nvPr/>
        </p:nvSpPr>
        <p:spPr>
          <a:xfrm>
            <a:off x="2441448" y="2932807"/>
            <a:ext cx="6590348" cy="1200329"/>
          </a:xfrm>
          <a:prstGeom prst="rect">
            <a:avLst/>
          </a:prstGeom>
          <a:noFill/>
        </p:spPr>
        <p:txBody>
          <a:bodyPr wrap="square" rtlCol="0">
            <a:spAutoFit/>
          </a:bodyPr>
          <a:lstStyle/>
          <a:p>
            <a:r>
              <a:rPr lang="en-IN" sz="3600" spc="15" dirty="0"/>
              <a:t>IMAGE DENOISEING USING CNN MNIST-DATASET</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869F763-71F1-7340-7EF0-8A115C888AFB}"/>
              </a:ext>
            </a:extLst>
          </p:cNvPr>
          <p:cNvSpPr txBox="1"/>
          <p:nvPr/>
        </p:nvSpPr>
        <p:spPr>
          <a:xfrm>
            <a:off x="2453325" y="1895472"/>
            <a:ext cx="4743450" cy="3429000"/>
          </a:xfrm>
          <a:prstGeom prst="rect">
            <a:avLst/>
          </a:prstGeom>
          <a:noFill/>
        </p:spPr>
        <p:txBody>
          <a:bodyPr wrap="square" rtlCol="0">
            <a:spAutoFit/>
          </a:bodyPr>
          <a:lstStyle/>
          <a:p>
            <a:pPr marL="457200" lvl="0" indent="-457200">
              <a:buFont typeface="+mj-lt"/>
              <a:buAutoNum type="arabicPeriod"/>
            </a:pPr>
            <a:r>
              <a:rPr lang="en-US" sz="2400" dirty="0">
                <a:solidFill>
                  <a:prstClr val="black"/>
                </a:solidFill>
                <a:latin typeface="Trebuchet MS" panose="020B0603020202020204" pitchFamily="34" charset="0"/>
              </a:rPr>
              <a:t>Problem Statement</a:t>
            </a:r>
          </a:p>
          <a:p>
            <a:pPr marL="457200" lvl="0" indent="-457200">
              <a:buFont typeface="+mj-lt"/>
              <a:buAutoNum type="arabicPeriod"/>
            </a:pPr>
            <a:r>
              <a:rPr lang="en-US" sz="2400" dirty="0">
                <a:solidFill>
                  <a:prstClr val="black"/>
                </a:solidFill>
                <a:latin typeface="Trebuchet MS" panose="020B0603020202020204" pitchFamily="34" charset="0"/>
              </a:rPr>
              <a:t>Project overview</a:t>
            </a:r>
          </a:p>
          <a:p>
            <a:pPr marL="457200" lvl="0" indent="-457200">
              <a:buFont typeface="+mj-lt"/>
              <a:buAutoNum type="arabicPeriod"/>
            </a:pPr>
            <a:r>
              <a:rPr lang="en-US" sz="2400" dirty="0">
                <a:solidFill>
                  <a:prstClr val="black"/>
                </a:solidFill>
                <a:latin typeface="Trebuchet MS" panose="020B0603020202020204" pitchFamily="34" charset="0"/>
              </a:rPr>
              <a:t>End Users</a:t>
            </a:r>
          </a:p>
          <a:p>
            <a:pPr marL="457200" lvl="0" indent="-457200">
              <a:buFont typeface="+mj-lt"/>
              <a:buAutoNum type="arabicPeriod"/>
            </a:pPr>
            <a:r>
              <a:rPr lang="en-US" sz="2400" dirty="0">
                <a:solidFill>
                  <a:prstClr val="black"/>
                </a:solidFill>
                <a:latin typeface="Trebuchet MS" panose="020B0603020202020204" pitchFamily="34" charset="0"/>
              </a:rPr>
              <a:t>Solution and its proposition</a:t>
            </a:r>
          </a:p>
          <a:p>
            <a:pPr marL="457200" lvl="0" indent="-457200">
              <a:buFont typeface="+mj-lt"/>
              <a:buAutoNum type="arabicPeriod"/>
            </a:pPr>
            <a:r>
              <a:rPr lang="en-US" sz="2400" dirty="0">
                <a:solidFill>
                  <a:prstClr val="black"/>
                </a:solidFill>
                <a:latin typeface="Trebuchet MS" panose="020B0603020202020204" pitchFamily="34" charset="0"/>
              </a:rPr>
              <a:t>The WOW in the solution</a:t>
            </a:r>
          </a:p>
          <a:p>
            <a:pPr marL="457200" lvl="0" indent="-457200">
              <a:buFont typeface="+mj-lt"/>
              <a:buAutoNum type="arabicPeriod"/>
            </a:pPr>
            <a:r>
              <a:rPr lang="en-US" sz="2400" dirty="0">
                <a:solidFill>
                  <a:prstClr val="black"/>
                </a:solidFill>
                <a:latin typeface="Trebuchet MS" panose="020B0603020202020204" pitchFamily="34" charset="0"/>
              </a:rPr>
              <a:t>Modeling</a:t>
            </a:r>
          </a:p>
          <a:p>
            <a:pPr marL="457200" lvl="0" indent="-457200">
              <a:buFont typeface="+mj-lt"/>
              <a:buAutoNum type="arabicPeriod"/>
            </a:pPr>
            <a:r>
              <a:rPr lang="en-US" sz="2400" dirty="0">
                <a:solidFill>
                  <a:prstClr val="black"/>
                </a:solidFill>
                <a:latin typeface="Trebuchet MS" panose="020B0603020202020204" pitchFamily="34" charset="0"/>
              </a:rPr>
              <a:t>Results</a:t>
            </a:r>
          </a:p>
          <a:p>
            <a:pPr marL="457200" lvl="0" indent="-457200">
              <a:buFont typeface="+mj-lt"/>
              <a:buAutoNum type="arabicPeriod"/>
            </a:pPr>
            <a:r>
              <a:rPr lang="en-US" sz="2400" dirty="0">
                <a:solidFill>
                  <a:prstClr val="black"/>
                </a:solidFill>
                <a:latin typeface="Trebuchet MS" panose="020B0603020202020204" pitchFamily="34" charset="0"/>
              </a:rPr>
              <a:t>Conclusion</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3101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952DFE8-AE39-89E2-1E51-31BC781049AA}"/>
              </a:ext>
            </a:extLst>
          </p:cNvPr>
          <p:cNvSpPr txBox="1"/>
          <p:nvPr/>
        </p:nvSpPr>
        <p:spPr>
          <a:xfrm>
            <a:off x="966788" y="1552031"/>
            <a:ext cx="6467475" cy="2308324"/>
          </a:xfrm>
          <a:prstGeom prst="rect">
            <a:avLst/>
          </a:prstGeom>
          <a:noFill/>
        </p:spPr>
        <p:txBody>
          <a:bodyPr wrap="square" rtlCol="0">
            <a:spAutoFit/>
          </a:bodyPr>
          <a:lstStyle/>
          <a:p>
            <a:r>
              <a:rPr lang="en-US" sz="2400" b="0" i="0" dirty="0">
                <a:solidFill>
                  <a:srgbClr val="1F1F1F"/>
                </a:solidFill>
                <a:effectLst/>
                <a:latin typeface="Google Sans"/>
              </a:rPr>
              <a:t>Develop a Convolutional Neural Network (CNN) model to remove noise from handwritten digit images in the MNIST dataset. The model should learn to differentiate between the actual digit information and the added noise, effectively reconstructing clean images.</a:t>
            </a:r>
            <a:endParaRPr lang="en-IN" sz="2400" dirty="0"/>
          </a:p>
        </p:txBody>
      </p:sp>
      <p:sp>
        <p:nvSpPr>
          <p:cNvPr id="12" name="TextBox 11">
            <a:extLst>
              <a:ext uri="{FF2B5EF4-FFF2-40B4-BE49-F238E27FC236}">
                <a16:creationId xmlns:a16="http://schemas.microsoft.com/office/drawing/2014/main" id="{474CC973-EBE4-F983-C6F8-E07D15AD8943}"/>
              </a:ext>
            </a:extLst>
          </p:cNvPr>
          <p:cNvSpPr txBox="1"/>
          <p:nvPr/>
        </p:nvSpPr>
        <p:spPr>
          <a:xfrm>
            <a:off x="1036604" y="4013307"/>
            <a:ext cx="6888196" cy="2215991"/>
          </a:xfrm>
          <a:prstGeom prst="rect">
            <a:avLst/>
          </a:prstGeom>
          <a:noFill/>
        </p:spPr>
        <p:txBody>
          <a:bodyPr wrap="square" rtlCol="0">
            <a:spAutoFit/>
          </a:bodyPr>
          <a:lstStyle/>
          <a:p>
            <a:pPr algn="l"/>
            <a:r>
              <a:rPr lang="en-US" sz="2000" b="1" i="0" dirty="0">
                <a:solidFill>
                  <a:srgbClr val="1F1F1F"/>
                </a:solidFill>
                <a:effectLst/>
                <a:latin typeface="Google Sans"/>
              </a:rPr>
              <a:t>Success Criteria:</a:t>
            </a:r>
            <a:endParaRPr lang="en-US" sz="2000" b="0" i="0" dirty="0">
              <a:solidFill>
                <a:srgbClr val="1F1F1F"/>
              </a:solidFill>
              <a:effectLst/>
              <a:latin typeface="Google Sans"/>
            </a:endParaRPr>
          </a:p>
          <a:p>
            <a:pPr algn="l">
              <a:buFont typeface="Arial" panose="020B0604020202020204" pitchFamily="34" charset="0"/>
              <a:buChar char="•"/>
            </a:pPr>
            <a:r>
              <a:rPr lang="en-US" sz="2000" b="0" i="0" dirty="0">
                <a:solidFill>
                  <a:srgbClr val="1F1F1F"/>
                </a:solidFill>
                <a:effectLst/>
                <a:latin typeface="Google Sans"/>
              </a:rPr>
              <a:t>The denoised images should be visually clearer and have higher accuracy when classified by a digit recognition model.</a:t>
            </a:r>
          </a:p>
          <a:p>
            <a:pPr algn="l">
              <a:buFont typeface="Arial" panose="020B0604020202020204" pitchFamily="34" charset="0"/>
              <a:buChar char="•"/>
            </a:pPr>
            <a:r>
              <a:rPr lang="en-US" sz="2000" b="0" i="0" dirty="0">
                <a:solidFill>
                  <a:srgbClr val="1F1F1F"/>
                </a:solidFill>
                <a:effectLst/>
                <a:latin typeface="Google Sans"/>
              </a:rPr>
              <a:t>Evaluate the model's performance using metrics like Peak Signal-to-Noise Ratio (PSNR) or Structural Similarity Index (SSIM).</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a:extLst>
              <a:ext uri="{FF2B5EF4-FFF2-40B4-BE49-F238E27FC236}">
                <a16:creationId xmlns:a16="http://schemas.microsoft.com/office/drawing/2014/main" id="{E974843E-1DB9-961B-74C8-3AFB1B99CB3C}"/>
              </a:ext>
            </a:extLst>
          </p:cNvPr>
          <p:cNvSpPr>
            <a:spLocks noChangeArrowheads="1"/>
          </p:cNvSpPr>
          <p:nvPr/>
        </p:nvSpPr>
        <p:spPr bwMode="auto">
          <a:xfrm>
            <a:off x="676275" y="2073177"/>
            <a:ext cx="78581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Goal:</a:t>
            </a:r>
            <a:r>
              <a:rPr kumimoji="0" lang="en-US" altLang="en-US" sz="2000" b="0" i="0" u="none" strike="noStrike" cap="none" normalizeH="0" baseline="0" dirty="0">
                <a:ln>
                  <a:noFill/>
                </a:ln>
                <a:solidFill>
                  <a:srgbClr val="1F1F1F"/>
                </a:solidFill>
                <a:effectLst/>
                <a:latin typeface="Google Sans"/>
              </a:rPr>
              <a:t> Develop a method to remove noise from text messages using [Your Technique].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Data:</a:t>
            </a:r>
            <a:r>
              <a:rPr kumimoji="0" lang="en-US" altLang="en-US" sz="2000" b="0" i="0" u="none" strike="noStrike" cap="none" normalizeH="0" baseline="0" dirty="0">
                <a:ln>
                  <a:noFill/>
                </a:ln>
                <a:solidFill>
                  <a:srgbClr val="1F1F1F"/>
                </a:solidFill>
                <a:effectLst/>
                <a:latin typeface="Google Sans"/>
              </a:rPr>
              <a:t> You'll likely use a dataset of text messages or create your own by collecting and pre-processing text messages (e.g., removing formatting, special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Method:</a:t>
            </a:r>
            <a:r>
              <a:rPr kumimoji="0" lang="en-US" altLang="en-US" sz="2000" b="0" i="0" u="none" strike="noStrike" cap="none" normalizeH="0" baseline="0" dirty="0">
                <a:ln>
                  <a:noFill/>
                </a:ln>
                <a:solidFill>
                  <a:srgbClr val="1F1F1F"/>
                </a:solidFill>
                <a:effectLst/>
                <a:latin typeface="Google Sans"/>
              </a:rPr>
              <a:t> Design and train a model (e.g., CNN) to distinguish between noise and text message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Evaluation:</a:t>
            </a:r>
            <a:r>
              <a:rPr kumimoji="0" lang="en-US" altLang="en-US" sz="2000" b="0" i="0" u="none" strike="noStrike" cap="none" normalizeH="0" baseline="0" dirty="0">
                <a:ln>
                  <a:noFill/>
                </a:ln>
                <a:solidFill>
                  <a:srgbClr val="1F1F1F"/>
                </a:solidFill>
                <a:effectLst/>
                <a:latin typeface="Google Sans"/>
              </a:rPr>
              <a:t> Compare the denoised text messages with the originals to measure accuracy (e.g., character error rate).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Outcome:</a:t>
            </a:r>
            <a:r>
              <a:rPr kumimoji="0" lang="en-US" altLang="en-US" sz="2000" b="0" i="0" u="none" strike="noStrike" cap="none" normalizeH="0" baseline="0" dirty="0">
                <a:ln>
                  <a:noFill/>
                </a:ln>
                <a:solidFill>
                  <a:srgbClr val="1F1F1F"/>
                </a:solidFill>
                <a:effectLst/>
                <a:latin typeface="Google Sans"/>
              </a:rPr>
              <a:t> Cleaner text messages with improved readability.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Bonus:</a:t>
            </a:r>
            <a:r>
              <a:rPr kumimoji="0" lang="en-US" altLang="en-US" sz="2000" b="0" i="0" u="none" strike="noStrike" cap="none" normalizeH="0" baseline="0" dirty="0">
                <a:ln>
                  <a:noFill/>
                </a:ln>
                <a:solidFill>
                  <a:srgbClr val="1F1F1F"/>
                </a:solidFill>
                <a:effectLst/>
                <a:latin typeface="Google Sans"/>
              </a:rPr>
              <a:t> Test the denoising model on unseen text messages to ensure it generalizes well.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0BB9C0A-332E-1775-DF20-39A0649A1D17}"/>
              </a:ext>
            </a:extLst>
          </p:cNvPr>
          <p:cNvSpPr txBox="1"/>
          <p:nvPr/>
        </p:nvSpPr>
        <p:spPr>
          <a:xfrm>
            <a:off x="699453" y="1711089"/>
            <a:ext cx="8215947" cy="3785652"/>
          </a:xfrm>
          <a:prstGeom prst="rect">
            <a:avLst/>
          </a:prstGeom>
          <a:noFill/>
        </p:spPr>
        <p:txBody>
          <a:bodyPr wrap="square">
            <a:spAutoFit/>
          </a:bodyPr>
          <a:lstStyle/>
          <a:p>
            <a:pPr algn="l">
              <a:buFont typeface="Arial" panose="020B0604020202020204" pitchFamily="34" charset="0"/>
              <a:buChar char="•"/>
            </a:pPr>
            <a:r>
              <a:rPr lang="en-US" sz="2000" b="1" i="0" dirty="0">
                <a:solidFill>
                  <a:srgbClr val="1F1F1F"/>
                </a:solidFill>
                <a:effectLst/>
                <a:latin typeface="Google Sans"/>
              </a:rPr>
              <a:t>Mobile phone users:</a:t>
            </a:r>
            <a:r>
              <a:rPr lang="en-US" sz="2000" b="0" i="0" dirty="0">
                <a:solidFill>
                  <a:srgbClr val="1F1F1F"/>
                </a:solidFill>
                <a:effectLst/>
                <a:latin typeface="Google Sans"/>
              </a:rPr>
              <a:t> Anyone who frequently receives text messages with typos, compression artifacts, or other noise could benefit from a tool that automatically cleans them up.</a:t>
            </a:r>
          </a:p>
          <a:p>
            <a:pPr algn="l">
              <a:buFont typeface="Arial" panose="020B0604020202020204" pitchFamily="34" charset="0"/>
              <a:buChar char="•"/>
            </a:pPr>
            <a:r>
              <a:rPr lang="en-US" sz="2000" b="1" i="0" dirty="0">
                <a:solidFill>
                  <a:srgbClr val="1F1F1F"/>
                </a:solidFill>
                <a:effectLst/>
                <a:latin typeface="Google Sans"/>
              </a:rPr>
              <a:t>Customer service representatives:</a:t>
            </a:r>
            <a:r>
              <a:rPr lang="en-US" sz="2000" b="0" i="0" dirty="0">
                <a:solidFill>
                  <a:srgbClr val="1F1F1F"/>
                </a:solidFill>
                <a:effectLst/>
                <a:latin typeface="Google Sans"/>
              </a:rPr>
              <a:t> Those dealing with a high volume of text messages from customers might find a denoising tool helpful for improving readability and reducing errors in processing messages.</a:t>
            </a:r>
          </a:p>
          <a:p>
            <a:pPr algn="l">
              <a:buFont typeface="Arial" panose="020B0604020202020204" pitchFamily="34" charset="0"/>
              <a:buChar char="•"/>
            </a:pPr>
            <a:r>
              <a:rPr lang="en-US" sz="2000" b="1" i="0" dirty="0">
                <a:solidFill>
                  <a:srgbClr val="1F1F1F"/>
                </a:solidFill>
                <a:effectLst/>
                <a:latin typeface="Google Sans"/>
              </a:rPr>
              <a:t>People with disabilities:</a:t>
            </a:r>
            <a:r>
              <a:rPr lang="en-US" sz="2000" b="0" i="0" dirty="0">
                <a:solidFill>
                  <a:srgbClr val="1F1F1F"/>
                </a:solidFill>
                <a:effectLst/>
                <a:latin typeface="Google Sans"/>
              </a:rPr>
              <a:t> Individuals with visual impairments or dyslexia could benefit from a tool that clarifies text messages by removing noise.</a:t>
            </a:r>
          </a:p>
          <a:p>
            <a:pPr algn="l">
              <a:buFont typeface="Arial" panose="020B0604020202020204" pitchFamily="34" charset="0"/>
              <a:buChar char="•"/>
            </a:pPr>
            <a:r>
              <a:rPr lang="en-US" sz="2000" b="1" i="0" dirty="0">
                <a:solidFill>
                  <a:srgbClr val="1F1F1F"/>
                </a:solidFill>
                <a:effectLst/>
                <a:latin typeface="Google Sans"/>
              </a:rPr>
              <a:t>Developers of text-based applications:</a:t>
            </a:r>
            <a:r>
              <a:rPr lang="en-US" sz="2000" b="0" i="0" dirty="0">
                <a:solidFill>
                  <a:srgbClr val="1F1F1F"/>
                </a:solidFill>
                <a:effectLst/>
                <a:latin typeface="Google Sans"/>
              </a:rPr>
              <a:t> If your denoising method can be integrated into existing text processing pipelines, it could be valuable for developers of chatbots, text summarization tools, or other applications that rely on clean text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D7A51A-330B-C12C-F174-F29DA02BDA44}"/>
              </a:ext>
            </a:extLst>
          </p:cNvPr>
          <p:cNvSpPr txBox="1"/>
          <p:nvPr/>
        </p:nvSpPr>
        <p:spPr>
          <a:xfrm>
            <a:off x="2819401" y="1676400"/>
            <a:ext cx="6991349" cy="5016758"/>
          </a:xfrm>
          <a:prstGeom prst="rect">
            <a:avLst/>
          </a:prstGeom>
          <a:noFill/>
        </p:spPr>
        <p:txBody>
          <a:bodyPr wrap="square">
            <a:spAutoFit/>
          </a:bodyPr>
          <a:lstStyle/>
          <a:p>
            <a:pPr algn="l"/>
            <a:r>
              <a:rPr lang="en-US" sz="2000" b="1" i="0" dirty="0">
                <a:solidFill>
                  <a:srgbClr val="1F1F1F"/>
                </a:solidFill>
                <a:effectLst/>
                <a:latin typeface="Google Sans"/>
              </a:rPr>
              <a:t>For Mobile Phone Users:</a:t>
            </a:r>
            <a:endParaRPr lang="en-US" sz="2000" b="0" i="0" dirty="0">
              <a:solidFill>
                <a:srgbClr val="1F1F1F"/>
              </a:solidFill>
              <a:effectLst/>
              <a:latin typeface="Google Sans"/>
            </a:endParaRPr>
          </a:p>
          <a:p>
            <a:pPr algn="l">
              <a:buFont typeface="Arial" panose="020B0604020202020204" pitchFamily="34" charset="0"/>
              <a:buChar char="•"/>
            </a:pPr>
            <a:r>
              <a:rPr lang="en-US" sz="2000" b="1" i="0" dirty="0">
                <a:solidFill>
                  <a:srgbClr val="1F1F1F"/>
                </a:solidFill>
                <a:effectLst/>
                <a:latin typeface="Google Sans"/>
              </a:rPr>
              <a:t>Solution:</a:t>
            </a:r>
            <a:r>
              <a:rPr lang="en-US" sz="2000" b="0" i="0" dirty="0">
                <a:solidFill>
                  <a:srgbClr val="1F1F1F"/>
                </a:solidFill>
                <a:effectLst/>
                <a:latin typeface="Google Sans"/>
              </a:rPr>
              <a:t> A user-friendly mobile app that automatically cleans up text messages by removing typos, noise, and other errors.</a:t>
            </a:r>
          </a:p>
          <a:p>
            <a:pPr algn="l">
              <a:buFont typeface="Arial" panose="020B0604020202020204" pitchFamily="34" charset="0"/>
              <a:buChar char="•"/>
            </a:pPr>
            <a:r>
              <a:rPr lang="en-US" sz="2000" b="1" i="0" dirty="0">
                <a:solidFill>
                  <a:srgbClr val="1F1F1F"/>
                </a:solidFill>
                <a:effectLst/>
                <a:latin typeface="Google Sans"/>
              </a:rPr>
              <a:t>Value Proposition:</a:t>
            </a:r>
            <a:r>
              <a:rPr lang="en-US" sz="2000" b="0" i="0" dirty="0">
                <a:solidFill>
                  <a:srgbClr val="1F1F1F"/>
                </a:solidFill>
                <a:effectLst/>
                <a:latin typeface="Google Sans"/>
              </a:rPr>
              <a:t> "</a:t>
            </a:r>
            <a:r>
              <a:rPr lang="en-US" sz="2000" b="1" i="0" dirty="0">
                <a:solidFill>
                  <a:srgbClr val="1F1F1F"/>
                </a:solidFill>
                <a:effectLst/>
                <a:latin typeface="Google Sans"/>
              </a:rPr>
              <a:t>Never struggle with confusing text messages again!</a:t>
            </a:r>
            <a:r>
              <a:rPr lang="en-US" sz="2000" b="0" i="0" dirty="0">
                <a:solidFill>
                  <a:srgbClr val="1F1F1F"/>
                </a:solidFill>
                <a:effectLst/>
                <a:latin typeface="Google Sans"/>
              </a:rPr>
              <a:t> Our app instantly clarifies your text messages, making them easier to read and understand. Save time and avoid misunderstandings with clean, clear communication."</a:t>
            </a:r>
          </a:p>
          <a:p>
            <a:pPr algn="l"/>
            <a:r>
              <a:rPr lang="en-US" sz="2000" b="1" i="0" dirty="0">
                <a:solidFill>
                  <a:srgbClr val="1F1F1F"/>
                </a:solidFill>
                <a:effectLst/>
                <a:latin typeface="Google Sans"/>
              </a:rPr>
              <a:t>For Businesses:</a:t>
            </a:r>
            <a:endParaRPr lang="en-US" sz="2000" b="0" i="0" dirty="0">
              <a:solidFill>
                <a:srgbClr val="1F1F1F"/>
              </a:solidFill>
              <a:effectLst/>
              <a:latin typeface="Google Sans"/>
            </a:endParaRPr>
          </a:p>
          <a:p>
            <a:pPr algn="l">
              <a:buFont typeface="Arial" panose="020B0604020202020204" pitchFamily="34" charset="0"/>
              <a:buChar char="•"/>
            </a:pPr>
            <a:r>
              <a:rPr lang="en-US" sz="2000" b="1" i="0" dirty="0">
                <a:solidFill>
                  <a:srgbClr val="1F1F1F"/>
                </a:solidFill>
                <a:effectLst/>
                <a:latin typeface="Google Sans"/>
              </a:rPr>
              <a:t>Solution:</a:t>
            </a:r>
            <a:r>
              <a:rPr lang="en-US" sz="2000" b="0" i="0" dirty="0">
                <a:solidFill>
                  <a:srgbClr val="1F1F1F"/>
                </a:solidFill>
                <a:effectLst/>
                <a:latin typeface="Google Sans"/>
              </a:rPr>
              <a:t> An API or cloud-based service that integrates with existing messaging platforms, automatically denoising incoming customer text messages.</a:t>
            </a:r>
          </a:p>
          <a:p>
            <a:pPr algn="l">
              <a:buFont typeface="Arial" panose="020B0604020202020204" pitchFamily="34" charset="0"/>
              <a:buChar char="•"/>
            </a:pPr>
            <a:r>
              <a:rPr lang="en-US" sz="2000" b="1" i="0" dirty="0">
                <a:solidFill>
                  <a:srgbClr val="1F1F1F"/>
                </a:solidFill>
                <a:effectLst/>
                <a:latin typeface="Google Sans"/>
              </a:rPr>
              <a:t>Value Proposition:</a:t>
            </a:r>
            <a:r>
              <a:rPr lang="en-US" sz="2000" b="0" i="0" dirty="0">
                <a:solidFill>
                  <a:srgbClr val="1F1F1F"/>
                </a:solidFill>
                <a:effectLst/>
                <a:latin typeface="Google Sans"/>
              </a:rPr>
              <a:t> "</a:t>
            </a:r>
            <a:r>
              <a:rPr lang="en-US" sz="2000" b="1" i="0" dirty="0">
                <a:solidFill>
                  <a:srgbClr val="1F1F1F"/>
                </a:solidFill>
                <a:effectLst/>
                <a:latin typeface="Google Sans"/>
              </a:rPr>
              <a:t>Boost customer satisfaction and improve efficiency!</a:t>
            </a:r>
            <a:r>
              <a:rPr lang="en-US" sz="2000" b="0" i="0" dirty="0">
                <a:solidFill>
                  <a:srgbClr val="1F1F1F"/>
                </a:solidFill>
                <a:effectLst/>
                <a:latin typeface="Google Sans"/>
              </a:rPr>
              <a:t> Our text message denoising solution removes noise and errors, ensuring clear communication with your customers. Reduce processing time for customer service teams and enhance the overall customer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3C8597F-9F46-37ED-889E-20EFCE4C1CFC}"/>
              </a:ext>
            </a:extLst>
          </p:cNvPr>
          <p:cNvSpPr txBox="1"/>
          <p:nvPr/>
        </p:nvSpPr>
        <p:spPr>
          <a:xfrm>
            <a:off x="2381250" y="1676400"/>
            <a:ext cx="6915150" cy="4401205"/>
          </a:xfrm>
          <a:prstGeom prst="rect">
            <a:avLst/>
          </a:prstGeom>
          <a:noFill/>
        </p:spPr>
        <p:txBody>
          <a:bodyPr wrap="square">
            <a:spAutoFit/>
          </a:bodyPr>
          <a:lstStyle/>
          <a:p>
            <a:pPr algn="l">
              <a:buFont typeface="Arial" panose="020B0604020202020204" pitchFamily="34" charset="0"/>
              <a:buChar char="•"/>
            </a:pPr>
            <a:r>
              <a:rPr lang="en-US" sz="2000" b="1" i="0" dirty="0">
                <a:solidFill>
                  <a:srgbClr val="1F1F1F"/>
                </a:solidFill>
                <a:effectLst/>
                <a:latin typeface="Google Sans"/>
              </a:rPr>
              <a:t>Uniqueness of Noise Addressed:</a:t>
            </a:r>
            <a:r>
              <a:rPr lang="en-US" sz="2000" b="0" i="0" dirty="0">
                <a:solidFill>
                  <a:srgbClr val="1F1F1F"/>
                </a:solidFill>
                <a:effectLst/>
                <a:latin typeface="Google Sans"/>
              </a:rPr>
              <a:t> Does your project tackle a specific type of text message noise that existing solutions overlook? Maybe it focuses on denoising messages with emojis, slang abbreviations, or foreign language characters.</a:t>
            </a:r>
          </a:p>
          <a:p>
            <a:pPr algn="l">
              <a:buFont typeface="Arial" panose="020B0604020202020204" pitchFamily="34" charset="0"/>
              <a:buChar char="•"/>
            </a:pPr>
            <a:r>
              <a:rPr lang="en-US" sz="2000" b="1" i="0" dirty="0">
                <a:solidFill>
                  <a:srgbClr val="1F1F1F"/>
                </a:solidFill>
                <a:effectLst/>
                <a:latin typeface="Google Sans"/>
              </a:rPr>
              <a:t>Exceptional Accuracy:</a:t>
            </a:r>
            <a:r>
              <a:rPr lang="en-US" sz="2000" b="0" i="0" dirty="0">
                <a:solidFill>
                  <a:srgbClr val="1F1F1F"/>
                </a:solidFill>
                <a:effectLst/>
                <a:latin typeface="Google Sans"/>
              </a:rPr>
              <a:t> Can your denoising achieve a very high success rate in cleaning text messages, surpassing current solutions?</a:t>
            </a:r>
          </a:p>
          <a:p>
            <a:pPr algn="l">
              <a:buFont typeface="Arial" panose="020B0604020202020204" pitchFamily="34" charset="0"/>
              <a:buChar char="•"/>
            </a:pPr>
            <a:r>
              <a:rPr lang="en-US" sz="2000" b="1" i="0" dirty="0">
                <a:solidFill>
                  <a:srgbClr val="1F1F1F"/>
                </a:solidFill>
                <a:effectLst/>
                <a:latin typeface="Google Sans"/>
              </a:rPr>
              <a:t>Speed and Efficiency:</a:t>
            </a:r>
            <a:r>
              <a:rPr lang="en-US" sz="2000" b="0" i="0" dirty="0">
                <a:solidFill>
                  <a:srgbClr val="1F1F1F"/>
                </a:solidFill>
                <a:effectLst/>
                <a:latin typeface="Google Sans"/>
              </a:rPr>
              <a:t> Does your project offer real-time denoising within the messaging app itself, providing instant clarity to the user?</a:t>
            </a:r>
          </a:p>
          <a:p>
            <a:pPr algn="l">
              <a:buFont typeface="Arial" panose="020B0604020202020204" pitchFamily="34" charset="0"/>
              <a:buChar char="•"/>
            </a:pPr>
            <a:r>
              <a:rPr lang="en-US" sz="2000" b="1" i="0" dirty="0">
                <a:solidFill>
                  <a:srgbClr val="1F1F1F"/>
                </a:solidFill>
                <a:effectLst/>
                <a:latin typeface="Google Sans"/>
              </a:rPr>
              <a:t>Integration and Versatility:</a:t>
            </a:r>
            <a:r>
              <a:rPr lang="en-US" sz="2000" b="0" i="0" dirty="0">
                <a:solidFill>
                  <a:srgbClr val="1F1F1F"/>
                </a:solidFill>
                <a:effectLst/>
                <a:latin typeface="Google Sans"/>
              </a:rPr>
              <a:t> Perhaps the "wow factor" lies in how seamlessly your denoising solution integrates with existing messaging platforms or offers a versatile API for various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38CEF5-B12A-1FB7-7853-7167DAFE592E}"/>
              </a:ext>
            </a:extLst>
          </p:cNvPr>
          <p:cNvSpPr txBox="1"/>
          <p:nvPr/>
        </p:nvSpPr>
        <p:spPr>
          <a:xfrm>
            <a:off x="752475" y="1367853"/>
            <a:ext cx="8782050" cy="4401205"/>
          </a:xfrm>
          <a:prstGeom prst="rect">
            <a:avLst/>
          </a:prstGeom>
          <a:noFill/>
        </p:spPr>
        <p:txBody>
          <a:bodyPr wrap="square">
            <a:spAutoFit/>
          </a:bodyPr>
          <a:lstStyle/>
          <a:p>
            <a:pPr algn="l">
              <a:buFont typeface="+mj-lt"/>
              <a:buAutoNum type="arabicPeriod"/>
            </a:pPr>
            <a:r>
              <a:rPr lang="en-US" sz="2800" b="1" i="0" dirty="0">
                <a:solidFill>
                  <a:srgbClr val="1F1F1F"/>
                </a:solidFill>
                <a:effectLst/>
                <a:latin typeface="Google Sans"/>
              </a:rPr>
              <a:t>Data Prep:</a:t>
            </a:r>
            <a:r>
              <a:rPr lang="en-US" sz="2800" b="0" i="0" dirty="0">
                <a:solidFill>
                  <a:srgbClr val="1F1F1F"/>
                </a:solidFill>
                <a:effectLst/>
                <a:latin typeface="Google Sans"/>
              </a:rPr>
              <a:t> Grab message data, clean it, and add realistic noise (typos, slang, etc.)</a:t>
            </a:r>
          </a:p>
          <a:p>
            <a:pPr algn="l">
              <a:buFont typeface="+mj-lt"/>
              <a:buAutoNum type="arabicPeriod"/>
            </a:pPr>
            <a:r>
              <a:rPr lang="en-US" sz="2800" b="1" i="0" dirty="0">
                <a:solidFill>
                  <a:srgbClr val="1F1F1F"/>
                </a:solidFill>
                <a:effectLst/>
                <a:latin typeface="Google Sans"/>
              </a:rPr>
              <a:t>Model Up:</a:t>
            </a:r>
            <a:r>
              <a:rPr lang="en-US" sz="2800" b="0" i="0" dirty="0">
                <a:solidFill>
                  <a:srgbClr val="1F1F1F"/>
                </a:solidFill>
                <a:effectLst/>
                <a:latin typeface="Google Sans"/>
              </a:rPr>
              <a:t> Use a pre-trained language model (think smart AI for text) and fine-tune it for denoising.</a:t>
            </a:r>
          </a:p>
          <a:p>
            <a:pPr algn="l">
              <a:buFont typeface="+mj-lt"/>
              <a:buAutoNum type="arabicPeriod"/>
            </a:pPr>
            <a:r>
              <a:rPr lang="en-US" sz="2800" b="1" i="0" dirty="0">
                <a:solidFill>
                  <a:srgbClr val="1F1F1F"/>
                </a:solidFill>
                <a:effectLst/>
                <a:latin typeface="Google Sans"/>
              </a:rPr>
              <a:t>Attention is Key (Optional):</a:t>
            </a:r>
            <a:r>
              <a:rPr lang="en-US" sz="2800" b="0" i="0" dirty="0">
                <a:solidFill>
                  <a:srgbClr val="1F1F1F"/>
                </a:solidFill>
                <a:effectLst/>
                <a:latin typeface="Google Sans"/>
              </a:rPr>
              <a:t> Train the model to focus on noisy parts for better correction.</a:t>
            </a:r>
          </a:p>
          <a:p>
            <a:pPr algn="l">
              <a:buFont typeface="+mj-lt"/>
              <a:buAutoNum type="arabicPeriod"/>
            </a:pPr>
            <a:r>
              <a:rPr lang="en-US" sz="2800" b="1" i="0" dirty="0">
                <a:solidFill>
                  <a:srgbClr val="1F1F1F"/>
                </a:solidFill>
                <a:effectLst/>
                <a:latin typeface="Google Sans"/>
              </a:rPr>
              <a:t>Test &amp; Refine:</a:t>
            </a:r>
            <a:r>
              <a:rPr lang="en-US" sz="2800" b="0" i="0" dirty="0">
                <a:solidFill>
                  <a:srgbClr val="1F1F1F"/>
                </a:solidFill>
                <a:effectLst/>
                <a:latin typeface="Google Sans"/>
              </a:rPr>
              <a:t> Evaluate how well it cleans messages and adjust if needed.</a:t>
            </a:r>
          </a:p>
          <a:p>
            <a:pPr algn="l">
              <a:buFont typeface="+mj-lt"/>
              <a:buAutoNum type="arabicPeriod"/>
            </a:pPr>
            <a:r>
              <a:rPr lang="en-US" sz="2800" b="1" i="0" dirty="0">
                <a:solidFill>
                  <a:srgbClr val="1F1F1F"/>
                </a:solidFill>
                <a:effectLst/>
                <a:latin typeface="Google Sans"/>
              </a:rPr>
              <a:t>(Optional) Deploy:</a:t>
            </a:r>
            <a:r>
              <a:rPr lang="en-US" sz="2800" b="0" i="0" dirty="0">
                <a:solidFill>
                  <a:srgbClr val="1F1F1F"/>
                </a:solidFill>
                <a:effectLst/>
                <a:latin typeface="Google Sans"/>
              </a:rPr>
              <a:t> Turn it into a mobile app or API for easy access.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757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Google Sans</vt:lpstr>
      <vt:lpstr>Trebuchet MS</vt:lpstr>
      <vt:lpstr>Office Theme</vt:lpstr>
      <vt:lpstr>IMAGE DENOISEING USING CNN MNIST-DATASET</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DENOISEING USING CNN MNIST-DATASET</dc:title>
  <dc:creator>Gokul</dc:creator>
  <cp:lastModifiedBy>gokulsivakumar57@gmail.com</cp:lastModifiedBy>
  <cp:revision>1</cp:revision>
  <dcterms:created xsi:type="dcterms:W3CDTF">2024-04-02T12:54:10Z</dcterms:created>
  <dcterms:modified xsi:type="dcterms:W3CDTF">2024-04-04T17:10:25Z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