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45"/>
  </p:notesMasterIdLst>
  <p:sldIdLst>
    <p:sldId id="256" r:id="rId2"/>
    <p:sldId id="259" r:id="rId3"/>
    <p:sldId id="281" r:id="rId4"/>
    <p:sldId id="257" r:id="rId5"/>
    <p:sldId id="260" r:id="rId6"/>
    <p:sldId id="280" r:id="rId7"/>
    <p:sldId id="288" r:id="rId8"/>
    <p:sldId id="283" r:id="rId9"/>
    <p:sldId id="282" r:id="rId10"/>
    <p:sldId id="284" r:id="rId11"/>
    <p:sldId id="287" r:id="rId12"/>
    <p:sldId id="286" r:id="rId13"/>
    <p:sldId id="289" r:id="rId14"/>
    <p:sldId id="296" r:id="rId15"/>
    <p:sldId id="279" r:id="rId16"/>
    <p:sldId id="290" r:id="rId17"/>
    <p:sldId id="291" r:id="rId18"/>
    <p:sldId id="293" r:id="rId19"/>
    <p:sldId id="294" r:id="rId20"/>
    <p:sldId id="295" r:id="rId21"/>
    <p:sldId id="297" r:id="rId22"/>
    <p:sldId id="298" r:id="rId23"/>
    <p:sldId id="299" r:id="rId24"/>
    <p:sldId id="300" r:id="rId25"/>
    <p:sldId id="301" r:id="rId26"/>
    <p:sldId id="303" r:id="rId27"/>
    <p:sldId id="302" r:id="rId28"/>
    <p:sldId id="304" r:id="rId29"/>
    <p:sldId id="305" r:id="rId30"/>
    <p:sldId id="306" r:id="rId31"/>
    <p:sldId id="277" r:id="rId32"/>
    <p:sldId id="292" r:id="rId33"/>
    <p:sldId id="278" r:id="rId34"/>
    <p:sldId id="263" r:id="rId35"/>
    <p:sldId id="274" r:id="rId36"/>
    <p:sldId id="266" r:id="rId37"/>
    <p:sldId id="275" r:id="rId38"/>
    <p:sldId id="276" r:id="rId39"/>
    <p:sldId id="267" r:id="rId40"/>
    <p:sldId id="269" r:id="rId41"/>
    <p:sldId id="271" r:id="rId42"/>
    <p:sldId id="272" r:id="rId43"/>
    <p:sldId id="273"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5D9C3AC-FB4F-412A-9218-A758BA3F5E30}">
          <p14:sldIdLst>
            <p14:sldId id="256"/>
            <p14:sldId id="259"/>
            <p14:sldId id="281"/>
            <p14:sldId id="257"/>
            <p14:sldId id="260"/>
            <p14:sldId id="280"/>
            <p14:sldId id="288"/>
            <p14:sldId id="283"/>
            <p14:sldId id="282"/>
            <p14:sldId id="284"/>
            <p14:sldId id="287"/>
            <p14:sldId id="286"/>
            <p14:sldId id="289"/>
            <p14:sldId id="296"/>
            <p14:sldId id="279"/>
            <p14:sldId id="290"/>
            <p14:sldId id="291"/>
            <p14:sldId id="293"/>
            <p14:sldId id="294"/>
            <p14:sldId id="295"/>
            <p14:sldId id="297"/>
            <p14:sldId id="298"/>
            <p14:sldId id="299"/>
            <p14:sldId id="300"/>
            <p14:sldId id="301"/>
            <p14:sldId id="303"/>
            <p14:sldId id="302"/>
            <p14:sldId id="304"/>
            <p14:sldId id="305"/>
            <p14:sldId id="306"/>
            <p14:sldId id="277"/>
            <p14:sldId id="292"/>
            <p14:sldId id="278"/>
            <p14:sldId id="263"/>
            <p14:sldId id="274"/>
            <p14:sldId id="266"/>
            <p14:sldId id="275"/>
            <p14:sldId id="276"/>
            <p14:sldId id="267"/>
            <p14:sldId id="269"/>
            <p14:sldId id="271"/>
            <p14:sldId id="272"/>
            <p14:sldId id="27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1144" y="-11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printerSettings" Target="printerSettings/printerSettings1.bin"/><Relationship Id="rId47" Type="http://schemas.openxmlformats.org/officeDocument/2006/relationships/presProps" Target="presProps.xml"/><Relationship Id="rId48" Type="http://schemas.openxmlformats.org/officeDocument/2006/relationships/viewProps" Target="viewProps.xml"/><Relationship Id="rId49" Type="http://schemas.openxmlformats.org/officeDocument/2006/relationships/theme" Target="theme/theme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511A66-80C4-EC49-B9E1-378CBDCD9135}" type="datetimeFigureOut">
              <a:rPr lang="en-US" smtClean="0"/>
              <a:t>31/05/16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162C05B-6C1B-C44A-A623-B246D886F3F8}" type="slidenum">
              <a:rPr lang="en-US" smtClean="0"/>
              <a:t>‹#›</a:t>
            </a:fld>
            <a:endParaRPr lang="en-US"/>
          </a:p>
        </p:txBody>
      </p:sp>
    </p:spTree>
    <p:extLst>
      <p:ext uri="{BB962C8B-B14F-4D97-AF65-F5344CB8AC3E}">
        <p14:creationId xmlns:p14="http://schemas.microsoft.com/office/powerpoint/2010/main" val="297003633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62C05B-6C1B-C44A-A623-B246D886F3F8}" type="slidenum">
              <a:rPr lang="en-US" smtClean="0"/>
              <a:t>20</a:t>
            </a:fld>
            <a:endParaRPr lang="en-US"/>
          </a:p>
        </p:txBody>
      </p:sp>
    </p:spTree>
    <p:extLst>
      <p:ext uri="{BB962C8B-B14F-4D97-AF65-F5344CB8AC3E}">
        <p14:creationId xmlns:p14="http://schemas.microsoft.com/office/powerpoint/2010/main" val="3176510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1261887-40B1-4977-B4BC-89EB7F2B4617}" type="datetimeFigureOut">
              <a:rPr lang="en-US" smtClean="0"/>
              <a:t>31/05/16</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7ADC0CC-968D-41DB-A49E-10AE67A0784F}"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1261887-40B1-4977-B4BC-89EB7F2B4617}" type="datetimeFigureOut">
              <a:rPr lang="en-US" smtClean="0"/>
              <a:t>31/05/16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ADC0CC-968D-41DB-A49E-10AE67A0784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1261887-40B1-4977-B4BC-89EB7F2B4617}" type="datetimeFigureOut">
              <a:rPr lang="en-US" smtClean="0"/>
              <a:t>31/05/16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ADC0CC-968D-41DB-A49E-10AE67A0784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1261887-40B1-4977-B4BC-89EB7F2B4617}" type="datetimeFigureOut">
              <a:rPr lang="en-US" smtClean="0"/>
              <a:t>31/05/16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ADC0CC-968D-41DB-A49E-10AE67A0784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1261887-40B1-4977-B4BC-89EB7F2B4617}" type="datetimeFigureOut">
              <a:rPr lang="en-US" smtClean="0"/>
              <a:t>31/05/16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ADC0CC-968D-41DB-A49E-10AE67A0784F}"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1261887-40B1-4977-B4BC-89EB7F2B4617}" type="datetimeFigureOut">
              <a:rPr lang="en-US" smtClean="0"/>
              <a:t>31/05/16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ADC0CC-968D-41DB-A49E-10AE67A0784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1261887-40B1-4977-B4BC-89EB7F2B4617}" type="datetimeFigureOut">
              <a:rPr lang="en-US" smtClean="0"/>
              <a:t>31/05/16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ADC0CC-968D-41DB-A49E-10AE67A0784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71261887-40B1-4977-B4BC-89EB7F2B4617}" type="datetimeFigureOut">
              <a:rPr lang="en-US" smtClean="0"/>
              <a:t>31/05/16</a:t>
            </a:fld>
            <a:endParaRPr lang="en-US"/>
          </a:p>
        </p:txBody>
      </p:sp>
      <p:sp>
        <p:nvSpPr>
          <p:cNvPr id="8" name="Slide Number Placeholder 7"/>
          <p:cNvSpPr>
            <a:spLocks noGrp="1"/>
          </p:cNvSpPr>
          <p:nvPr>
            <p:ph type="sldNum" sz="quarter" idx="11"/>
          </p:nvPr>
        </p:nvSpPr>
        <p:spPr/>
        <p:txBody>
          <a:bodyPr/>
          <a:lstStyle/>
          <a:p>
            <a:fld id="{37ADC0CC-968D-41DB-A49E-10AE67A0784F}"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261887-40B1-4977-B4BC-89EB7F2B4617}" type="datetimeFigureOut">
              <a:rPr lang="en-US" smtClean="0"/>
              <a:t>31/05/16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ADC0CC-968D-41DB-A49E-10AE67A0784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1261887-40B1-4977-B4BC-89EB7F2B4617}" type="datetimeFigureOut">
              <a:rPr lang="en-US" smtClean="0"/>
              <a:t>31/05/16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37ADC0CC-968D-41DB-A49E-10AE67A0784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71261887-40B1-4977-B4BC-89EB7F2B4617}" type="datetimeFigureOut">
              <a:rPr lang="en-US" smtClean="0"/>
              <a:t>31/05/16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ADC0CC-968D-41DB-A49E-10AE67A0784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71261887-40B1-4977-B4BC-89EB7F2B4617}" type="datetimeFigureOut">
              <a:rPr lang="en-US" smtClean="0"/>
              <a:t>31/05/16</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37ADC0CC-968D-41DB-A49E-10AE67A0784F}"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eg"/><Relationship Id="rId3" Type="http://schemas.openxmlformats.org/officeDocument/2006/relationships/image" Target="../media/image12.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jpeg"/><Relationship Id="rId3" Type="http://schemas.openxmlformats.org/officeDocument/2006/relationships/image" Target="../media/image14.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jpeg"/><Relationship Id="rId3" Type="http://schemas.openxmlformats.org/officeDocument/2006/relationships/image" Target="../media/image13.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cs.cmu.edu/afs/cs/academic/class/15418-s12/www/lectures/11_coherence2.pdf"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533400"/>
            <a:ext cx="7772400" cy="2286000"/>
          </a:xfrm>
        </p:spPr>
        <p:txBody>
          <a:bodyPr>
            <a:normAutofit fontScale="90000"/>
          </a:bodyPr>
          <a:lstStyle/>
          <a:p>
            <a:r>
              <a:rPr lang="en-US" dirty="0" smtClean="0">
                <a:solidFill>
                  <a:schemeClr val="tx1"/>
                </a:solidFill>
              </a:rPr>
              <a:t>Design and </a:t>
            </a:r>
            <a:r>
              <a:rPr lang="en-US" dirty="0">
                <a:solidFill>
                  <a:schemeClr val="tx1"/>
                </a:solidFill>
              </a:rPr>
              <a:t>V</a:t>
            </a:r>
            <a:r>
              <a:rPr lang="en-US" dirty="0" smtClean="0">
                <a:solidFill>
                  <a:schemeClr val="tx1"/>
                </a:solidFill>
              </a:rPr>
              <a:t>erification of Cache AND ITS coherency  USING DRAGON PROTOCOL IN </a:t>
            </a:r>
            <a:r>
              <a:rPr lang="en-US" dirty="0" err="1" smtClean="0">
                <a:solidFill>
                  <a:schemeClr val="tx1"/>
                </a:solidFill>
              </a:rPr>
              <a:t>SySTEM</a:t>
            </a:r>
            <a:r>
              <a:rPr lang="en-US" dirty="0" smtClean="0">
                <a:solidFill>
                  <a:schemeClr val="tx1"/>
                </a:solidFill>
              </a:rPr>
              <a:t> VERILOG</a:t>
            </a:r>
            <a:endParaRPr lang="en-US" dirty="0">
              <a:solidFill>
                <a:schemeClr val="tx1"/>
              </a:solidFill>
            </a:endParaRPr>
          </a:p>
        </p:txBody>
      </p:sp>
      <p:sp>
        <p:nvSpPr>
          <p:cNvPr id="3" name="Subtitle 2"/>
          <p:cNvSpPr>
            <a:spLocks noGrp="1"/>
          </p:cNvSpPr>
          <p:nvPr>
            <p:ph type="subTitle" idx="1"/>
          </p:nvPr>
        </p:nvSpPr>
        <p:spPr>
          <a:xfrm>
            <a:off x="533400" y="3733800"/>
            <a:ext cx="7854696" cy="1752600"/>
          </a:xfrm>
        </p:spPr>
        <p:txBody>
          <a:bodyPr>
            <a:normAutofit fontScale="92500" lnSpcReduction="20000"/>
          </a:bodyPr>
          <a:lstStyle/>
          <a:p>
            <a:endParaRPr lang="en-US" dirty="0" smtClean="0"/>
          </a:p>
          <a:p>
            <a:r>
              <a:rPr lang="en-US" dirty="0" smtClean="0"/>
              <a:t>By</a:t>
            </a:r>
          </a:p>
          <a:p>
            <a:r>
              <a:rPr lang="en-US" dirty="0" smtClean="0"/>
              <a:t> Sai Krishna </a:t>
            </a:r>
            <a:r>
              <a:rPr lang="en-US" dirty="0" err="1" smtClean="0"/>
              <a:t>Ravauri</a:t>
            </a:r>
            <a:endParaRPr lang="en-US" dirty="0" smtClean="0"/>
          </a:p>
          <a:p>
            <a:r>
              <a:rPr lang="en-US" dirty="0" err="1" smtClean="0"/>
              <a:t>Subrat</a:t>
            </a:r>
            <a:r>
              <a:rPr lang="en-US" dirty="0" smtClean="0"/>
              <a:t> </a:t>
            </a:r>
            <a:r>
              <a:rPr lang="en-US" dirty="0" err="1" smtClean="0"/>
              <a:t>Mahalik</a:t>
            </a:r>
            <a:endParaRPr lang="en-US" dirty="0" smtClean="0"/>
          </a:p>
          <a:p>
            <a:r>
              <a:rPr lang="en-US" dirty="0" err="1" smtClean="0"/>
              <a:t>Dhanush</a:t>
            </a:r>
            <a:r>
              <a:rPr lang="en-US" dirty="0" smtClean="0"/>
              <a:t> T</a:t>
            </a:r>
          </a:p>
          <a:p>
            <a:r>
              <a:rPr lang="en-US" dirty="0" err="1" smtClean="0"/>
              <a:t>Lokesh</a:t>
            </a:r>
            <a:r>
              <a:rPr lang="en-US" dirty="0" smtClean="0"/>
              <a:t> </a:t>
            </a:r>
            <a:r>
              <a:rPr lang="en-US" dirty="0" err="1" smtClean="0"/>
              <a:t>Astakar</a:t>
            </a:r>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8343372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Eviction </a:t>
            </a:r>
            <a:r>
              <a:rPr lang="en-US" dirty="0" smtClean="0"/>
              <a:t>Strategy</a:t>
            </a:r>
            <a:endParaRPr lang="en-US" dirty="0"/>
          </a:p>
        </p:txBody>
      </p:sp>
      <p:sp>
        <p:nvSpPr>
          <p:cNvPr id="3" name="Content Placeholder 2"/>
          <p:cNvSpPr>
            <a:spLocks noGrp="1"/>
          </p:cNvSpPr>
          <p:nvPr>
            <p:ph idx="1"/>
          </p:nvPr>
        </p:nvSpPr>
        <p:spPr/>
        <p:txBody>
          <a:bodyPr>
            <a:normAutofit fontScale="92500" lnSpcReduction="20000"/>
          </a:bodyPr>
          <a:lstStyle/>
          <a:p>
            <a:pPr marL="36576" indent="0">
              <a:buNone/>
            </a:pPr>
            <a:r>
              <a:rPr lang="en-US" dirty="0" smtClean="0"/>
              <a:t>True LRU eviction technique was adapted to evict the block from cache.</a:t>
            </a:r>
          </a:p>
          <a:p>
            <a:pPr marL="36576" indent="0">
              <a:buNone/>
            </a:pPr>
            <a:r>
              <a:rPr lang="en-US" dirty="0" smtClean="0"/>
              <a:t>An array is used for each set which contains the lines in the most recently to least recently used order from left to right.</a:t>
            </a:r>
          </a:p>
          <a:p>
            <a:pPr marL="36576" indent="0">
              <a:buNone/>
            </a:pPr>
            <a:r>
              <a:rPr lang="en-US" dirty="0" smtClean="0"/>
              <a:t>Consider the status of LRU array of a set is as follows</a:t>
            </a:r>
          </a:p>
          <a:p>
            <a:pPr marL="36576" indent="0">
              <a:buNone/>
            </a:pPr>
            <a:r>
              <a:rPr lang="en-US" dirty="0" smtClean="0"/>
              <a:t>		3 1 2 4</a:t>
            </a:r>
          </a:p>
          <a:p>
            <a:pPr marL="36576" indent="0">
              <a:buNone/>
            </a:pPr>
            <a:r>
              <a:rPr lang="en-US" dirty="0" smtClean="0"/>
              <a:t>If 2</a:t>
            </a:r>
            <a:r>
              <a:rPr lang="en-US" baseline="30000" dirty="0" smtClean="0"/>
              <a:t>rd</a:t>
            </a:r>
            <a:r>
              <a:rPr lang="en-US" dirty="0" smtClean="0"/>
              <a:t> way  is accessed by the processor then the LRU is updated as </a:t>
            </a:r>
          </a:p>
          <a:p>
            <a:pPr marL="36576" indent="0">
              <a:buNone/>
            </a:pPr>
            <a:r>
              <a:rPr lang="en-US" dirty="0"/>
              <a:t>	</a:t>
            </a:r>
            <a:r>
              <a:rPr lang="en-US" dirty="0" smtClean="0"/>
              <a:t>	2 3 1 4	</a:t>
            </a:r>
            <a:endParaRPr lang="en-US" dirty="0"/>
          </a:p>
        </p:txBody>
      </p:sp>
    </p:spTree>
    <p:extLst>
      <p:ext uri="{BB962C8B-B14F-4D97-AF65-F5344CB8AC3E}">
        <p14:creationId xmlns:p14="http://schemas.microsoft.com/office/powerpoint/2010/main" val="2498772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Coherency</a:t>
            </a:r>
            <a:endParaRPr lang="en-US" dirty="0"/>
          </a:p>
        </p:txBody>
      </p:sp>
      <p:sp>
        <p:nvSpPr>
          <p:cNvPr id="3" name="Content Placeholder 2"/>
          <p:cNvSpPr>
            <a:spLocks noGrp="1"/>
          </p:cNvSpPr>
          <p:nvPr>
            <p:ph idx="1"/>
          </p:nvPr>
        </p:nvSpPr>
        <p:spPr>
          <a:xfrm>
            <a:off x="457200" y="1600200"/>
            <a:ext cx="8153400" cy="4648200"/>
          </a:xfrm>
        </p:spPr>
        <p:txBody>
          <a:bodyPr>
            <a:normAutofit fontScale="77500" lnSpcReduction="20000"/>
          </a:bodyPr>
          <a:lstStyle/>
          <a:p>
            <a:pPr algn="just"/>
            <a:r>
              <a:rPr lang="en-US" dirty="0" smtClean="0"/>
              <a:t>Dragon Protocol was adapted to maintain the coherency of the cache.</a:t>
            </a:r>
          </a:p>
          <a:p>
            <a:pPr algn="just"/>
            <a:r>
              <a:rPr lang="en-US" dirty="0" smtClean="0"/>
              <a:t>It was originally developed by XEROX PARC used in Xerox Dragon Multiprocessor WorkStation.</a:t>
            </a:r>
          </a:p>
          <a:p>
            <a:pPr algn="just"/>
            <a:r>
              <a:rPr lang="en-US" dirty="0" smtClean="0"/>
              <a:t>This protocol employs the write back policy, </a:t>
            </a:r>
            <a:r>
              <a:rPr lang="en-US" dirty="0" err="1" smtClean="0"/>
              <a:t>i.e</a:t>
            </a:r>
            <a:r>
              <a:rPr lang="en-US" dirty="0" smtClean="0"/>
              <a:t>; the during </a:t>
            </a:r>
            <a:r>
              <a:rPr lang="en-US" dirty="0" smtClean="0"/>
              <a:t>eviction </a:t>
            </a:r>
            <a:r>
              <a:rPr lang="en-US" dirty="0" smtClean="0"/>
              <a:t>of the line the memory is updated</a:t>
            </a:r>
          </a:p>
          <a:p>
            <a:pPr algn="just"/>
            <a:r>
              <a:rPr lang="en-US" dirty="0" smtClean="0"/>
              <a:t>It is also called as update </a:t>
            </a:r>
            <a:r>
              <a:rPr lang="en-US" dirty="0" smtClean="0"/>
              <a:t>protocol, because </a:t>
            </a:r>
            <a:r>
              <a:rPr lang="en-US" dirty="0" smtClean="0"/>
              <a:t>whenever a cache line in shared state is updated by a </a:t>
            </a:r>
            <a:r>
              <a:rPr lang="en-US" dirty="0" smtClean="0"/>
              <a:t>cache</a:t>
            </a:r>
            <a:r>
              <a:rPr lang="en-US" dirty="0" smtClean="0"/>
              <a:t>, the an Bus </a:t>
            </a:r>
            <a:r>
              <a:rPr lang="en-US" dirty="0" err="1" smtClean="0"/>
              <a:t>Upd</a:t>
            </a:r>
            <a:r>
              <a:rPr lang="en-US" dirty="0" smtClean="0"/>
              <a:t> signal broadcasted on to the common bus indicating the other processors to update their lines, if they have any.</a:t>
            </a:r>
          </a:p>
          <a:p>
            <a:pPr algn="just"/>
            <a:r>
              <a:rPr lang="en-US" dirty="0" smtClean="0"/>
              <a:t>When any processor is reading from memory it </a:t>
            </a:r>
            <a:r>
              <a:rPr lang="en-US" dirty="0" smtClean="0"/>
              <a:t>broadcasts </a:t>
            </a:r>
            <a:r>
              <a:rPr lang="en-US" dirty="0" err="1" smtClean="0"/>
              <a:t>BusRd</a:t>
            </a:r>
            <a:r>
              <a:rPr lang="en-US" dirty="0" smtClean="0"/>
              <a:t> signal and the other caches on seeing the </a:t>
            </a:r>
            <a:r>
              <a:rPr lang="en-US" dirty="0" err="1" smtClean="0"/>
              <a:t>BusRd</a:t>
            </a:r>
            <a:r>
              <a:rPr lang="en-US" dirty="0" smtClean="0"/>
              <a:t> signal asserts the Shared signal indicating that they have too have a copy of it.</a:t>
            </a:r>
            <a:endParaRPr lang="en-US" dirty="0"/>
          </a:p>
        </p:txBody>
      </p:sp>
    </p:spTree>
    <p:extLst>
      <p:ext uri="{BB962C8B-B14F-4D97-AF65-F5344CB8AC3E}">
        <p14:creationId xmlns:p14="http://schemas.microsoft.com/office/powerpoint/2010/main" val="1676993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6781800" cy="819912"/>
          </a:xfrm>
        </p:spPr>
        <p:txBody>
          <a:bodyPr>
            <a:normAutofit/>
          </a:bodyPr>
          <a:lstStyle/>
          <a:p>
            <a:r>
              <a:rPr lang="en-US" dirty="0" smtClean="0"/>
              <a:t>Dragon update protocol</a:t>
            </a:r>
            <a:endParaRPr lang="en-US" dirty="0"/>
          </a:p>
        </p:txBody>
      </p:sp>
      <p:pic>
        <p:nvPicPr>
          <p:cNvPr id="3074" name="Picture 2" descr="C:\Users\SaiKrishna\Downloads\System Verilog Diagram\System Verilog Diagram\Dragon Protocol.pn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074406" y="1600200"/>
            <a:ext cx="6233188" cy="452596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7467600" y="6400800"/>
            <a:ext cx="1524000" cy="246221"/>
          </a:xfrm>
          <a:prstGeom prst="rect">
            <a:avLst/>
          </a:prstGeom>
          <a:noFill/>
        </p:spPr>
        <p:txBody>
          <a:bodyPr wrap="square" rtlCol="0">
            <a:spAutoFit/>
          </a:bodyPr>
          <a:lstStyle/>
          <a:p>
            <a:r>
              <a:rPr lang="en-US" sz="1000" dirty="0" smtClean="0"/>
              <a:t>Source: CMU</a:t>
            </a:r>
            <a:endParaRPr lang="en-US" sz="1000" dirty="0"/>
          </a:p>
        </p:txBody>
      </p:sp>
    </p:spTree>
    <p:extLst>
      <p:ext uri="{BB962C8B-B14F-4D97-AF65-F5344CB8AC3E}">
        <p14:creationId xmlns:p14="http://schemas.microsoft.com/office/powerpoint/2010/main" val="36308494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a:t>
            </a:r>
            <a:endParaRPr lang="en-US" dirty="0"/>
          </a:p>
        </p:txBody>
      </p:sp>
      <p:pic>
        <p:nvPicPr>
          <p:cNvPr id="4" name="Content Placeholder 3" descr="C:\Users\SaiKrishna\Downloads\Final System Verilog Diagram\Final System Verilog Diagram\okay State Machine_controller.pn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371600" y="1447800"/>
            <a:ext cx="5410199"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3562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Verification Plan</a:t>
            </a:r>
            <a:endParaRPr lang="en-US" dirty="0"/>
          </a:p>
        </p:txBody>
      </p:sp>
      <p:sp>
        <p:nvSpPr>
          <p:cNvPr id="3" name="Content Placeholder 2"/>
          <p:cNvSpPr>
            <a:spLocks noGrp="1"/>
          </p:cNvSpPr>
          <p:nvPr>
            <p:ph idx="1"/>
          </p:nvPr>
        </p:nvSpPr>
        <p:spPr>
          <a:xfrm>
            <a:off x="457200" y="1935480"/>
            <a:ext cx="8229600" cy="4693920"/>
          </a:xfrm>
        </p:spPr>
        <p:txBody>
          <a:bodyPr/>
          <a:lstStyle/>
          <a:p>
            <a:r>
              <a:rPr lang="en-US" sz="2000" dirty="0" smtClean="0"/>
              <a:t>Bottom Up Approach is followed.</a:t>
            </a:r>
          </a:p>
          <a:p>
            <a:endParaRPr lang="en-US" sz="2000" dirty="0" smtClean="0"/>
          </a:p>
          <a:p>
            <a:r>
              <a:rPr lang="en-US" sz="2000" dirty="0" smtClean="0"/>
              <a:t>Individually  verified LRU Mechanism, Protocol and Top Level Module.</a:t>
            </a:r>
          </a:p>
          <a:p>
            <a:endParaRPr lang="en-US" sz="2000" dirty="0" smtClean="0"/>
          </a:p>
          <a:p>
            <a:r>
              <a:rPr lang="en-US" sz="2400" b="1" dirty="0" smtClean="0"/>
              <a:t>Checkers</a:t>
            </a:r>
            <a:r>
              <a:rPr lang="en-US" sz="2000" b="1" dirty="0" smtClean="0"/>
              <a:t> </a:t>
            </a:r>
            <a:r>
              <a:rPr lang="en-US" sz="2000" dirty="0" smtClean="0"/>
              <a:t>are used to validate input command and state  transition of the cache block , LRU Register.</a:t>
            </a:r>
          </a:p>
          <a:p>
            <a:pPr marL="0" indent="0">
              <a:buNone/>
            </a:pPr>
            <a:endParaRPr lang="en-US" sz="2000" dirty="0" smtClean="0"/>
          </a:p>
          <a:p>
            <a:r>
              <a:rPr lang="en-US" sz="2400" b="1" dirty="0" smtClean="0"/>
              <a:t>Scoreboard</a:t>
            </a:r>
            <a:r>
              <a:rPr lang="en-US" sz="2000" dirty="0" smtClean="0"/>
              <a:t> to keep track of number of cache hits and misses.</a:t>
            </a:r>
          </a:p>
          <a:p>
            <a:endParaRPr lang="en-US" sz="2000" dirty="0"/>
          </a:p>
          <a:p>
            <a:r>
              <a:rPr lang="en-US" sz="2400" b="1" dirty="0" smtClean="0"/>
              <a:t>Functional coverage </a:t>
            </a:r>
            <a:r>
              <a:rPr lang="en-US" sz="2000" dirty="0" smtClean="0"/>
              <a:t>to check all the design specification are met.</a:t>
            </a:r>
          </a:p>
          <a:p>
            <a:endParaRPr lang="en-US" dirty="0" smtClean="0"/>
          </a:p>
          <a:p>
            <a:endParaRPr lang="en-US" dirty="0"/>
          </a:p>
          <a:p>
            <a:pPr marL="0" indent="0">
              <a:buNone/>
            </a:pPr>
            <a:endParaRPr lang="en-US" dirty="0" smtClean="0"/>
          </a:p>
          <a:p>
            <a:endParaRPr lang="en-US" dirty="0"/>
          </a:p>
          <a:p>
            <a:endParaRPr lang="en-US" dirty="0" smtClean="0"/>
          </a:p>
        </p:txBody>
      </p:sp>
    </p:spTree>
    <p:extLst>
      <p:ext uri="{BB962C8B-B14F-4D97-AF65-F5344CB8AC3E}">
        <p14:creationId xmlns:p14="http://schemas.microsoft.com/office/powerpoint/2010/main" val="382007827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Verification</a:t>
            </a:r>
            <a:endParaRPr lang="en-US" dirty="0"/>
          </a:p>
        </p:txBody>
      </p:sp>
      <p:sp>
        <p:nvSpPr>
          <p:cNvPr id="3" name="Content Placeholder 2"/>
          <p:cNvSpPr>
            <a:spLocks noGrp="1"/>
          </p:cNvSpPr>
          <p:nvPr>
            <p:ph idx="1"/>
          </p:nvPr>
        </p:nvSpPr>
        <p:spPr/>
        <p:txBody>
          <a:bodyPr/>
          <a:lstStyle/>
          <a:p>
            <a:pPr marL="36576" indent="0">
              <a:buNone/>
            </a:pPr>
            <a:r>
              <a:rPr lang="en-US" b="1" i="1" u="sng" dirty="0" smtClean="0"/>
              <a:t>Constructs Used:</a:t>
            </a:r>
            <a:endParaRPr lang="en-US" sz="1600" b="1" i="1" u="sng" dirty="0"/>
          </a:p>
          <a:p>
            <a:r>
              <a:rPr lang="en-US" dirty="0" smtClean="0"/>
              <a:t>Assertions </a:t>
            </a:r>
          </a:p>
          <a:p>
            <a:r>
              <a:rPr lang="en-US" dirty="0" smtClean="0"/>
              <a:t>Randomization ( $</a:t>
            </a:r>
            <a:r>
              <a:rPr lang="en-US" dirty="0" err="1" smtClean="0"/>
              <a:t>urandom_range</a:t>
            </a:r>
            <a:r>
              <a:rPr lang="en-US" dirty="0" smtClean="0"/>
              <a:t>() )</a:t>
            </a:r>
          </a:p>
          <a:p>
            <a:r>
              <a:rPr lang="en-US" dirty="0" smtClean="0"/>
              <a:t>Classes</a:t>
            </a:r>
          </a:p>
          <a:p>
            <a:r>
              <a:rPr lang="en-US" dirty="0" smtClean="0"/>
              <a:t>$display</a:t>
            </a:r>
          </a:p>
          <a:p>
            <a:r>
              <a:rPr lang="en-US" dirty="0" smtClean="0"/>
              <a:t>`</a:t>
            </a:r>
            <a:r>
              <a:rPr lang="en-US" dirty="0" err="1" smtClean="0"/>
              <a:t>ifdef</a:t>
            </a:r>
            <a:r>
              <a:rPr lang="en-US" dirty="0" smtClean="0"/>
              <a:t> &amp; `</a:t>
            </a:r>
            <a:r>
              <a:rPr lang="en-US" dirty="0" err="1" smtClean="0"/>
              <a:t>endif</a:t>
            </a:r>
            <a:r>
              <a:rPr lang="en-US" dirty="0" smtClean="0"/>
              <a:t> macros</a:t>
            </a:r>
          </a:p>
          <a:p>
            <a:pPr marL="36576" indent="0">
              <a:buNone/>
            </a:pPr>
            <a:endParaRPr lang="en-US" dirty="0" smtClean="0"/>
          </a:p>
        </p:txBody>
      </p:sp>
    </p:spTree>
    <p:extLst>
      <p:ext uri="{BB962C8B-B14F-4D97-AF65-F5344CB8AC3E}">
        <p14:creationId xmlns:p14="http://schemas.microsoft.com/office/powerpoint/2010/main" val="8523140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Verification of LRU Mechanism</a:t>
            </a:r>
            <a:endParaRPr lang="en-US" dirty="0"/>
          </a:p>
        </p:txBody>
      </p:sp>
      <p:sp>
        <p:nvSpPr>
          <p:cNvPr id="3" name="Content Placeholder 2"/>
          <p:cNvSpPr>
            <a:spLocks noGrp="1"/>
          </p:cNvSpPr>
          <p:nvPr>
            <p:ph idx="1"/>
          </p:nvPr>
        </p:nvSpPr>
        <p:spPr/>
        <p:txBody>
          <a:bodyPr/>
          <a:lstStyle/>
          <a:p>
            <a:r>
              <a:rPr lang="en-US" dirty="0" smtClean="0"/>
              <a:t>We have tested the working of LRU mechanism using deterministic and the random cases.</a:t>
            </a:r>
          </a:p>
          <a:p>
            <a:r>
              <a:rPr lang="en-US" dirty="0" smtClean="0"/>
              <a:t>We have used </a:t>
            </a:r>
            <a:r>
              <a:rPr lang="en-US" dirty="0" smtClean="0"/>
              <a:t>immediate </a:t>
            </a:r>
            <a:r>
              <a:rPr lang="en-US" dirty="0" smtClean="0"/>
              <a:t>assertions to check it working</a:t>
            </a:r>
          </a:p>
          <a:p>
            <a:endParaRPr lang="en-US" dirty="0"/>
          </a:p>
        </p:txBody>
      </p:sp>
    </p:spTree>
    <p:extLst>
      <p:ext uri="{BB962C8B-B14F-4D97-AF65-F5344CB8AC3E}">
        <p14:creationId xmlns:p14="http://schemas.microsoft.com/office/powerpoint/2010/main" val="37533588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225" y="533400"/>
            <a:ext cx="7467600" cy="4525963"/>
          </a:xfrm>
        </p:spPr>
        <p:txBody>
          <a:bodyPr/>
          <a:lstStyle/>
          <a:p>
            <a:r>
              <a:rPr lang="en-US" dirty="0" smtClean="0"/>
              <a:t>One important case is that, whenever an entry in the </a:t>
            </a:r>
            <a:r>
              <a:rPr lang="en-US" dirty="0" smtClean="0"/>
              <a:t>LRU </a:t>
            </a:r>
            <a:r>
              <a:rPr lang="en-US" dirty="0" smtClean="0"/>
              <a:t>register is 0, then the entries to the left of it must all be </a:t>
            </a:r>
            <a:r>
              <a:rPr lang="en-US" dirty="0" smtClean="0"/>
              <a:t>zeros. </a:t>
            </a:r>
            <a:r>
              <a:rPr lang="en-US" dirty="0" smtClean="0"/>
              <a:t>No serious bugs found while verifying this </a:t>
            </a:r>
            <a:endParaRPr lang="en-US" dirty="0"/>
          </a:p>
        </p:txBody>
      </p:sp>
      <p:pic>
        <p:nvPicPr>
          <p:cNvPr id="4" name="Picture 2" descr="C:\Users\SaiKrishna\Desktop\lru.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9798" y="3200400"/>
            <a:ext cx="6956425" cy="3559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26110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Verification of Protocol</a:t>
            </a:r>
            <a:endParaRPr lang="en-US" dirty="0"/>
          </a:p>
        </p:txBody>
      </p:sp>
      <p:sp>
        <p:nvSpPr>
          <p:cNvPr id="3" name="Content Placeholder 2"/>
          <p:cNvSpPr>
            <a:spLocks noGrp="1"/>
          </p:cNvSpPr>
          <p:nvPr>
            <p:ph idx="1"/>
          </p:nvPr>
        </p:nvSpPr>
        <p:spPr/>
        <p:txBody>
          <a:bodyPr/>
          <a:lstStyle/>
          <a:p>
            <a:pPr marL="36576" indent="0" algn="just">
              <a:buNone/>
            </a:pPr>
            <a:r>
              <a:rPr lang="en-US" dirty="0" smtClean="0"/>
              <a:t>Similar approach as </a:t>
            </a:r>
            <a:r>
              <a:rPr lang="en-US" dirty="0" smtClean="0"/>
              <a:t> </a:t>
            </a:r>
            <a:r>
              <a:rPr lang="en-US" dirty="0" smtClean="0"/>
              <a:t>LRU </a:t>
            </a:r>
            <a:r>
              <a:rPr lang="en-US" dirty="0" smtClean="0"/>
              <a:t>is followed </a:t>
            </a:r>
            <a:r>
              <a:rPr lang="en-US" dirty="0" smtClean="0"/>
              <a:t>here too. </a:t>
            </a:r>
            <a:endParaRPr lang="en-US" dirty="0" smtClean="0"/>
          </a:p>
          <a:p>
            <a:pPr marL="36576" indent="0" algn="just">
              <a:buNone/>
            </a:pPr>
            <a:endParaRPr lang="en-US" dirty="0" smtClean="0"/>
          </a:p>
          <a:p>
            <a:pPr marL="36576" indent="0" algn="just">
              <a:buNone/>
            </a:pPr>
            <a:r>
              <a:rPr lang="en-US" dirty="0" smtClean="0"/>
              <a:t>First we have given the inputs to check whether all the state are transitioned as expected and then randomized the things and checked using immediate assertions.</a:t>
            </a:r>
            <a:endParaRPr lang="en-US" dirty="0"/>
          </a:p>
        </p:txBody>
      </p:sp>
    </p:spTree>
    <p:extLst>
      <p:ext uri="{BB962C8B-B14F-4D97-AF65-F5344CB8AC3E}">
        <p14:creationId xmlns:p14="http://schemas.microsoft.com/office/powerpoint/2010/main" val="39666851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42" name="Picture 2" descr="C:\Users\SaiKrishna\Desktop\pr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42888"/>
            <a:ext cx="8229599" cy="6462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3314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Project Proposal &amp; Design Details</a:t>
            </a:r>
            <a:endParaRPr lang="en-US" dirty="0"/>
          </a:p>
        </p:txBody>
      </p:sp>
      <p:sp>
        <p:nvSpPr>
          <p:cNvPr id="3" name="Content Placeholder 2"/>
          <p:cNvSpPr>
            <a:spLocks noGrp="1"/>
          </p:cNvSpPr>
          <p:nvPr>
            <p:ph idx="1"/>
          </p:nvPr>
        </p:nvSpPr>
        <p:spPr/>
        <p:txBody>
          <a:bodyPr>
            <a:normAutofit/>
          </a:bodyPr>
          <a:lstStyle/>
          <a:p>
            <a:r>
              <a:rPr lang="en-US" dirty="0" smtClean="0"/>
              <a:t>To Design and verify a single level cache maintaining cache coherency.</a:t>
            </a:r>
          </a:p>
          <a:p>
            <a:r>
              <a:rPr lang="en-US" dirty="0" smtClean="0"/>
              <a:t>Dragon protocol is used to ensure  cache coherency.</a:t>
            </a:r>
          </a:p>
          <a:p>
            <a:r>
              <a:rPr lang="en-US" dirty="0" smtClean="0"/>
              <a:t>LRU replacement policy used for eviction.</a:t>
            </a:r>
          </a:p>
          <a:p>
            <a:r>
              <a:rPr lang="en-US" dirty="0" smtClean="0"/>
              <a:t>Simulation environment : System Verilog(Questa Sim), Mentor Veloce. </a:t>
            </a:r>
          </a:p>
          <a:p>
            <a:endParaRPr lang="en-US" dirty="0" smtClean="0"/>
          </a:p>
        </p:txBody>
      </p:sp>
    </p:spTree>
    <p:extLst>
      <p:ext uri="{BB962C8B-B14F-4D97-AF65-F5344CB8AC3E}">
        <p14:creationId xmlns:p14="http://schemas.microsoft.com/office/powerpoint/2010/main" val="152828570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b="1" u="sng" dirty="0" smtClean="0"/>
              <a:t>Bugs found:</a:t>
            </a:r>
          </a:p>
          <a:p>
            <a:pPr lvl="1"/>
            <a:r>
              <a:rPr lang="en-US" dirty="0" smtClean="0"/>
              <a:t>State was not changing from Shared Modified to Shared Clean when </a:t>
            </a:r>
            <a:r>
              <a:rPr lang="en-US" dirty="0" err="1" smtClean="0"/>
              <a:t>BusUpd</a:t>
            </a:r>
            <a:r>
              <a:rPr lang="en-US" dirty="0" smtClean="0"/>
              <a:t> signal was snooped by the controller.</a:t>
            </a:r>
          </a:p>
          <a:p>
            <a:pPr marL="448056" lvl="1" indent="0">
              <a:buNone/>
            </a:pPr>
            <a:r>
              <a:rPr lang="en-US" dirty="0"/>
              <a:t> </a:t>
            </a:r>
            <a:r>
              <a:rPr lang="en-US" dirty="0" smtClean="0"/>
              <a:t>	</a:t>
            </a:r>
            <a:r>
              <a:rPr lang="en-US" u="sng" dirty="0" smtClean="0"/>
              <a:t>Status: </a:t>
            </a:r>
            <a:r>
              <a:rPr lang="en-US" dirty="0" smtClean="0"/>
              <a:t>Resolved.</a:t>
            </a:r>
            <a:endParaRPr lang="en-US" u="sng" dirty="0"/>
          </a:p>
        </p:txBody>
      </p:sp>
    </p:spTree>
    <p:extLst>
      <p:ext uri="{BB962C8B-B14F-4D97-AF65-F5344CB8AC3E}">
        <p14:creationId xmlns:p14="http://schemas.microsoft.com/office/powerpoint/2010/main" val="34231275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TopLevel</a:t>
            </a:r>
            <a:endParaRPr lang="en-US" dirty="0"/>
          </a:p>
        </p:txBody>
      </p:sp>
      <p:pic>
        <p:nvPicPr>
          <p:cNvPr id="11266" name="Picture 2" descr="C:\Users\SaiKrishna\Downloads\final Verification Block.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0" y="1981200"/>
            <a:ext cx="6705600" cy="3809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42040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Checker(Assertions)</a:t>
            </a:r>
            <a:endParaRPr lang="en-US" dirty="0"/>
          </a:p>
        </p:txBody>
      </p:sp>
      <p:sp>
        <p:nvSpPr>
          <p:cNvPr id="3" name="Content Placeholder 2"/>
          <p:cNvSpPr>
            <a:spLocks noGrp="1"/>
          </p:cNvSpPr>
          <p:nvPr>
            <p:ph idx="1"/>
          </p:nvPr>
        </p:nvSpPr>
        <p:spPr/>
        <p:txBody>
          <a:bodyPr>
            <a:normAutofit fontScale="77500" lnSpcReduction="20000"/>
          </a:bodyPr>
          <a:lstStyle/>
          <a:p>
            <a:pPr marL="36576" indent="0">
              <a:buNone/>
            </a:pPr>
            <a:r>
              <a:rPr lang="en-US" dirty="0" smtClean="0"/>
              <a:t>Property 1 and 2:</a:t>
            </a:r>
          </a:p>
          <a:p>
            <a:pPr marL="36576" indent="0">
              <a:buNone/>
            </a:pPr>
            <a:r>
              <a:rPr lang="en-US" dirty="0" smtClean="0"/>
              <a:t>	On any rising edge of clock if the STALL signal is </a:t>
            </a:r>
            <a:r>
              <a:rPr lang="en-US" dirty="0" smtClean="0"/>
              <a:t>disserted </a:t>
            </a:r>
            <a:r>
              <a:rPr lang="en-US" dirty="0" smtClean="0"/>
              <a:t>and a valid </a:t>
            </a:r>
            <a:r>
              <a:rPr lang="en-US" dirty="0" err="1" smtClean="0"/>
              <a:t>READrWRITE</a:t>
            </a:r>
            <a:r>
              <a:rPr lang="en-US" dirty="0" smtClean="0"/>
              <a:t> command is asserted, then a valid address must be available on the Address bus between processor and cache on the same clock edge .</a:t>
            </a:r>
          </a:p>
          <a:p>
            <a:pPr marL="36576" indent="0">
              <a:buNone/>
            </a:pPr>
            <a:endParaRPr lang="en-US" dirty="0"/>
          </a:p>
          <a:p>
            <a:pPr marL="36576" indent="0">
              <a:buNone/>
            </a:pPr>
            <a:endParaRPr lang="en-US" dirty="0" smtClean="0"/>
          </a:p>
          <a:p>
            <a:pPr marL="36576" indent="0">
              <a:buNone/>
            </a:pPr>
            <a:endParaRPr lang="en-US" dirty="0"/>
          </a:p>
          <a:p>
            <a:pPr marL="36576" indent="0">
              <a:buNone/>
            </a:pPr>
            <a:endParaRPr lang="en-US" dirty="0" smtClean="0"/>
          </a:p>
          <a:p>
            <a:pPr marL="36576" indent="0">
              <a:buNone/>
            </a:pPr>
            <a:endParaRPr lang="en-US" dirty="0" smtClean="0"/>
          </a:p>
          <a:p>
            <a:pPr marL="36576" indent="0">
              <a:buNone/>
            </a:pPr>
            <a:r>
              <a:rPr lang="en-US" dirty="0" smtClean="0"/>
              <a:t>If the request is Write then Valid data must also be available the same edge.</a:t>
            </a:r>
          </a:p>
        </p:txBody>
      </p:sp>
      <p:pic>
        <p:nvPicPr>
          <p:cNvPr id="4" name="Picture 2" descr="C:\Users\SaiKrishna\Desktop\assertions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3080" y="5791200"/>
            <a:ext cx="5181599" cy="914400"/>
          </a:xfrm>
          <a:prstGeom prst="rect">
            <a:avLst/>
          </a:prstGeom>
          <a:noFill/>
          <a:extLst>
            <a:ext uri="{909E8E84-426E-40dd-AFC4-6F175D3DCCD1}">
              <a14:hiddenFill xmlns:a14="http://schemas.microsoft.com/office/drawing/2010/main">
                <a:solidFill>
                  <a:srgbClr val="FFFFFF"/>
                </a:solidFill>
              </a14:hiddenFill>
            </a:ext>
          </a:extLst>
        </p:spPr>
      </p:pic>
      <p:pic>
        <p:nvPicPr>
          <p:cNvPr id="13314" name="Picture 2" descr="C:\Users\SaiKrishna\Desktop\assertions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7721" y="3505200"/>
            <a:ext cx="4922837" cy="906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75734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4574" y="381000"/>
            <a:ext cx="7467600" cy="4525963"/>
          </a:xfrm>
        </p:spPr>
        <p:txBody>
          <a:bodyPr>
            <a:normAutofit fontScale="92500" lnSpcReduction="20000"/>
          </a:bodyPr>
          <a:lstStyle/>
          <a:p>
            <a:r>
              <a:rPr lang="en-US" dirty="0" smtClean="0"/>
              <a:t>Property3:</a:t>
            </a:r>
          </a:p>
          <a:p>
            <a:pPr lvl="1"/>
            <a:r>
              <a:rPr lang="en-US" dirty="0" smtClean="0"/>
              <a:t>Whenever a MISS signal is asserted on any positive edge of clock and the request is READ, valid data must be send to the processor on the third clock tick and the </a:t>
            </a:r>
            <a:r>
              <a:rPr lang="en-US" dirty="0" smtClean="0"/>
              <a:t>stall </a:t>
            </a:r>
            <a:r>
              <a:rPr lang="en-US" dirty="0" smtClean="0"/>
              <a:t>signal must be </a:t>
            </a:r>
            <a:r>
              <a:rPr lang="en-US" dirty="0" err="1" smtClean="0"/>
              <a:t>deasserted</a:t>
            </a:r>
            <a:r>
              <a:rPr lang="en-US" dirty="0" smtClean="0"/>
              <a:t> </a:t>
            </a:r>
            <a:r>
              <a:rPr lang="en-US" dirty="0" smtClean="0"/>
              <a:t>within the next clock tick.</a:t>
            </a:r>
          </a:p>
          <a:p>
            <a:pPr marL="448056" lvl="1" indent="0">
              <a:buNone/>
            </a:pPr>
            <a:endParaRPr lang="en-US" dirty="0" smtClean="0"/>
          </a:p>
          <a:p>
            <a:pPr marL="448056" lvl="1" indent="0">
              <a:buNone/>
            </a:pPr>
            <a:endParaRPr lang="en-US" dirty="0"/>
          </a:p>
          <a:p>
            <a:pPr marL="448056" lvl="1" indent="0">
              <a:buNone/>
            </a:pPr>
            <a:endParaRPr lang="en-US" dirty="0" smtClean="0"/>
          </a:p>
          <a:p>
            <a:pPr marL="448056" lvl="1" indent="0">
              <a:buNone/>
            </a:pPr>
            <a:endParaRPr lang="en-US" dirty="0"/>
          </a:p>
          <a:p>
            <a:pPr marL="448056" lvl="1" indent="0">
              <a:buNone/>
            </a:pPr>
            <a:r>
              <a:rPr lang="en-US" dirty="0" smtClean="0"/>
              <a:t>Property4:</a:t>
            </a:r>
          </a:p>
          <a:p>
            <a:pPr lvl="1"/>
            <a:r>
              <a:rPr lang="en-US" dirty="0" smtClean="0"/>
              <a:t>If the Request is WRITE, STALL must be </a:t>
            </a:r>
            <a:r>
              <a:rPr lang="en-US" dirty="0" err="1" smtClean="0"/>
              <a:t>deasserted</a:t>
            </a:r>
            <a:r>
              <a:rPr lang="en-US" dirty="0" smtClean="0"/>
              <a:t> on the fourth clock tick.</a:t>
            </a:r>
            <a:endParaRPr lang="en-US" dirty="0"/>
          </a:p>
        </p:txBody>
      </p:sp>
      <p:pic>
        <p:nvPicPr>
          <p:cNvPr id="4" name="Picture 3" descr="C:\Users\SaiKrishna\Desktop\assertions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5334000"/>
            <a:ext cx="7342094" cy="9906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C:\Users\SaiKrishna\Desktop\assertions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847" y="2743200"/>
            <a:ext cx="80772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499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Property 5:</a:t>
            </a:r>
          </a:p>
          <a:p>
            <a:pPr lvl="1"/>
            <a:r>
              <a:rPr lang="en-US" dirty="0" smtClean="0"/>
              <a:t>At any clock edge , if HIT signal is asserted because of READ request</a:t>
            </a:r>
            <a:r>
              <a:rPr lang="en-US" dirty="0" smtClean="0"/>
              <a:t>, valid </a:t>
            </a:r>
            <a:r>
              <a:rPr lang="en-US" dirty="0" smtClean="0"/>
              <a:t>data must be send to the processor on the next clock tick, and STALL must be </a:t>
            </a:r>
            <a:r>
              <a:rPr lang="en-US" dirty="0" err="1" smtClean="0"/>
              <a:t>deasserted</a:t>
            </a:r>
            <a:r>
              <a:rPr lang="en-US" dirty="0" smtClean="0"/>
              <a:t> by the next clock.</a:t>
            </a:r>
          </a:p>
          <a:p>
            <a:pPr lvl="1"/>
            <a:endParaRPr lang="en-US" dirty="0"/>
          </a:p>
          <a:p>
            <a:pPr lvl="1"/>
            <a:endParaRPr lang="en-US" dirty="0" smtClean="0"/>
          </a:p>
          <a:p>
            <a:pPr lvl="1"/>
            <a:endParaRPr lang="en-US" dirty="0"/>
          </a:p>
          <a:p>
            <a:pPr lvl="1"/>
            <a:endParaRPr lang="en-US" dirty="0" smtClean="0"/>
          </a:p>
          <a:p>
            <a:pPr lvl="1"/>
            <a:endParaRPr lang="en-US" dirty="0" smtClean="0"/>
          </a:p>
          <a:p>
            <a:pPr marL="448056" lvl="1" indent="0">
              <a:buNone/>
            </a:pPr>
            <a:r>
              <a:rPr lang="en-US" dirty="0" smtClean="0"/>
              <a:t>Property 6:</a:t>
            </a:r>
          </a:p>
          <a:p>
            <a:pPr marL="448056" lvl="1" indent="0">
              <a:buNone/>
            </a:pPr>
            <a:r>
              <a:rPr lang="en-US" dirty="0" smtClean="0"/>
              <a:t>If the request is WRITE, STALL must be </a:t>
            </a:r>
            <a:r>
              <a:rPr lang="en-US" dirty="0" err="1" smtClean="0"/>
              <a:t>deasserted</a:t>
            </a:r>
            <a:r>
              <a:rPr lang="en-US" dirty="0" smtClean="0"/>
              <a:t> within 2 clock cycles.</a:t>
            </a:r>
          </a:p>
        </p:txBody>
      </p:sp>
      <p:pic>
        <p:nvPicPr>
          <p:cNvPr id="12290" name="Picture 2" descr="C:\Users\SaiKrishna\Desktop\assertions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276600"/>
            <a:ext cx="5486400" cy="838200"/>
          </a:xfrm>
          <a:prstGeom prst="rect">
            <a:avLst/>
          </a:prstGeom>
          <a:noFill/>
          <a:extLst>
            <a:ext uri="{909E8E84-426E-40dd-AFC4-6F175D3DCCD1}">
              <a14:hiddenFill xmlns:a14="http://schemas.microsoft.com/office/drawing/2010/main">
                <a:solidFill>
                  <a:srgbClr val="FFFFFF"/>
                </a:solidFill>
              </a14:hiddenFill>
            </a:ext>
          </a:extLst>
        </p:spPr>
      </p:pic>
      <p:pic>
        <p:nvPicPr>
          <p:cNvPr id="12291" name="Picture 3" descr="C:\Users\SaiKrishna\Desktop\assertions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5867400"/>
            <a:ext cx="50292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61671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Property  7:</a:t>
            </a:r>
          </a:p>
          <a:p>
            <a:pPr marL="36576" indent="0">
              <a:buNone/>
            </a:pPr>
            <a:r>
              <a:rPr lang="en-US" dirty="0" smtClean="0"/>
              <a:t> 	On any negative of clock if </a:t>
            </a:r>
            <a:r>
              <a:rPr lang="en-US" dirty="0" err="1" smtClean="0"/>
              <a:t>BusUpd</a:t>
            </a:r>
            <a:r>
              <a:rPr lang="en-US" dirty="0" smtClean="0"/>
              <a:t> or </a:t>
            </a:r>
            <a:r>
              <a:rPr lang="en-US" dirty="0" err="1" smtClean="0"/>
              <a:t>BusRd</a:t>
            </a:r>
            <a:r>
              <a:rPr lang="en-US" dirty="0" smtClean="0"/>
              <a:t> signal is asserted valid Data and Address must be available on the </a:t>
            </a:r>
            <a:r>
              <a:rPr lang="en-US" dirty="0" err="1" smtClean="0"/>
              <a:t>CommonBus</a:t>
            </a:r>
            <a:r>
              <a:rPr lang="en-US" dirty="0" smtClean="0"/>
              <a:t>.</a:t>
            </a:r>
          </a:p>
          <a:p>
            <a:pPr marL="36576" indent="0">
              <a:buNone/>
            </a:pPr>
            <a:r>
              <a:rPr lang="en-US" dirty="0"/>
              <a:t>	</a:t>
            </a:r>
          </a:p>
        </p:txBody>
      </p:sp>
      <p:pic>
        <p:nvPicPr>
          <p:cNvPr id="14340" name="Picture 4" descr="C:\Users\SaiKrishna\Desktop\v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4572000"/>
            <a:ext cx="60960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30594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Coverage Reports</a:t>
            </a:r>
            <a:endParaRPr lang="en-US" dirty="0"/>
          </a:p>
        </p:txBody>
      </p:sp>
      <p:pic>
        <p:nvPicPr>
          <p:cNvPr id="15362" name="Picture 2" descr="C:\Users\SaiKrishna\Desktop\coverage.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81400" y="1676400"/>
            <a:ext cx="4755292" cy="1638442"/>
          </a:xfrm>
          <a:prstGeom prst="rect">
            <a:avLst/>
          </a:prstGeom>
          <a:noFill/>
          <a:extLst>
            <a:ext uri="{909E8E84-426E-40dd-AFC4-6F175D3DCCD1}">
              <a14:hiddenFill xmlns:a14="http://schemas.microsoft.com/office/drawing/2010/main">
                <a:solidFill>
                  <a:srgbClr val="FFFFFF"/>
                </a:solidFill>
              </a14:hiddenFill>
            </a:ext>
          </a:extLst>
        </p:spPr>
      </p:pic>
      <p:pic>
        <p:nvPicPr>
          <p:cNvPr id="15363" name="Picture 3" descr="C:\Users\SaiKrishna\Downloads\testprotocol.png"/>
          <p:cNvPicPr>
            <a:picLocks noChangeAspect="1" noChangeArrowheads="1"/>
          </p:cNvPicPr>
          <p:nvPr/>
        </p:nvPicPr>
        <p:blipFill rotWithShape="1">
          <a:blip r:embed="rId3">
            <a:extLst>
              <a:ext uri="{28A0092B-C50C-407E-A947-70E740481C1C}">
                <a14:useLocalDpi xmlns:a14="http://schemas.microsoft.com/office/drawing/2010/main" val="0"/>
              </a:ext>
            </a:extLst>
          </a:blip>
          <a:srcRect l="8480" t="4000" r="6716" b="5555"/>
          <a:stretch/>
        </p:blipFill>
        <p:spPr bwMode="auto">
          <a:xfrm>
            <a:off x="838200" y="2971800"/>
            <a:ext cx="7264400" cy="2067951"/>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descr="C:\Users\SaiKrishna\Downloads\testLRU.png"/>
          <p:cNvPicPr>
            <a:picLocks noChangeAspect="1" noChangeArrowheads="1"/>
          </p:cNvPicPr>
          <p:nvPr/>
        </p:nvPicPr>
        <p:blipFill rotWithShape="1">
          <a:blip r:embed="rId4">
            <a:extLst>
              <a:ext uri="{28A0092B-C50C-407E-A947-70E740481C1C}">
                <a14:useLocalDpi xmlns:a14="http://schemas.microsoft.com/office/drawing/2010/main" val="0"/>
              </a:ext>
            </a:extLst>
          </a:blip>
          <a:srcRect l="17223" t="18875" r="15657"/>
          <a:stretch/>
        </p:blipFill>
        <p:spPr bwMode="auto">
          <a:xfrm>
            <a:off x="1584960" y="4917440"/>
            <a:ext cx="5770880" cy="1877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9887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811160875"/>
              </p:ext>
            </p:extLst>
          </p:nvPr>
        </p:nvGraphicFramePr>
        <p:xfrm>
          <a:off x="1447800" y="1295400"/>
          <a:ext cx="6781800" cy="5207204"/>
        </p:xfrm>
        <a:graphic>
          <a:graphicData uri="http://schemas.openxmlformats.org/drawingml/2006/table">
            <a:tbl>
              <a:tblPr firstRow="1" bandRow="1">
                <a:tableStyleId>{5C22544A-7EE6-4342-B048-85BDC9FD1C3A}</a:tableStyleId>
              </a:tblPr>
              <a:tblGrid>
                <a:gridCol w="4198258"/>
                <a:gridCol w="2583542"/>
              </a:tblGrid>
              <a:tr h="490791">
                <a:tc>
                  <a:txBody>
                    <a:bodyPr/>
                    <a:lstStyle/>
                    <a:p>
                      <a:pPr algn="ctr"/>
                      <a:r>
                        <a:rPr lang="en-US" dirty="0" smtClean="0"/>
                        <a:t>TYPE</a:t>
                      </a:r>
                      <a:endParaRPr lang="en-US" dirty="0"/>
                    </a:p>
                  </a:txBody>
                  <a:tcPr/>
                </a:tc>
                <a:tc>
                  <a:txBody>
                    <a:bodyPr/>
                    <a:lstStyle/>
                    <a:p>
                      <a:pPr algn="ctr"/>
                      <a:r>
                        <a:rPr lang="en-US" dirty="0" smtClean="0"/>
                        <a:t>Status</a:t>
                      </a:r>
                      <a:endParaRPr lang="en-US" dirty="0"/>
                    </a:p>
                  </a:txBody>
                  <a:tcPr/>
                </a:tc>
              </a:tr>
              <a:tr h="713359">
                <a:tc>
                  <a:txBody>
                    <a:bodyPr/>
                    <a:lstStyle/>
                    <a:p>
                      <a:pPr algn="ctr"/>
                      <a:r>
                        <a:rPr lang="en-US" sz="1800" b="1" dirty="0" smtClean="0"/>
                        <a:t>Protocol  and LRU were updating twice</a:t>
                      </a:r>
                      <a:endParaRPr lang="en-US" sz="1800" b="1" dirty="0"/>
                    </a:p>
                  </a:txBody>
                  <a:tcPr/>
                </a:tc>
                <a:tc>
                  <a:txBody>
                    <a:bodyPr/>
                    <a:lstStyle/>
                    <a:p>
                      <a:pPr algn="ctr"/>
                      <a:r>
                        <a:rPr lang="en-US" sz="1800" b="1" dirty="0" smtClean="0"/>
                        <a:t>Resolved</a:t>
                      </a:r>
                      <a:endParaRPr lang="en-US" sz="1800" b="1" dirty="0"/>
                    </a:p>
                  </a:txBody>
                  <a:tcPr/>
                </a:tc>
              </a:tr>
              <a:tr h="1843874">
                <a:tc>
                  <a:txBody>
                    <a:bodyPr/>
                    <a:lstStyle/>
                    <a:p>
                      <a:pPr algn="ctr"/>
                      <a:r>
                        <a:rPr lang="en-US" sz="1800" b="1" dirty="0" smtClean="0"/>
                        <a:t>While </a:t>
                      </a:r>
                      <a:r>
                        <a:rPr lang="en-US" sz="1800" b="1" baseline="0" dirty="0" smtClean="0"/>
                        <a:t> controller is sending update(</a:t>
                      </a:r>
                      <a:r>
                        <a:rPr lang="en-US" sz="1800" b="1" baseline="0" dirty="0" err="1" smtClean="0"/>
                        <a:t>BusUpd</a:t>
                      </a:r>
                      <a:r>
                        <a:rPr lang="en-US" sz="1800" b="1" baseline="0" dirty="0" smtClean="0"/>
                        <a:t>) signal, it should place valid data &amp; valid address on the common bus for the other caches to update the cache block</a:t>
                      </a:r>
                      <a:endParaRPr lang="en-US" sz="1800" b="1" dirty="0"/>
                    </a:p>
                  </a:txBody>
                  <a:tcPr/>
                </a:tc>
                <a:tc>
                  <a:txBody>
                    <a:bodyPr/>
                    <a:lstStyle/>
                    <a:p>
                      <a:pPr algn="ctr"/>
                      <a:r>
                        <a:rPr lang="en-US" sz="1800" b="1" dirty="0" smtClean="0"/>
                        <a:t>    Unresolved </a:t>
                      </a:r>
                      <a:endParaRPr lang="en-US" sz="1800" b="1" dirty="0"/>
                    </a:p>
                  </a:txBody>
                  <a:tcPr/>
                </a:tc>
              </a:tr>
              <a:tr h="1086915">
                <a:tc>
                  <a:txBody>
                    <a:bodyPr/>
                    <a:lstStyle/>
                    <a:p>
                      <a:pPr algn="ctr"/>
                      <a:r>
                        <a:rPr lang="en-US" sz="1800" b="1" baseline="0" dirty="0" smtClean="0"/>
                        <a:t>Controller was updating the state of its own cache line while it  is intending sending the bus update signal.</a:t>
                      </a:r>
                      <a:endParaRPr lang="en-US" sz="1800" b="1" dirty="0"/>
                    </a:p>
                  </a:txBody>
                  <a:tcPr/>
                </a:tc>
                <a:tc>
                  <a:txBody>
                    <a:bodyPr/>
                    <a:lstStyle/>
                    <a:p>
                      <a:pPr algn="ctr"/>
                      <a:r>
                        <a:rPr lang="en-US" sz="1800" b="1" baseline="0" dirty="0" smtClean="0"/>
                        <a:t> </a:t>
                      </a:r>
                      <a:r>
                        <a:rPr lang="en-US" sz="1800" b="1" dirty="0" smtClean="0"/>
                        <a:t>Resolved</a:t>
                      </a:r>
                      <a:endParaRPr lang="en-US" sz="1800" b="1" dirty="0"/>
                    </a:p>
                  </a:txBody>
                  <a:tcPr/>
                </a:tc>
              </a:tr>
              <a:tr h="970460">
                <a:tc>
                  <a:txBody>
                    <a:bodyPr/>
                    <a:lstStyle/>
                    <a:p>
                      <a:pPr algn="ctr"/>
                      <a:r>
                        <a:rPr lang="en-US" sz="1800" b="1" dirty="0" smtClean="0"/>
                        <a:t>Cache is not sending</a:t>
                      </a:r>
                      <a:r>
                        <a:rPr lang="en-US" sz="1800" b="1" baseline="0" dirty="0" smtClean="0"/>
                        <a:t> the valid data to the processor  during  read operation</a:t>
                      </a:r>
                      <a:endParaRPr lang="en-US" sz="1800" b="1" dirty="0"/>
                    </a:p>
                  </a:txBody>
                  <a:tcPr/>
                </a:tc>
                <a:tc>
                  <a:txBody>
                    <a:bodyPr/>
                    <a:lstStyle/>
                    <a:p>
                      <a:pPr algn="ctr"/>
                      <a:r>
                        <a:rPr lang="en-US" sz="1800" b="1" dirty="0" smtClean="0"/>
                        <a:t> Resolved</a:t>
                      </a:r>
                      <a:endParaRPr lang="en-US" sz="1800" b="1" dirty="0"/>
                    </a:p>
                  </a:txBody>
                  <a:tcPr/>
                </a:tc>
              </a:tr>
            </a:tbl>
          </a:graphicData>
        </a:graphic>
      </p:graphicFrame>
      <p:sp>
        <p:nvSpPr>
          <p:cNvPr id="5" name="Title 4"/>
          <p:cNvSpPr>
            <a:spLocks noGrp="1"/>
          </p:cNvSpPr>
          <p:nvPr>
            <p:ph type="title"/>
          </p:nvPr>
        </p:nvSpPr>
        <p:spPr>
          <a:xfrm>
            <a:off x="457200" y="228600"/>
            <a:ext cx="8229600" cy="838200"/>
          </a:xfrm>
        </p:spPr>
        <p:txBody>
          <a:bodyPr>
            <a:normAutofit/>
          </a:bodyPr>
          <a:lstStyle/>
          <a:p>
            <a:r>
              <a:rPr lang="en-US" dirty="0" smtClean="0">
                <a:solidFill>
                  <a:srgbClr val="FF0000"/>
                </a:solidFill>
              </a:rPr>
              <a:t>Bugs found!!</a:t>
            </a:r>
            <a:endParaRPr lang="en-US" dirty="0">
              <a:solidFill>
                <a:srgbClr val="FF0000"/>
              </a:solidFill>
            </a:endParaRPr>
          </a:p>
        </p:txBody>
      </p:sp>
    </p:spTree>
    <p:extLst>
      <p:ext uri="{BB962C8B-B14F-4D97-AF65-F5344CB8AC3E}">
        <p14:creationId xmlns:p14="http://schemas.microsoft.com/office/powerpoint/2010/main" val="731000455"/>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a:t>
            </a:r>
            <a:endParaRPr lang="en-US" dirty="0"/>
          </a:p>
        </p:txBody>
      </p:sp>
      <p:sp>
        <p:nvSpPr>
          <p:cNvPr id="3" name="Content Placeholder 2"/>
          <p:cNvSpPr>
            <a:spLocks noGrp="1"/>
          </p:cNvSpPr>
          <p:nvPr>
            <p:ph idx="1"/>
          </p:nvPr>
        </p:nvSpPr>
        <p:spPr/>
        <p:txBody>
          <a:bodyPr>
            <a:normAutofit fontScale="92500" lnSpcReduction="10000"/>
          </a:bodyPr>
          <a:lstStyle/>
          <a:p>
            <a:pPr marL="36576" indent="0">
              <a:buNone/>
            </a:pPr>
            <a:r>
              <a:rPr lang="en-US" dirty="0" smtClean="0"/>
              <a:t>Immediate Assertions were used in the middle if the code when required.</a:t>
            </a:r>
          </a:p>
          <a:p>
            <a:pPr marL="36576" indent="0">
              <a:buNone/>
            </a:pPr>
            <a:r>
              <a:rPr lang="en-US" dirty="0" smtClean="0"/>
              <a:t>And Display statements were embedded to follow the flow of execution.</a:t>
            </a:r>
          </a:p>
          <a:p>
            <a:pPr marL="36576" indent="0">
              <a:buNone/>
            </a:pPr>
            <a:r>
              <a:rPr lang="en-US" dirty="0" smtClean="0"/>
              <a:t>Sometimes </a:t>
            </a:r>
            <a:r>
              <a:rPr lang="en-US" dirty="0" smtClean="0"/>
              <a:t>waveforms </a:t>
            </a:r>
            <a:r>
              <a:rPr lang="en-US" dirty="0" smtClean="0"/>
              <a:t>were more useful than display statements.</a:t>
            </a:r>
          </a:p>
          <a:p>
            <a:pPr marL="36576" indent="0">
              <a:buNone/>
            </a:pPr>
            <a:r>
              <a:rPr lang="en-US" dirty="0" smtClean="0"/>
              <a:t>All the code used for debugging was made conditionally </a:t>
            </a:r>
            <a:r>
              <a:rPr lang="en-US" dirty="0" smtClean="0"/>
              <a:t>compliable using </a:t>
            </a:r>
            <a:r>
              <a:rPr lang="en-US" dirty="0" err="1" smtClean="0"/>
              <a:t>ifdef</a:t>
            </a:r>
            <a:r>
              <a:rPr lang="en-US" dirty="0" smtClean="0"/>
              <a:t> and </a:t>
            </a:r>
            <a:r>
              <a:rPr lang="en-US" dirty="0" err="1" smtClean="0"/>
              <a:t>endif</a:t>
            </a:r>
            <a:r>
              <a:rPr lang="en-US" dirty="0" smtClean="0"/>
              <a:t> macros.</a:t>
            </a:r>
          </a:p>
          <a:p>
            <a:pPr marL="36576" indent="0">
              <a:buNone/>
            </a:pPr>
            <a:r>
              <a:rPr lang="en-US" dirty="0" smtClean="0"/>
              <a:t> </a:t>
            </a:r>
            <a:endParaRPr lang="en-US" dirty="0"/>
          </a:p>
        </p:txBody>
      </p:sp>
    </p:spTree>
    <p:extLst>
      <p:ext uri="{BB962C8B-B14F-4D97-AF65-F5344CB8AC3E}">
        <p14:creationId xmlns:p14="http://schemas.microsoft.com/office/powerpoint/2010/main" val="1558830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Cases</a:t>
            </a:r>
            <a:endParaRPr lang="en-US" dirty="0"/>
          </a:p>
        </p:txBody>
      </p:sp>
      <p:sp>
        <p:nvSpPr>
          <p:cNvPr id="3" name="Content Placeholder 2"/>
          <p:cNvSpPr>
            <a:spLocks noGrp="1"/>
          </p:cNvSpPr>
          <p:nvPr>
            <p:ph idx="1"/>
          </p:nvPr>
        </p:nvSpPr>
        <p:spPr/>
        <p:txBody>
          <a:bodyPr>
            <a:normAutofit fontScale="55000" lnSpcReduction="20000"/>
          </a:bodyPr>
          <a:lstStyle/>
          <a:p>
            <a:pPr marL="36576" indent="0">
              <a:buNone/>
            </a:pPr>
            <a:r>
              <a:rPr lang="en-US" b="1" u="sng" dirty="0" smtClean="0"/>
              <a:t>Deterministic:</a:t>
            </a:r>
            <a:endParaRPr lang="en-US" dirty="0" smtClean="0"/>
          </a:p>
          <a:p>
            <a:pPr marL="36576" indent="0">
              <a:buNone/>
            </a:pPr>
            <a:r>
              <a:rPr lang="en-US" dirty="0" smtClean="0"/>
              <a:t>First verified with 41 deterministic test cases and then moved to random stimulus.</a:t>
            </a:r>
          </a:p>
          <a:p>
            <a:pPr marL="36576" indent="0">
              <a:buNone/>
            </a:pPr>
            <a:r>
              <a:rPr lang="en-US" dirty="0" smtClean="0"/>
              <a:t>Since deterministic we figured out the states of all lines that were used till 41 cases. Then we verified our predetermined states to the actual states of the lines and found exactly matching.</a:t>
            </a:r>
          </a:p>
          <a:p>
            <a:pPr marL="36576" indent="0">
              <a:buNone/>
            </a:pPr>
            <a:r>
              <a:rPr lang="en-US" dirty="0" smtClean="0"/>
              <a:t>	We have used 0-7 sets for deterministic cases and the expected states </a:t>
            </a:r>
            <a:r>
              <a:rPr lang="en-US" dirty="0" smtClean="0"/>
              <a:t>must </a:t>
            </a:r>
            <a:r>
              <a:rPr lang="en-US" dirty="0" smtClean="0"/>
              <a:t>be as shown in the figure.</a:t>
            </a:r>
            <a:endParaRPr lang="en-US" dirty="0"/>
          </a:p>
          <a:p>
            <a:pPr marL="36576" indent="0">
              <a:buNone/>
            </a:pPr>
            <a:endParaRPr lang="en-US" dirty="0" smtClean="0"/>
          </a:p>
          <a:p>
            <a:pPr marL="36576" indent="0">
              <a:buNone/>
            </a:pPr>
            <a:endParaRPr lang="en-US" dirty="0"/>
          </a:p>
          <a:p>
            <a:pPr marL="36576" indent="0">
              <a:buNone/>
            </a:pPr>
            <a:endParaRPr lang="en-US" dirty="0" smtClean="0"/>
          </a:p>
          <a:p>
            <a:pPr marL="36576" indent="0">
              <a:buNone/>
            </a:pPr>
            <a:endParaRPr lang="en-US" dirty="0"/>
          </a:p>
          <a:p>
            <a:pPr marL="36576" indent="0">
              <a:buNone/>
            </a:pPr>
            <a:endParaRPr lang="en-US" dirty="0" smtClean="0"/>
          </a:p>
          <a:p>
            <a:pPr marL="36576" indent="0">
              <a:buNone/>
            </a:pPr>
            <a:endParaRPr lang="en-US" dirty="0"/>
          </a:p>
          <a:p>
            <a:pPr marL="36576" indent="0">
              <a:buNone/>
            </a:pPr>
            <a:endParaRPr lang="en-US" dirty="0" smtClean="0"/>
          </a:p>
          <a:p>
            <a:pPr marL="36576" indent="0">
              <a:buNone/>
            </a:pPr>
            <a:endParaRPr lang="en-US" dirty="0"/>
          </a:p>
          <a:p>
            <a:pPr marL="36576" indent="0">
              <a:buNone/>
            </a:pPr>
            <a:endParaRPr lang="en-US" dirty="0" smtClean="0"/>
          </a:p>
          <a:p>
            <a:r>
              <a:rPr lang="en-US" dirty="0" smtClean="0"/>
              <a:t>For random cases, we have verified with 100, 10,000, 1,000,000 cases.</a:t>
            </a:r>
            <a:endParaRPr lang="en-US" dirty="0"/>
          </a:p>
        </p:txBody>
      </p:sp>
      <p:pic>
        <p:nvPicPr>
          <p:cNvPr id="16387" name="Picture 3" descr="C:\Users\SaiKrishna\Desktop\Screenshot_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3505200"/>
            <a:ext cx="3494087" cy="220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7149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p:txBody>
          <a:bodyPr/>
          <a:lstStyle/>
          <a:p>
            <a:pPr marL="36576" indent="0">
              <a:buNone/>
            </a:pPr>
            <a:r>
              <a:rPr lang="en-US" dirty="0" smtClean="0"/>
              <a:t>All memory operations takes single clock cycle.</a:t>
            </a:r>
          </a:p>
          <a:p>
            <a:pPr marL="36576" indent="0">
              <a:buNone/>
            </a:pPr>
            <a:r>
              <a:rPr lang="en-US" dirty="0" smtClean="0"/>
              <a:t>No turnaround time considered for </a:t>
            </a:r>
            <a:r>
              <a:rPr lang="en-US" dirty="0" err="1" smtClean="0"/>
              <a:t>DataBus</a:t>
            </a:r>
            <a:r>
              <a:rPr lang="en-US" dirty="0" smtClean="0"/>
              <a:t>.</a:t>
            </a:r>
          </a:p>
        </p:txBody>
      </p:sp>
    </p:spTree>
    <p:extLst>
      <p:ext uri="{BB962C8B-B14F-4D97-AF65-F5344CB8AC3E}">
        <p14:creationId xmlns:p14="http://schemas.microsoft.com/office/powerpoint/2010/main" val="22188080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ScoreBoard</a:t>
            </a:r>
            <a:r>
              <a:rPr lang="en-US" dirty="0" smtClean="0"/>
              <a:t> (</a:t>
            </a:r>
            <a:r>
              <a:rPr lang="en-US" smtClean="0"/>
              <a:t>a Class)</a:t>
            </a: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3406858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47672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791548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75833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584" y="710184"/>
            <a:ext cx="8510016" cy="509016"/>
          </a:xfrm>
        </p:spPr>
        <p:txBody>
          <a:bodyPr>
            <a:noAutofit/>
          </a:bodyPr>
          <a:lstStyle/>
          <a:p>
            <a:r>
              <a:rPr lang="en-US" sz="3200" dirty="0" smtClean="0"/>
              <a:t>Cache controller(small changes in </a:t>
            </a:r>
            <a:r>
              <a:rPr lang="en-US" sz="3200" dirty="0" err="1" smtClean="0"/>
              <a:t>pic..use</a:t>
            </a:r>
            <a:r>
              <a:rPr lang="en-US" sz="3200" dirty="0" smtClean="0"/>
              <a:t> Reset in)</a:t>
            </a:r>
            <a:endParaRPr lang="en-US" sz="3200"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315997486"/>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Dragon 	block</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356101625"/>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Assertions</a:t>
            </a:r>
            <a:endParaRPr lang="en-US" dirty="0"/>
          </a:p>
        </p:txBody>
      </p:sp>
      <p:sp>
        <p:nvSpPr>
          <p:cNvPr id="3" name="Content Placeholder 2"/>
          <p:cNvSpPr>
            <a:spLocks noGrp="1"/>
          </p:cNvSpPr>
          <p:nvPr>
            <p:ph idx="1"/>
          </p:nvPr>
        </p:nvSpPr>
        <p:spPr/>
        <p:txBody>
          <a:bodyPr/>
          <a:lstStyle/>
          <a:p>
            <a:r>
              <a:rPr lang="en-US" sz="2400" dirty="0" smtClean="0"/>
              <a:t>Immediate and Concurrent Assertions  are used.</a:t>
            </a:r>
          </a:p>
          <a:p>
            <a:endParaRPr lang="en-US" sz="2400" dirty="0" smtClean="0"/>
          </a:p>
          <a:p>
            <a:r>
              <a:rPr lang="en-US" sz="2400" dirty="0" smtClean="0"/>
              <a:t>Immediate Assertions are used to check the  State  transitions of the protocol and LRU register .</a:t>
            </a:r>
          </a:p>
          <a:p>
            <a:endParaRPr lang="en-US" dirty="0"/>
          </a:p>
          <a:p>
            <a:endParaRPr lang="en-US" dirty="0"/>
          </a:p>
        </p:txBody>
      </p:sp>
    </p:spTree>
    <p:extLst>
      <p:ext uri="{BB962C8B-B14F-4D97-AF65-F5344CB8AC3E}">
        <p14:creationId xmlns:p14="http://schemas.microsoft.com/office/powerpoint/2010/main" val="3886475537"/>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Assertions conti…</a:t>
            </a:r>
            <a:endParaRPr lang="en-US" dirty="0"/>
          </a:p>
        </p:txBody>
      </p:sp>
      <p:sp>
        <p:nvSpPr>
          <p:cNvPr id="3" name="Content Placeholder 2"/>
          <p:cNvSpPr>
            <a:spLocks noGrp="1"/>
          </p:cNvSpPr>
          <p:nvPr>
            <p:ph idx="1"/>
          </p:nvPr>
        </p:nvSpPr>
        <p:spPr/>
        <p:txBody>
          <a:bodyPr/>
          <a:lstStyle/>
          <a:p>
            <a:pPr marL="0" indent="0">
              <a:buNone/>
            </a:pPr>
            <a:r>
              <a:rPr lang="en-US" sz="2400" dirty="0"/>
              <a:t>Concurrent Assertions are used to check </a:t>
            </a:r>
            <a:endParaRPr lang="en-US" sz="2400" dirty="0" smtClean="0"/>
          </a:p>
          <a:p>
            <a:pPr>
              <a:buFont typeface="Wingdings" pitchFamily="2" charset="2"/>
              <a:buChar char="ü"/>
            </a:pPr>
            <a:r>
              <a:rPr lang="en-US" sz="2400" dirty="0" smtClean="0"/>
              <a:t>valid </a:t>
            </a:r>
            <a:r>
              <a:rPr lang="en-US" sz="2400" dirty="0"/>
              <a:t>Data </a:t>
            </a:r>
            <a:r>
              <a:rPr lang="en-US" sz="2400" dirty="0" smtClean="0"/>
              <a:t>after asserting read or write signal</a:t>
            </a:r>
          </a:p>
          <a:p>
            <a:pPr>
              <a:buFont typeface="Wingdings" pitchFamily="2" charset="2"/>
              <a:buChar char="ü"/>
            </a:pPr>
            <a:r>
              <a:rPr lang="en-US" sz="2400" dirty="0" smtClean="0"/>
              <a:t>valid Address after asserting read or write signal.</a:t>
            </a:r>
            <a:endParaRPr lang="en-US" sz="2400" dirty="0"/>
          </a:p>
          <a:p>
            <a:pPr>
              <a:buFont typeface="Wingdings" pitchFamily="2" charset="2"/>
              <a:buChar char="ü"/>
            </a:pPr>
            <a:r>
              <a:rPr lang="en-US" sz="2400" dirty="0" smtClean="0"/>
              <a:t> valid Data after 3 clock cycles of read or write miss.</a:t>
            </a:r>
          </a:p>
          <a:p>
            <a:pPr>
              <a:buFont typeface="Wingdings" pitchFamily="2" charset="2"/>
              <a:buChar char="ü"/>
            </a:pPr>
            <a:r>
              <a:rPr lang="en-US" sz="2400" dirty="0" smtClean="0"/>
              <a:t>Valid Data after one clock cycle of  write miss</a:t>
            </a:r>
          </a:p>
          <a:p>
            <a:pPr>
              <a:buFont typeface="Wingdings" pitchFamily="2" charset="2"/>
              <a:buChar char="ü"/>
            </a:pPr>
            <a:endParaRPr lang="en-US" dirty="0" smtClean="0"/>
          </a:p>
          <a:p>
            <a:pPr>
              <a:buFont typeface="Wingdings" pitchFamily="2" charset="2"/>
              <a:buChar char="ü"/>
            </a:pPr>
            <a:endParaRPr lang="en-US" dirty="0"/>
          </a:p>
          <a:p>
            <a:pPr marL="0" indent="0">
              <a:buNone/>
            </a:pPr>
            <a:endParaRPr lang="en-US" dirty="0"/>
          </a:p>
        </p:txBody>
      </p:sp>
    </p:spTree>
    <p:extLst>
      <p:ext uri="{BB962C8B-B14F-4D97-AF65-F5344CB8AC3E}">
        <p14:creationId xmlns:p14="http://schemas.microsoft.com/office/powerpoint/2010/main" val="1102993173"/>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statistics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4203063874"/>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Coverage</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88804620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normAutofit fontScale="90000"/>
          </a:bodyPr>
          <a:lstStyle/>
          <a:p>
            <a:r>
              <a:rPr lang="en-US" dirty="0" smtClean="0"/>
              <a:t>Top Level Design</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219199" y="990599"/>
            <a:ext cx="7467601" cy="5619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2603260"/>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Emulation on Veloce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Standalone </a:t>
            </a:r>
          </a:p>
          <a:p>
            <a:pPr>
              <a:buFont typeface="Wingdings" pitchFamily="2" charset="2"/>
              <a:buChar char="Ø"/>
            </a:pPr>
            <a:r>
              <a:rPr lang="en-US" dirty="0" smtClean="0"/>
              <a:t>Log</a:t>
            </a:r>
          </a:p>
          <a:p>
            <a:pPr>
              <a:buFont typeface="Wingdings" pitchFamily="2" charset="2"/>
              <a:buChar char="Ø"/>
            </a:pPr>
            <a:r>
              <a:rPr lang="en-US" dirty="0" smtClean="0"/>
              <a:t>Errors</a:t>
            </a:r>
          </a:p>
          <a:p>
            <a:pPr>
              <a:buFont typeface="Wingdings" pitchFamily="2" charset="2"/>
              <a:buChar char="Ø"/>
            </a:pPr>
            <a:r>
              <a:rPr lang="en-US" dirty="0" smtClean="0"/>
              <a:t>resolved</a:t>
            </a:r>
          </a:p>
          <a:p>
            <a:endParaRPr lang="en-US" dirty="0"/>
          </a:p>
          <a:p>
            <a:endParaRPr lang="en-US" dirty="0" smtClean="0"/>
          </a:p>
          <a:p>
            <a:endParaRPr lang="en-US" dirty="0"/>
          </a:p>
          <a:p>
            <a:r>
              <a:rPr lang="en-US" dirty="0" smtClean="0"/>
              <a:t>TBX-BFM</a:t>
            </a:r>
          </a:p>
          <a:p>
            <a:r>
              <a:rPr lang="en-US" dirty="0" smtClean="0"/>
              <a:t>Initial errors</a:t>
            </a:r>
          </a:p>
          <a:p>
            <a:r>
              <a:rPr lang="en-US" dirty="0" smtClean="0"/>
              <a:t>Design compilation report</a:t>
            </a:r>
          </a:p>
          <a:p>
            <a:endParaRPr lang="en-US" dirty="0"/>
          </a:p>
        </p:txBody>
      </p:sp>
    </p:spTree>
    <p:extLst>
      <p:ext uri="{BB962C8B-B14F-4D97-AF65-F5344CB8AC3E}">
        <p14:creationId xmlns:p14="http://schemas.microsoft.com/office/powerpoint/2010/main" val="4106892503"/>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and Future work</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839845853"/>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pPr>
              <a:buFont typeface="Wingdings" pitchFamily="2" charset="2"/>
              <a:buChar char="v"/>
            </a:pPr>
            <a:r>
              <a:rPr lang="en-US" dirty="0" smtClean="0">
                <a:solidFill>
                  <a:srgbClr val="FF0000"/>
                </a:solidFill>
                <a:hlinkClick r:id="rId2"/>
              </a:rPr>
              <a:t>http</a:t>
            </a:r>
            <a:r>
              <a:rPr lang="en-US" dirty="0">
                <a:solidFill>
                  <a:srgbClr val="FF0000"/>
                </a:solidFill>
                <a:hlinkClick r:id="rId2"/>
              </a:rPr>
              <a:t>://</a:t>
            </a:r>
            <a:r>
              <a:rPr lang="en-US" dirty="0" smtClean="0">
                <a:solidFill>
                  <a:srgbClr val="FF0000"/>
                </a:solidFill>
                <a:hlinkClick r:id="rId2"/>
              </a:rPr>
              <a:t>www.cs.cmu.edu/afs/cs/academic/class/15418-s12/www/lectures/11_coherence2.pdf</a:t>
            </a:r>
            <a:endParaRPr lang="en-US" dirty="0" smtClean="0">
              <a:solidFill>
                <a:srgbClr val="FF0000"/>
              </a:solidFill>
            </a:endParaRPr>
          </a:p>
          <a:p>
            <a:pPr>
              <a:buFont typeface="Wingdings" pitchFamily="2" charset="2"/>
              <a:buChar char="v"/>
            </a:pPr>
            <a:r>
              <a:rPr lang="en-US" b="1" dirty="0" smtClean="0"/>
              <a:t>Sameer’s Slides on Mentor </a:t>
            </a:r>
            <a:r>
              <a:rPr lang="en-US" b="1" dirty="0" err="1"/>
              <a:t>Veloce</a:t>
            </a:r>
            <a:r>
              <a:rPr lang="en-US" b="1" dirty="0"/>
              <a:t> </a:t>
            </a:r>
            <a:r>
              <a:rPr lang="en-US" b="1" dirty="0" smtClean="0"/>
              <a:t>Emulator.</a:t>
            </a:r>
            <a:endParaRPr lang="en-US" dirty="0" smtClean="0"/>
          </a:p>
          <a:p>
            <a:endParaRPr lang="en-US" dirty="0"/>
          </a:p>
        </p:txBody>
      </p:sp>
    </p:spTree>
    <p:extLst>
      <p:ext uri="{BB962C8B-B14F-4D97-AF65-F5344CB8AC3E}">
        <p14:creationId xmlns:p14="http://schemas.microsoft.com/office/powerpoint/2010/main" val="3841121885"/>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pPr marL="0" indent="0" algn="ctr">
              <a:buNone/>
            </a:pPr>
            <a:r>
              <a:rPr lang="en-US" b="1" dirty="0" smtClean="0"/>
              <a:t>Thank you…..</a:t>
            </a:r>
            <a:endParaRPr lang="en-US" b="1" dirty="0"/>
          </a:p>
        </p:txBody>
      </p:sp>
    </p:spTree>
    <p:extLst>
      <p:ext uri="{BB962C8B-B14F-4D97-AF65-F5344CB8AC3E}">
        <p14:creationId xmlns:p14="http://schemas.microsoft.com/office/powerpoint/2010/main" val="125999589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52400"/>
            <a:ext cx="7162800" cy="1219200"/>
          </a:xfrm>
        </p:spPr>
        <p:txBody>
          <a:bodyPr>
            <a:normAutofit fontScale="90000"/>
          </a:bodyPr>
          <a:lstStyle/>
          <a:p>
            <a:r>
              <a:rPr lang="en-US" dirty="0" smtClean="0"/>
              <a:t>System Verilog Constructs used </a:t>
            </a:r>
            <a:endParaRPr lang="en-US" dirty="0"/>
          </a:p>
        </p:txBody>
      </p:sp>
      <p:sp>
        <p:nvSpPr>
          <p:cNvPr id="3" name="Content Placeholder 2"/>
          <p:cNvSpPr>
            <a:spLocks noGrp="1"/>
          </p:cNvSpPr>
          <p:nvPr>
            <p:ph idx="1"/>
          </p:nvPr>
        </p:nvSpPr>
        <p:spPr>
          <a:xfrm>
            <a:off x="457200" y="1905000"/>
            <a:ext cx="8229600" cy="4419600"/>
          </a:xfrm>
        </p:spPr>
        <p:txBody>
          <a:bodyPr>
            <a:normAutofit lnSpcReduction="10000"/>
          </a:bodyPr>
          <a:lstStyle/>
          <a:p>
            <a:pPr marL="0" indent="0">
              <a:buNone/>
            </a:pPr>
            <a:r>
              <a:rPr lang="en-US" b="1" i="1" u="sng" dirty="0" smtClean="0"/>
              <a:t>Design</a:t>
            </a:r>
          </a:p>
          <a:p>
            <a:r>
              <a:rPr lang="en-US" sz="2000" dirty="0" smtClean="0"/>
              <a:t>Interfaces                                 </a:t>
            </a:r>
          </a:p>
          <a:p>
            <a:r>
              <a:rPr lang="en-US" sz="2000" dirty="0" err="1"/>
              <a:t>t</a:t>
            </a:r>
            <a:r>
              <a:rPr lang="en-US" sz="2000" dirty="0" err="1" smtClean="0"/>
              <a:t>ypedef</a:t>
            </a:r>
            <a:r>
              <a:rPr lang="en-US" sz="2000" dirty="0" smtClean="0"/>
              <a:t> </a:t>
            </a:r>
          </a:p>
          <a:p>
            <a:r>
              <a:rPr lang="en-US" sz="2000" dirty="0" err="1"/>
              <a:t>e</a:t>
            </a:r>
            <a:r>
              <a:rPr lang="en-US" sz="2000" dirty="0" err="1" smtClean="0"/>
              <a:t>numarated</a:t>
            </a:r>
            <a:r>
              <a:rPr lang="en-US" sz="2000" dirty="0" smtClean="0"/>
              <a:t> types</a:t>
            </a:r>
          </a:p>
          <a:p>
            <a:r>
              <a:rPr lang="en-US" sz="2000" dirty="0" err="1"/>
              <a:t>a</a:t>
            </a:r>
            <a:r>
              <a:rPr lang="en-US" sz="2000" dirty="0" err="1" smtClean="0"/>
              <a:t>lways_ff</a:t>
            </a:r>
            <a:endParaRPr lang="en-US" sz="2000" dirty="0"/>
          </a:p>
          <a:p>
            <a:r>
              <a:rPr lang="en-US" sz="2000" dirty="0"/>
              <a:t>s</a:t>
            </a:r>
            <a:r>
              <a:rPr lang="en-US" sz="2000" dirty="0" smtClean="0"/>
              <a:t>tructures</a:t>
            </a:r>
          </a:p>
          <a:p>
            <a:r>
              <a:rPr lang="en-US" sz="2000" dirty="0" smtClean="0"/>
              <a:t>Packages</a:t>
            </a:r>
          </a:p>
          <a:p>
            <a:r>
              <a:rPr lang="en-US" sz="2000" dirty="0" smtClean="0"/>
              <a:t>Randomize()</a:t>
            </a:r>
          </a:p>
          <a:p>
            <a:r>
              <a:rPr lang="en-US" sz="2000" dirty="0" smtClean="0"/>
              <a:t>Class</a:t>
            </a:r>
          </a:p>
          <a:p>
            <a:r>
              <a:rPr lang="en-US" sz="2000" dirty="0" smtClean="0"/>
              <a:t>Assertions</a:t>
            </a:r>
            <a:endParaRPr lang="en-US" sz="2000" dirty="0" smtClean="0"/>
          </a:p>
          <a:p>
            <a:pPr algn="r"/>
            <a:endParaRPr lang="en-US" sz="2000" b="1" i="1" u="sng" dirty="0" smtClean="0"/>
          </a:p>
          <a:p>
            <a:pPr algn="r"/>
            <a:r>
              <a:rPr lang="en-US" sz="2000" b="1" i="1" u="sng" dirty="0" smtClean="0"/>
              <a:t>                                                                     </a:t>
            </a:r>
            <a:endParaRPr lang="en-US" sz="2000" b="1" i="1" u="sng" dirty="0" smtClean="0"/>
          </a:p>
          <a:p>
            <a:pPr marL="0" indent="0" algn="r">
              <a:buNone/>
            </a:pPr>
            <a:endParaRPr lang="en-US" dirty="0"/>
          </a:p>
        </p:txBody>
      </p:sp>
      <p:pic>
        <p:nvPicPr>
          <p:cNvPr id="1031" name="Picture 7" descr="C:\Users\SaiKrishna\Desktop\Packag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1905000"/>
            <a:ext cx="5638800"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14368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Interfaces</a:t>
            </a:r>
            <a:endParaRPr lang="en-US" dirty="0"/>
          </a:p>
        </p:txBody>
      </p:sp>
      <p:pic>
        <p:nvPicPr>
          <p:cNvPr id="7171" name="Picture 3" descr="C:\Users\SaiKrishna\Desktop\PAC.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4400" y="1447800"/>
            <a:ext cx="6629400"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4707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Interfaces </a:t>
            </a:r>
            <a:r>
              <a:rPr lang="en-US" dirty="0" err="1" smtClean="0"/>
              <a:t>cont</a:t>
            </a:r>
            <a:r>
              <a:rPr lang="en-US" dirty="0" smtClean="0"/>
              <a:t>….</a:t>
            </a:r>
            <a:endParaRPr lang="en-US" dirty="0"/>
          </a:p>
        </p:txBody>
      </p:sp>
      <p:sp>
        <p:nvSpPr>
          <p:cNvPr id="4" name="Content Placeholder 3"/>
          <p:cNvSpPr>
            <a:spLocks noGrp="1"/>
          </p:cNvSpPr>
          <p:nvPr>
            <p:ph idx="1"/>
          </p:nvPr>
        </p:nvSpPr>
        <p:spPr/>
        <p:txBody>
          <a:bodyPr/>
          <a:lstStyle/>
          <a:p>
            <a:endParaRPr lang="en-US"/>
          </a:p>
        </p:txBody>
      </p:sp>
      <p:pic>
        <p:nvPicPr>
          <p:cNvPr id="8195" name="Picture 3" descr="C:\Users\SaiKrishna\Desktop\C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1" y="1447800"/>
            <a:ext cx="8077200"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7657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Design Details</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sz="2000" b="1" i="1" u="sng" dirty="0" smtClean="0"/>
              <a:t>Cache:</a:t>
            </a:r>
          </a:p>
          <a:p>
            <a:pPr marL="0" indent="0">
              <a:buNone/>
            </a:pPr>
            <a:endParaRPr lang="en-US" sz="2000" i="1" dirty="0" smtClean="0"/>
          </a:p>
          <a:p>
            <a:pPr marL="0" indent="0">
              <a:buNone/>
            </a:pPr>
            <a:endParaRPr lang="en-US" sz="2000" b="1" i="1" u="sng" dirty="0" smtClean="0"/>
          </a:p>
          <a:p>
            <a:pPr marL="0" indent="0">
              <a:buNone/>
            </a:pPr>
            <a:endParaRPr lang="en-US" sz="2000" b="1" i="1" u="sng" dirty="0"/>
          </a:p>
          <a:p>
            <a:pPr marL="0" indent="0">
              <a:buNone/>
            </a:pPr>
            <a:endParaRPr lang="en-US" sz="2000" b="1" i="1" u="sng" dirty="0" smtClean="0"/>
          </a:p>
          <a:p>
            <a:pPr marL="0" indent="0">
              <a:buNone/>
            </a:pPr>
            <a:endParaRPr lang="en-US" sz="2000" b="1" i="1" u="sng" dirty="0"/>
          </a:p>
          <a:p>
            <a:pPr marL="0" indent="0">
              <a:buNone/>
            </a:pPr>
            <a:endParaRPr lang="en-US" sz="2000" b="1" i="1" u="sng" dirty="0" smtClean="0"/>
          </a:p>
          <a:p>
            <a:pPr marL="0" indent="0">
              <a:buNone/>
            </a:pPr>
            <a:endParaRPr lang="en-US" sz="2000" b="1" i="1" u="sng" dirty="0"/>
          </a:p>
          <a:p>
            <a:pPr marL="0" indent="0">
              <a:buNone/>
            </a:pPr>
            <a:r>
              <a:rPr lang="en-US" sz="2000" b="1" i="1" u="sng" dirty="0" smtClean="0"/>
              <a:t> Processor:-</a:t>
            </a:r>
          </a:p>
          <a:p>
            <a:pPr>
              <a:buFont typeface="Wingdings" pitchFamily="2" charset="2"/>
              <a:buChar char="Ø"/>
            </a:pPr>
            <a:r>
              <a:rPr lang="en-US" sz="1600" dirty="0" smtClean="0"/>
              <a:t>Issues 40 bit instructions(Read/Write,</a:t>
            </a:r>
            <a:r>
              <a:rPr lang="en-US" sz="1600" dirty="0"/>
              <a:t> </a:t>
            </a:r>
            <a:r>
              <a:rPr lang="en-US" sz="1600" dirty="0" smtClean="0"/>
              <a:t>Address, Data)</a:t>
            </a:r>
          </a:p>
          <a:p>
            <a:pPr>
              <a:buFont typeface="Wingdings" pitchFamily="2" charset="2"/>
              <a:buChar char="Ø"/>
            </a:pPr>
            <a:r>
              <a:rPr lang="en-US" sz="1600" dirty="0" smtClean="0"/>
              <a:t> First 41 instructions are deterministic and the rest are randomly generated.</a:t>
            </a:r>
          </a:p>
          <a:p>
            <a:pPr>
              <a:buFont typeface="Wingdings" pitchFamily="2" charset="2"/>
              <a:buChar char="Ø"/>
            </a:pPr>
            <a:r>
              <a:rPr lang="en-US" sz="1600" dirty="0" smtClean="0"/>
              <a:t>Checks at every negedge of the clock for the </a:t>
            </a:r>
            <a:r>
              <a:rPr lang="en-US" sz="1600" dirty="0" err="1" smtClean="0"/>
              <a:t>deasserted</a:t>
            </a:r>
            <a:r>
              <a:rPr lang="en-US" sz="1600" dirty="0" smtClean="0"/>
              <a:t> stall signal and issues instructions.</a:t>
            </a:r>
          </a:p>
          <a:p>
            <a:pPr>
              <a:buFont typeface="Wingdings" pitchFamily="2" charset="2"/>
              <a:buChar char="Ø"/>
            </a:pPr>
            <a:endParaRPr lang="en-US" sz="1600" b="1" i="1" u="sng" dirty="0"/>
          </a:p>
          <a:p>
            <a:pPr marL="0" indent="0">
              <a:buNone/>
            </a:pPr>
            <a:r>
              <a:rPr lang="en-US" sz="2000" b="1" i="1" u="sng" dirty="0" smtClean="0"/>
              <a:t>Interfaces</a:t>
            </a:r>
          </a:p>
          <a:p>
            <a:pPr marL="0" indent="0">
              <a:buNone/>
            </a:pPr>
            <a:r>
              <a:rPr lang="en-US" dirty="0" smtClean="0"/>
              <a:t> </a:t>
            </a:r>
          </a:p>
          <a:p>
            <a:endParaRPr lang="en-US" dirty="0"/>
          </a:p>
          <a:p>
            <a:endParaRPr lang="en-US" dirty="0" smtClean="0"/>
          </a:p>
          <a:p>
            <a:endParaRPr lang="en-US" dirty="0"/>
          </a:p>
          <a:p>
            <a:endParaRPr lang="en-US" dirty="0" smtClean="0"/>
          </a:p>
          <a:p>
            <a:endParaRPr lang="en-US" dirty="0"/>
          </a:p>
          <a:p>
            <a:endParaRPr lang="en-US" dirty="0" smtClean="0"/>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293160272"/>
              </p:ext>
            </p:extLst>
          </p:nvPr>
        </p:nvGraphicFramePr>
        <p:xfrm>
          <a:off x="2743200" y="1295400"/>
          <a:ext cx="5867400" cy="5562600"/>
        </p:xfrm>
        <a:graphic>
          <a:graphicData uri="http://schemas.openxmlformats.org/drawingml/2006/table">
            <a:tbl>
              <a:tblPr firstRow="1" bandRow="1">
                <a:tableStyleId>{5C22544A-7EE6-4342-B048-85BDC9FD1C3A}</a:tableStyleId>
              </a:tblPr>
              <a:tblGrid>
                <a:gridCol w="2535296"/>
                <a:gridCol w="3332104"/>
              </a:tblGrid>
              <a:tr h="3185160">
                <a:tc>
                  <a:txBody>
                    <a:bodyPr/>
                    <a:lstStyle/>
                    <a:p>
                      <a:r>
                        <a:rPr lang="en-US" dirty="0" err="1" smtClean="0"/>
                        <a:t>Proc_cache</a:t>
                      </a:r>
                      <a:endParaRPr lang="en-US" dirty="0"/>
                    </a:p>
                  </a:txBody>
                  <a:tcPr/>
                </a:tc>
                <a:tc>
                  <a:txBody>
                    <a:bodyPr/>
                    <a:lstStyle/>
                    <a:p>
                      <a:r>
                        <a:rPr lang="en-US" dirty="0" smtClean="0"/>
                        <a:t>Common</a:t>
                      </a:r>
                      <a:r>
                        <a:rPr lang="en-US" baseline="0" dirty="0" smtClean="0"/>
                        <a:t> bus (between Data memory and cache)</a:t>
                      </a:r>
                      <a:endParaRPr lang="en-US" dirty="0"/>
                    </a:p>
                  </a:txBody>
                  <a:tcPr/>
                </a:tc>
              </a:tr>
              <a:tr h="214489">
                <a:tc>
                  <a:txBody>
                    <a:bodyPr/>
                    <a:lstStyle/>
                    <a:p>
                      <a:r>
                        <a:rPr lang="en-US" dirty="0" smtClean="0"/>
                        <a:t>Read/Write </a:t>
                      </a:r>
                      <a:endParaRPr lang="en-US" dirty="0"/>
                    </a:p>
                  </a:txBody>
                  <a:tcPr/>
                </a:tc>
                <a:tc>
                  <a:txBody>
                    <a:bodyPr/>
                    <a:lstStyle/>
                    <a:p>
                      <a:r>
                        <a:rPr lang="en-US" dirty="0" smtClean="0"/>
                        <a:t>Address                              2bytes</a:t>
                      </a:r>
                      <a:endParaRPr lang="en-US" dirty="0"/>
                    </a:p>
                  </a:txBody>
                  <a:tcPr/>
                </a:tc>
              </a:tr>
              <a:tr h="214489">
                <a:tc>
                  <a:txBody>
                    <a:bodyPr/>
                    <a:lstStyle/>
                    <a:p>
                      <a:r>
                        <a:rPr lang="en-US" dirty="0" smtClean="0"/>
                        <a:t>Address           16</a:t>
                      </a:r>
                      <a:r>
                        <a:rPr lang="en-US" baseline="0" dirty="0" smtClean="0"/>
                        <a:t> bits</a:t>
                      </a:r>
                      <a:endParaRPr lang="en-US" dirty="0"/>
                    </a:p>
                  </a:txBody>
                  <a:tcPr/>
                </a:tc>
                <a:tc>
                  <a:txBody>
                    <a:bodyPr/>
                    <a:lstStyle/>
                    <a:p>
                      <a:r>
                        <a:rPr lang="en-US" dirty="0" smtClean="0"/>
                        <a:t>Data                                 8 bytes</a:t>
                      </a:r>
                      <a:endParaRPr lang="en-US" dirty="0"/>
                    </a:p>
                  </a:txBody>
                  <a:tcPr/>
                </a:tc>
              </a:tr>
              <a:tr h="214489">
                <a:tc>
                  <a:txBody>
                    <a:bodyPr/>
                    <a:lstStyle/>
                    <a:p>
                      <a:r>
                        <a:rPr lang="en-US" dirty="0" smtClean="0"/>
                        <a:t>Data</a:t>
                      </a:r>
                      <a:r>
                        <a:rPr lang="en-US" baseline="0" dirty="0" smtClean="0"/>
                        <a:t>                  1byte</a:t>
                      </a:r>
                      <a:endParaRPr lang="en-US" dirty="0"/>
                    </a:p>
                  </a:txBody>
                  <a:tcPr/>
                </a:tc>
                <a:tc>
                  <a:txBody>
                    <a:bodyPr/>
                    <a:lstStyle/>
                    <a:p>
                      <a:r>
                        <a:rPr lang="en-US" dirty="0" smtClean="0"/>
                        <a:t>Bus</a:t>
                      </a:r>
                      <a:r>
                        <a:rPr lang="en-US" baseline="0" dirty="0" smtClean="0"/>
                        <a:t> Read, Bus update</a:t>
                      </a:r>
                      <a:endParaRPr lang="en-US" dirty="0"/>
                    </a:p>
                  </a:txBody>
                  <a:tcPr/>
                </a:tc>
              </a:tr>
              <a:tr h="214489">
                <a:tc>
                  <a:txBody>
                    <a:bodyPr/>
                    <a:lstStyle/>
                    <a:p>
                      <a:r>
                        <a:rPr lang="en-US" dirty="0" smtClean="0"/>
                        <a:t>Hit/Miss   </a:t>
                      </a:r>
                      <a:endParaRPr lang="en-US" dirty="0"/>
                    </a:p>
                  </a:txBody>
                  <a:tcPr/>
                </a:tc>
                <a:tc>
                  <a:txBody>
                    <a:bodyPr/>
                    <a:lstStyle/>
                    <a:p>
                      <a:r>
                        <a:rPr lang="en-US" dirty="0" smtClean="0"/>
                        <a:t>Shared</a:t>
                      </a:r>
                      <a:endParaRPr lang="en-US" dirty="0"/>
                    </a:p>
                  </a:txBody>
                  <a:tcPr/>
                </a:tc>
              </a:tr>
              <a:tr h="214489">
                <a:tc>
                  <a:txBody>
                    <a:bodyPr/>
                    <a:lstStyle/>
                    <a:p>
                      <a:r>
                        <a:rPr lang="en-US" dirty="0" smtClean="0"/>
                        <a:t>Stall</a:t>
                      </a:r>
                      <a:endParaRPr lang="en-US" dirty="0"/>
                    </a:p>
                  </a:txBody>
                  <a:tcPr/>
                </a:tc>
                <a:tc>
                  <a:txBody>
                    <a:bodyPr/>
                    <a:lstStyle/>
                    <a:p>
                      <a:r>
                        <a:rPr lang="en-US" dirty="0" smtClean="0"/>
                        <a:t>Read,Write</a:t>
                      </a:r>
                      <a:endParaRPr lang="en-US" dirty="0"/>
                    </a:p>
                  </a:txBody>
                  <a:tcPr/>
                </a:tc>
              </a:tr>
            </a:tbl>
          </a:graphicData>
        </a:graphic>
      </p:graphicFrame>
      <p:pic>
        <p:nvPicPr>
          <p:cNvPr id="6146" name="Picture 2" descr="C:\Users\SaiKrishna\Desktop\para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042160"/>
            <a:ext cx="6864802" cy="1691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650850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Details conti…</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b="1" i="1" u="sng" dirty="0" smtClean="0"/>
              <a:t>Cache</a:t>
            </a:r>
          </a:p>
          <a:p>
            <a:r>
              <a:rPr lang="en-US" sz="2000" dirty="0" smtClean="0"/>
              <a:t>4 way set associative cache.</a:t>
            </a:r>
          </a:p>
          <a:p>
            <a:r>
              <a:rPr lang="en-US" sz="2000" dirty="0" smtClean="0"/>
              <a:t>Cache size is 4 KB and 256 cache sets.</a:t>
            </a:r>
          </a:p>
          <a:p>
            <a:r>
              <a:rPr lang="en-US" sz="2000" dirty="0" smtClean="0"/>
              <a:t>4 blocks in each way of the set.</a:t>
            </a:r>
          </a:p>
          <a:p>
            <a:r>
              <a:rPr lang="en-US" sz="2000" dirty="0" smtClean="0"/>
              <a:t>Cache Block contains Tag (6 bits) , LRU bit(3bits) , State, Data</a:t>
            </a:r>
            <a:r>
              <a:rPr lang="en-US" dirty="0" smtClean="0"/>
              <a:t>. </a:t>
            </a:r>
          </a:p>
          <a:p>
            <a:pPr marL="0" indent="0">
              <a:buNone/>
            </a:pPr>
            <a:r>
              <a:rPr lang="en-US" b="1" i="1" u="sng" dirty="0" smtClean="0"/>
              <a:t>Memory</a:t>
            </a:r>
          </a:p>
          <a:p>
            <a:r>
              <a:rPr lang="en-US" sz="2000" dirty="0" smtClean="0"/>
              <a:t>Memory size is 256KB</a:t>
            </a:r>
          </a:p>
          <a:p>
            <a:r>
              <a:rPr lang="en-US" sz="2000" dirty="0" smtClean="0"/>
              <a:t>Randomly generated the Data and stored it in a memory image.</a:t>
            </a:r>
          </a:p>
          <a:p>
            <a:r>
              <a:rPr lang="en-US" sz="2000" dirty="0" err="1"/>
              <a:t>r</a:t>
            </a:r>
            <a:r>
              <a:rPr lang="en-US" sz="2000" dirty="0" err="1" smtClean="0"/>
              <a:t>eadmemh</a:t>
            </a:r>
            <a:r>
              <a:rPr lang="en-US" sz="2000" dirty="0" smtClean="0"/>
              <a:t>() &amp; </a:t>
            </a:r>
            <a:r>
              <a:rPr lang="en-US" sz="2000" dirty="0" err="1" smtClean="0"/>
              <a:t>writememh</a:t>
            </a:r>
            <a:r>
              <a:rPr lang="en-US" sz="2000" dirty="0" smtClean="0"/>
              <a:t>() functions are used to fetch and write  the data from/to the memory image respectively. </a:t>
            </a:r>
          </a:p>
          <a:p>
            <a:endParaRPr lang="en-US" dirty="0"/>
          </a:p>
        </p:txBody>
      </p:sp>
    </p:spTree>
    <p:extLst>
      <p:ext uri="{BB962C8B-B14F-4D97-AF65-F5344CB8AC3E}">
        <p14:creationId xmlns:p14="http://schemas.microsoft.com/office/powerpoint/2010/main" val="412816256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1206</TotalTime>
  <Words>1168</Words>
  <Application>Microsoft Macintosh PowerPoint</Application>
  <PresentationFormat>On-screen Show (4:3)</PresentationFormat>
  <Paragraphs>221</Paragraphs>
  <Slides>43</Slides>
  <Notes>1</Notes>
  <HiddenSlides>1</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Technic</vt:lpstr>
      <vt:lpstr>Design and Verification of Cache AND ITS coherency  USING DRAGON PROTOCOL IN SySTEM VERILOG</vt:lpstr>
      <vt:lpstr>Project Proposal &amp; Design Details</vt:lpstr>
      <vt:lpstr>ASSUMPTIONS</vt:lpstr>
      <vt:lpstr>Top Level Design</vt:lpstr>
      <vt:lpstr>System Verilog Constructs used </vt:lpstr>
      <vt:lpstr>Interfaces</vt:lpstr>
      <vt:lpstr>Interfaces cont….</vt:lpstr>
      <vt:lpstr> Design Details</vt:lpstr>
      <vt:lpstr>Design Details conti…</vt:lpstr>
      <vt:lpstr>Eviction Strategy</vt:lpstr>
      <vt:lpstr>Coherency</vt:lpstr>
      <vt:lpstr>Dragon update protocol</vt:lpstr>
      <vt:lpstr>Controller</vt:lpstr>
      <vt:lpstr>Verification Plan</vt:lpstr>
      <vt:lpstr>Verification</vt:lpstr>
      <vt:lpstr>Verification of LRU Mechanism</vt:lpstr>
      <vt:lpstr>PowerPoint Presentation</vt:lpstr>
      <vt:lpstr>Verification of Protocol</vt:lpstr>
      <vt:lpstr>PowerPoint Presentation</vt:lpstr>
      <vt:lpstr>PowerPoint Presentation</vt:lpstr>
      <vt:lpstr>TopLevel</vt:lpstr>
      <vt:lpstr>Checker(Assertions)</vt:lpstr>
      <vt:lpstr>PowerPoint Presentation</vt:lpstr>
      <vt:lpstr>PowerPoint Presentation</vt:lpstr>
      <vt:lpstr>PowerPoint Presentation</vt:lpstr>
      <vt:lpstr>Coverage Reports</vt:lpstr>
      <vt:lpstr>Bugs found!!</vt:lpstr>
      <vt:lpstr>Debugging</vt:lpstr>
      <vt:lpstr>Test Cases</vt:lpstr>
      <vt:lpstr>ScoreBoard (a Class)</vt:lpstr>
      <vt:lpstr>PowerPoint Presentation</vt:lpstr>
      <vt:lpstr>PowerPoint Presentation</vt:lpstr>
      <vt:lpstr>PowerPoint Presentation</vt:lpstr>
      <vt:lpstr>Cache controller(small changes in pic..use Reset in)</vt:lpstr>
      <vt:lpstr>Dragon  block</vt:lpstr>
      <vt:lpstr>Assertions</vt:lpstr>
      <vt:lpstr>Assertions conti…</vt:lpstr>
      <vt:lpstr>Simulation statistics</vt:lpstr>
      <vt:lpstr>Functional Coverage</vt:lpstr>
      <vt:lpstr>Emulation on Veloce</vt:lpstr>
      <vt:lpstr>Results and Future work</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Cache Coherency using Dragon protocol</dc:title>
  <dc:creator>Sai Krishna Ravuri</dc:creator>
  <cp:lastModifiedBy>subrath mahalik</cp:lastModifiedBy>
  <cp:revision>135</cp:revision>
  <dcterms:created xsi:type="dcterms:W3CDTF">2016-05-30T08:56:08Z</dcterms:created>
  <dcterms:modified xsi:type="dcterms:W3CDTF">2016-05-31T21:02:23Z</dcterms:modified>
</cp:coreProperties>
</file>