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 id="262" r:id="rId8"/>
    <p:sldId id="263" r:id="rId9"/>
    <p:sldId id="264" r:id="rId10"/>
    <p:sldId id="273" r:id="rId11"/>
    <p:sldId id="274" r:id="rId12"/>
    <p:sldId id="265" r:id="rId13"/>
    <p:sldId id="266" r:id="rId14"/>
    <p:sldId id="267" r:id="rId15"/>
    <p:sldId id="271" r:id="rId16"/>
    <p:sldId id="272"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73CA5-60BC-4192-B881-D71DA56FE33A}" v="9" dt="2025-05-01T07:41:27.9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rhan sayyed" userId="ebe05fe2c649c4e6" providerId="LiveId" clId="{D8A73CA5-60BC-4192-B881-D71DA56FE33A}"/>
    <pc:docChg chg="custSel modSld">
      <pc:chgData name="meerhan sayyed" userId="ebe05fe2c649c4e6" providerId="LiveId" clId="{D8A73CA5-60BC-4192-B881-D71DA56FE33A}" dt="2025-05-01T08:12:07.231" v="535" actId="167"/>
      <pc:docMkLst>
        <pc:docMk/>
      </pc:docMkLst>
      <pc:sldChg chg="addSp modSp mod modTransition">
        <pc:chgData name="meerhan sayyed" userId="ebe05fe2c649c4e6" providerId="LiveId" clId="{D8A73CA5-60BC-4192-B881-D71DA56FE33A}" dt="2025-05-01T07:41:27.970" v="67"/>
        <pc:sldMkLst>
          <pc:docMk/>
          <pc:sldMk cId="0" sldId="256"/>
        </pc:sldMkLst>
        <pc:spChg chg="mod">
          <ac:chgData name="meerhan sayyed" userId="ebe05fe2c649c4e6" providerId="LiveId" clId="{D8A73CA5-60BC-4192-B881-D71DA56FE33A}" dt="2025-05-01T07:39:25.342" v="51" actId="255"/>
          <ac:spMkLst>
            <pc:docMk/>
            <pc:sldMk cId="0" sldId="256"/>
            <ac:spMk id="3" creationId="{00000000-0000-0000-0000-000000000000}"/>
          </ac:spMkLst>
        </pc:spChg>
        <pc:spChg chg="add mod">
          <ac:chgData name="meerhan sayyed" userId="ebe05fe2c649c4e6" providerId="LiveId" clId="{D8A73CA5-60BC-4192-B881-D71DA56FE33A}" dt="2025-05-01T07:39:01.125" v="49" actId="255"/>
          <ac:spMkLst>
            <pc:docMk/>
            <pc:sldMk cId="0" sldId="256"/>
            <ac:spMk id="4" creationId="{ED771DD0-D2E6-2FB6-E46E-43BE61F65752}"/>
          </ac:spMkLst>
        </pc:spChg>
      </pc:sldChg>
      <pc:sldChg chg="modSp mod modTransition setBg">
        <pc:chgData name="meerhan sayyed" userId="ebe05fe2c649c4e6" providerId="LiveId" clId="{D8A73CA5-60BC-4192-B881-D71DA56FE33A}" dt="2025-05-01T07:41:08.731" v="62"/>
        <pc:sldMkLst>
          <pc:docMk/>
          <pc:sldMk cId="0" sldId="257"/>
        </pc:sldMkLst>
        <pc:spChg chg="mod">
          <ac:chgData name="meerhan sayyed" userId="ebe05fe2c649c4e6" providerId="LiveId" clId="{D8A73CA5-60BC-4192-B881-D71DA56FE33A}" dt="2025-05-01T07:41:00.914" v="61" actId="1076"/>
          <ac:spMkLst>
            <pc:docMk/>
            <pc:sldMk cId="0" sldId="257"/>
            <ac:spMk id="2" creationId="{00000000-0000-0000-0000-000000000000}"/>
          </ac:spMkLst>
        </pc:spChg>
        <pc:spChg chg="mod">
          <ac:chgData name="meerhan sayyed" userId="ebe05fe2c649c4e6" providerId="LiveId" clId="{D8A73CA5-60BC-4192-B881-D71DA56FE33A}" dt="2025-05-01T07:40:52.818" v="60" actId="1076"/>
          <ac:spMkLst>
            <pc:docMk/>
            <pc:sldMk cId="0" sldId="257"/>
            <ac:spMk id="3" creationId="{00000000-0000-0000-0000-000000000000}"/>
          </ac:spMkLst>
        </pc:spChg>
      </pc:sldChg>
      <pc:sldChg chg="addSp delSp modSp mod">
        <pc:chgData name="meerhan sayyed" userId="ebe05fe2c649c4e6" providerId="LiveId" clId="{D8A73CA5-60BC-4192-B881-D71DA56FE33A}" dt="2025-05-01T07:57:03.200" v="215" actId="167"/>
        <pc:sldMkLst>
          <pc:docMk/>
          <pc:sldMk cId="0" sldId="258"/>
        </pc:sldMkLst>
        <pc:spChg chg="mod">
          <ac:chgData name="meerhan sayyed" userId="ebe05fe2c649c4e6" providerId="LiveId" clId="{D8A73CA5-60BC-4192-B881-D71DA56FE33A}" dt="2025-05-01T07:47:39.431" v="134" actId="1076"/>
          <ac:spMkLst>
            <pc:docMk/>
            <pc:sldMk cId="0" sldId="258"/>
            <ac:spMk id="2" creationId="{00000000-0000-0000-0000-000000000000}"/>
          </ac:spMkLst>
        </pc:spChg>
        <pc:spChg chg="mod">
          <ac:chgData name="meerhan sayyed" userId="ebe05fe2c649c4e6" providerId="LiveId" clId="{D8A73CA5-60BC-4192-B881-D71DA56FE33A}" dt="2025-05-01T07:56:37.611" v="213" actId="1076"/>
          <ac:spMkLst>
            <pc:docMk/>
            <pc:sldMk cId="0" sldId="258"/>
            <ac:spMk id="3" creationId="{00000000-0000-0000-0000-000000000000}"/>
          </ac:spMkLst>
        </pc:spChg>
        <pc:spChg chg="mod">
          <ac:chgData name="meerhan sayyed" userId="ebe05fe2c649c4e6" providerId="LiveId" clId="{D8A73CA5-60BC-4192-B881-D71DA56FE33A}" dt="2025-05-01T07:47:23.683" v="132" actId="20577"/>
          <ac:spMkLst>
            <pc:docMk/>
            <pc:sldMk cId="0" sldId="258"/>
            <ac:spMk id="4" creationId="{00000000-0000-0000-0000-000000000000}"/>
          </ac:spMkLst>
        </pc:spChg>
        <pc:spChg chg="add mod ord">
          <ac:chgData name="meerhan sayyed" userId="ebe05fe2c649c4e6" providerId="LiveId" clId="{D8A73CA5-60BC-4192-B881-D71DA56FE33A}" dt="2025-05-01T07:48:36.373" v="139" actId="167"/>
          <ac:spMkLst>
            <pc:docMk/>
            <pc:sldMk cId="0" sldId="258"/>
            <ac:spMk id="5" creationId="{ED4865B8-36AA-AA36-36D7-125111117D35}"/>
          </ac:spMkLst>
        </pc:spChg>
        <pc:spChg chg="add del mod">
          <ac:chgData name="meerhan sayyed" userId="ebe05fe2c649c4e6" providerId="LiveId" clId="{D8A73CA5-60BC-4192-B881-D71DA56FE33A}" dt="2025-05-01T07:55:45.475" v="207" actId="21"/>
          <ac:spMkLst>
            <pc:docMk/>
            <pc:sldMk cId="0" sldId="258"/>
            <ac:spMk id="6" creationId="{DF59C38D-6F98-0615-6B9C-8EAF5BC307B4}"/>
          </ac:spMkLst>
        </pc:spChg>
        <pc:spChg chg="add mod ord">
          <ac:chgData name="meerhan sayyed" userId="ebe05fe2c649c4e6" providerId="LiveId" clId="{D8A73CA5-60BC-4192-B881-D71DA56FE33A}" dt="2025-05-01T07:56:29.781" v="212" actId="14100"/>
          <ac:spMkLst>
            <pc:docMk/>
            <pc:sldMk cId="0" sldId="258"/>
            <ac:spMk id="7" creationId="{6482B28E-916A-2D95-F2EA-CCB8D51A20C6}"/>
          </ac:spMkLst>
        </pc:spChg>
        <pc:spChg chg="add ord">
          <ac:chgData name="meerhan sayyed" userId="ebe05fe2c649c4e6" providerId="LiveId" clId="{D8A73CA5-60BC-4192-B881-D71DA56FE33A}" dt="2025-05-01T07:57:03.200" v="215" actId="167"/>
          <ac:spMkLst>
            <pc:docMk/>
            <pc:sldMk cId="0" sldId="258"/>
            <ac:spMk id="8" creationId="{4B5A3EAB-20FE-B7BF-90EE-7288BB48B01E}"/>
          </ac:spMkLst>
        </pc:spChg>
      </pc:sldChg>
      <pc:sldChg chg="addSp modSp mod">
        <pc:chgData name="meerhan sayyed" userId="ebe05fe2c649c4e6" providerId="LiveId" clId="{D8A73CA5-60BC-4192-B881-D71DA56FE33A}" dt="2025-05-01T07:55:21.299" v="204" actId="167"/>
        <pc:sldMkLst>
          <pc:docMk/>
          <pc:sldMk cId="0" sldId="259"/>
        </pc:sldMkLst>
        <pc:spChg chg="mod">
          <ac:chgData name="meerhan sayyed" userId="ebe05fe2c649c4e6" providerId="LiveId" clId="{D8A73CA5-60BC-4192-B881-D71DA56FE33A}" dt="2025-05-01T07:49:02.966" v="141" actId="255"/>
          <ac:spMkLst>
            <pc:docMk/>
            <pc:sldMk cId="0" sldId="259"/>
            <ac:spMk id="2" creationId="{00000000-0000-0000-0000-000000000000}"/>
          </ac:spMkLst>
        </pc:spChg>
        <pc:spChg chg="mod">
          <ac:chgData name="meerhan sayyed" userId="ebe05fe2c649c4e6" providerId="LiveId" clId="{D8A73CA5-60BC-4192-B881-D71DA56FE33A}" dt="2025-05-01T07:50:29.489" v="168" actId="255"/>
          <ac:spMkLst>
            <pc:docMk/>
            <pc:sldMk cId="0" sldId="259"/>
            <ac:spMk id="3" creationId="{00000000-0000-0000-0000-000000000000}"/>
          </ac:spMkLst>
        </pc:spChg>
        <pc:spChg chg="mod">
          <ac:chgData name="meerhan sayyed" userId="ebe05fe2c649c4e6" providerId="LiveId" clId="{D8A73CA5-60BC-4192-B881-D71DA56FE33A}" dt="2025-05-01T07:51:32.294" v="200" actId="1076"/>
          <ac:spMkLst>
            <pc:docMk/>
            <pc:sldMk cId="0" sldId="259"/>
            <ac:spMk id="4" creationId="{00000000-0000-0000-0000-000000000000}"/>
          </ac:spMkLst>
        </pc:spChg>
        <pc:spChg chg="add ord">
          <ac:chgData name="meerhan sayyed" userId="ebe05fe2c649c4e6" providerId="LiveId" clId="{D8A73CA5-60BC-4192-B881-D71DA56FE33A}" dt="2025-05-01T07:49:27.509" v="145" actId="167"/>
          <ac:spMkLst>
            <pc:docMk/>
            <pc:sldMk cId="0" sldId="259"/>
            <ac:spMk id="5" creationId="{C7BBE752-78CB-8522-624A-3BC798218D16}"/>
          </ac:spMkLst>
        </pc:spChg>
        <pc:spChg chg="add ord">
          <ac:chgData name="meerhan sayyed" userId="ebe05fe2c649c4e6" providerId="LiveId" clId="{D8A73CA5-60BC-4192-B881-D71DA56FE33A}" dt="2025-05-01T07:55:00.281" v="202" actId="167"/>
          <ac:spMkLst>
            <pc:docMk/>
            <pc:sldMk cId="0" sldId="259"/>
            <ac:spMk id="6" creationId="{F45454FD-AE85-6D26-7084-85CC9BAC42D3}"/>
          </ac:spMkLst>
        </pc:spChg>
        <pc:spChg chg="add ord">
          <ac:chgData name="meerhan sayyed" userId="ebe05fe2c649c4e6" providerId="LiveId" clId="{D8A73CA5-60BC-4192-B881-D71DA56FE33A}" dt="2025-05-01T07:55:21.299" v="204" actId="167"/>
          <ac:spMkLst>
            <pc:docMk/>
            <pc:sldMk cId="0" sldId="259"/>
            <ac:spMk id="7" creationId="{4C79B37B-CB42-2799-D26C-A9C2AA907DCA}"/>
          </ac:spMkLst>
        </pc:spChg>
      </pc:sldChg>
      <pc:sldChg chg="addSp modSp mod">
        <pc:chgData name="meerhan sayyed" userId="ebe05fe2c649c4e6" providerId="LiveId" clId="{D8A73CA5-60BC-4192-B881-D71DA56FE33A}" dt="2025-05-01T08:01:17.522" v="282" actId="1076"/>
        <pc:sldMkLst>
          <pc:docMk/>
          <pc:sldMk cId="0" sldId="260"/>
        </pc:sldMkLst>
        <pc:spChg chg="mod">
          <ac:chgData name="meerhan sayyed" userId="ebe05fe2c649c4e6" providerId="LiveId" clId="{D8A73CA5-60BC-4192-B881-D71DA56FE33A}" dt="2025-05-01T07:57:47.990" v="221" actId="255"/>
          <ac:spMkLst>
            <pc:docMk/>
            <pc:sldMk cId="0" sldId="260"/>
            <ac:spMk id="2" creationId="{00000000-0000-0000-0000-000000000000}"/>
          </ac:spMkLst>
        </pc:spChg>
        <pc:spChg chg="mod">
          <ac:chgData name="meerhan sayyed" userId="ebe05fe2c649c4e6" providerId="LiveId" clId="{D8A73CA5-60BC-4192-B881-D71DA56FE33A}" dt="2025-05-01T08:01:17.522" v="282" actId="1076"/>
          <ac:spMkLst>
            <pc:docMk/>
            <pc:sldMk cId="0" sldId="260"/>
            <ac:spMk id="3" creationId="{00000000-0000-0000-0000-000000000000}"/>
          </ac:spMkLst>
        </pc:spChg>
        <pc:spChg chg="mod">
          <ac:chgData name="meerhan sayyed" userId="ebe05fe2c649c4e6" providerId="LiveId" clId="{D8A73CA5-60BC-4192-B881-D71DA56FE33A}" dt="2025-05-01T08:00:38.870" v="277" actId="20577"/>
          <ac:spMkLst>
            <pc:docMk/>
            <pc:sldMk cId="0" sldId="260"/>
            <ac:spMk id="4" creationId="{00000000-0000-0000-0000-000000000000}"/>
          </ac:spMkLst>
        </pc:spChg>
        <pc:spChg chg="add ord">
          <ac:chgData name="meerhan sayyed" userId="ebe05fe2c649c4e6" providerId="LiveId" clId="{D8A73CA5-60BC-4192-B881-D71DA56FE33A}" dt="2025-05-01T07:58:08.362" v="223" actId="167"/>
          <ac:spMkLst>
            <pc:docMk/>
            <pc:sldMk cId="0" sldId="260"/>
            <ac:spMk id="5" creationId="{77E42FFA-F38D-2CBE-02F7-595744A7E5D4}"/>
          </ac:spMkLst>
        </pc:spChg>
        <pc:spChg chg="add ord">
          <ac:chgData name="meerhan sayyed" userId="ebe05fe2c649c4e6" providerId="LiveId" clId="{D8A73CA5-60BC-4192-B881-D71DA56FE33A}" dt="2025-05-01T08:00:58.246" v="279" actId="167"/>
          <ac:spMkLst>
            <pc:docMk/>
            <pc:sldMk cId="0" sldId="260"/>
            <ac:spMk id="6" creationId="{8D71BDEE-CDA4-8041-F5AD-4385F2EFBEDF}"/>
          </ac:spMkLst>
        </pc:spChg>
        <pc:spChg chg="add ord">
          <ac:chgData name="meerhan sayyed" userId="ebe05fe2c649c4e6" providerId="LiveId" clId="{D8A73CA5-60BC-4192-B881-D71DA56FE33A}" dt="2025-05-01T08:01:10.960" v="281" actId="167"/>
          <ac:spMkLst>
            <pc:docMk/>
            <pc:sldMk cId="0" sldId="260"/>
            <ac:spMk id="7" creationId="{349744CE-B85D-FD8F-01B9-FCA67D2CA7A5}"/>
          </ac:spMkLst>
        </pc:spChg>
      </pc:sldChg>
      <pc:sldChg chg="addSp modSp mod">
        <pc:chgData name="meerhan sayyed" userId="ebe05fe2c649c4e6" providerId="LiveId" clId="{D8A73CA5-60BC-4192-B881-D71DA56FE33A}" dt="2025-05-01T08:04:12.399" v="346" actId="167"/>
        <pc:sldMkLst>
          <pc:docMk/>
          <pc:sldMk cId="0" sldId="261"/>
        </pc:sldMkLst>
        <pc:spChg chg="mod">
          <ac:chgData name="meerhan sayyed" userId="ebe05fe2c649c4e6" providerId="LiveId" clId="{D8A73CA5-60BC-4192-B881-D71DA56FE33A}" dt="2025-05-01T08:02:30.831" v="330" actId="255"/>
          <ac:spMkLst>
            <pc:docMk/>
            <pc:sldMk cId="0" sldId="261"/>
            <ac:spMk id="2" creationId="{00000000-0000-0000-0000-000000000000}"/>
          </ac:spMkLst>
        </pc:spChg>
        <pc:spChg chg="mod">
          <ac:chgData name="meerhan sayyed" userId="ebe05fe2c649c4e6" providerId="LiveId" clId="{D8A73CA5-60BC-4192-B881-D71DA56FE33A}" dt="2025-05-01T08:02:51.033" v="333" actId="1076"/>
          <ac:spMkLst>
            <pc:docMk/>
            <pc:sldMk cId="0" sldId="261"/>
            <ac:spMk id="3" creationId="{00000000-0000-0000-0000-000000000000}"/>
          </ac:spMkLst>
        </pc:spChg>
        <pc:spChg chg="mod">
          <ac:chgData name="meerhan sayyed" userId="ebe05fe2c649c4e6" providerId="LiveId" clId="{D8A73CA5-60BC-4192-B881-D71DA56FE33A}" dt="2025-05-01T08:03:41.743" v="341" actId="14100"/>
          <ac:spMkLst>
            <pc:docMk/>
            <pc:sldMk cId="0" sldId="261"/>
            <ac:spMk id="4" creationId="{00000000-0000-0000-0000-000000000000}"/>
          </ac:spMkLst>
        </pc:spChg>
        <pc:spChg chg="add ord">
          <ac:chgData name="meerhan sayyed" userId="ebe05fe2c649c4e6" providerId="LiveId" clId="{D8A73CA5-60BC-4192-B881-D71DA56FE33A}" dt="2025-05-01T08:02:42.947" v="332" actId="167"/>
          <ac:spMkLst>
            <pc:docMk/>
            <pc:sldMk cId="0" sldId="261"/>
            <ac:spMk id="5" creationId="{C56D7B7C-109E-5B82-45CA-8FA12BFDCC89}"/>
          </ac:spMkLst>
        </pc:spChg>
        <pc:spChg chg="add ord">
          <ac:chgData name="meerhan sayyed" userId="ebe05fe2c649c4e6" providerId="LiveId" clId="{D8A73CA5-60BC-4192-B881-D71DA56FE33A}" dt="2025-05-01T08:03:57.401" v="343" actId="167"/>
          <ac:spMkLst>
            <pc:docMk/>
            <pc:sldMk cId="0" sldId="261"/>
            <ac:spMk id="6" creationId="{4ECCB0B4-22F2-798F-02A6-C6F28E2E77E4}"/>
          </ac:spMkLst>
        </pc:spChg>
        <pc:spChg chg="add mod ord">
          <ac:chgData name="meerhan sayyed" userId="ebe05fe2c649c4e6" providerId="LiveId" clId="{D8A73CA5-60BC-4192-B881-D71DA56FE33A}" dt="2025-05-01T08:04:12.399" v="346" actId="167"/>
          <ac:spMkLst>
            <pc:docMk/>
            <pc:sldMk cId="0" sldId="261"/>
            <ac:spMk id="7" creationId="{0AC7C956-9D49-58F1-4FA8-1742D5D72644}"/>
          </ac:spMkLst>
        </pc:spChg>
      </pc:sldChg>
      <pc:sldChg chg="addSp modSp mod">
        <pc:chgData name="meerhan sayyed" userId="ebe05fe2c649c4e6" providerId="LiveId" clId="{D8A73CA5-60BC-4192-B881-D71DA56FE33A}" dt="2025-05-01T08:08:28.758" v="440" actId="20577"/>
        <pc:sldMkLst>
          <pc:docMk/>
          <pc:sldMk cId="0" sldId="262"/>
        </pc:sldMkLst>
        <pc:spChg chg="mod">
          <ac:chgData name="meerhan sayyed" userId="ebe05fe2c649c4e6" providerId="LiveId" clId="{D8A73CA5-60BC-4192-B881-D71DA56FE33A}" dt="2025-05-01T08:04:32.337" v="348" actId="255"/>
          <ac:spMkLst>
            <pc:docMk/>
            <pc:sldMk cId="0" sldId="262"/>
            <ac:spMk id="2" creationId="{00000000-0000-0000-0000-000000000000}"/>
          </ac:spMkLst>
        </pc:spChg>
        <pc:spChg chg="mod">
          <ac:chgData name="meerhan sayyed" userId="ebe05fe2c649c4e6" providerId="LiveId" clId="{D8A73CA5-60BC-4192-B881-D71DA56FE33A}" dt="2025-05-01T08:08:28.758" v="440" actId="20577"/>
          <ac:spMkLst>
            <pc:docMk/>
            <pc:sldMk cId="0" sldId="262"/>
            <ac:spMk id="3" creationId="{00000000-0000-0000-0000-000000000000}"/>
          </ac:spMkLst>
        </pc:spChg>
        <pc:spChg chg="mod">
          <ac:chgData name="meerhan sayyed" userId="ebe05fe2c649c4e6" providerId="LiveId" clId="{D8A73CA5-60BC-4192-B881-D71DA56FE33A}" dt="2025-05-01T08:06:41.105" v="405" actId="1076"/>
          <ac:spMkLst>
            <pc:docMk/>
            <pc:sldMk cId="0" sldId="262"/>
            <ac:spMk id="4" creationId="{00000000-0000-0000-0000-000000000000}"/>
          </ac:spMkLst>
        </pc:spChg>
        <pc:spChg chg="add ord">
          <ac:chgData name="meerhan sayyed" userId="ebe05fe2c649c4e6" providerId="LiveId" clId="{D8A73CA5-60BC-4192-B881-D71DA56FE33A}" dt="2025-05-01T08:04:44.878" v="350" actId="167"/>
          <ac:spMkLst>
            <pc:docMk/>
            <pc:sldMk cId="0" sldId="262"/>
            <ac:spMk id="5" creationId="{5AF7C3DD-5434-231A-5FAC-277A44596754}"/>
          </ac:spMkLst>
        </pc:spChg>
        <pc:spChg chg="add ord">
          <ac:chgData name="meerhan sayyed" userId="ebe05fe2c649c4e6" providerId="LiveId" clId="{D8A73CA5-60BC-4192-B881-D71DA56FE33A}" dt="2025-05-01T08:06:33.293" v="404" actId="167"/>
          <ac:spMkLst>
            <pc:docMk/>
            <pc:sldMk cId="0" sldId="262"/>
            <ac:spMk id="6" creationId="{40CDCB9C-4AAC-C060-E9F8-072A7FC417D9}"/>
          </ac:spMkLst>
        </pc:spChg>
        <pc:spChg chg="add mod ord">
          <ac:chgData name="meerhan sayyed" userId="ebe05fe2c649c4e6" providerId="LiveId" clId="{D8A73CA5-60BC-4192-B881-D71DA56FE33A}" dt="2025-05-01T08:07:02.962" v="408" actId="167"/>
          <ac:spMkLst>
            <pc:docMk/>
            <pc:sldMk cId="0" sldId="262"/>
            <ac:spMk id="7" creationId="{9217B5EB-EC7A-229E-E475-0A17514ECEAE}"/>
          </ac:spMkLst>
        </pc:spChg>
      </pc:sldChg>
      <pc:sldChg chg="addSp modSp mod">
        <pc:chgData name="meerhan sayyed" userId="ebe05fe2c649c4e6" providerId="LiveId" clId="{D8A73CA5-60BC-4192-B881-D71DA56FE33A}" dt="2025-05-01T08:09:51.861" v="477" actId="167"/>
        <pc:sldMkLst>
          <pc:docMk/>
          <pc:sldMk cId="0" sldId="263"/>
        </pc:sldMkLst>
        <pc:spChg chg="mod">
          <ac:chgData name="meerhan sayyed" userId="ebe05fe2c649c4e6" providerId="LiveId" clId="{D8A73CA5-60BC-4192-B881-D71DA56FE33A}" dt="2025-05-01T08:07:18.686" v="409" actId="255"/>
          <ac:spMkLst>
            <pc:docMk/>
            <pc:sldMk cId="0" sldId="263"/>
            <ac:spMk id="2" creationId="{00000000-0000-0000-0000-000000000000}"/>
          </ac:spMkLst>
        </pc:spChg>
        <pc:spChg chg="mod">
          <ac:chgData name="meerhan sayyed" userId="ebe05fe2c649c4e6" providerId="LiveId" clId="{D8A73CA5-60BC-4192-B881-D71DA56FE33A}" dt="2025-05-01T08:09:23.232" v="472" actId="1076"/>
          <ac:spMkLst>
            <pc:docMk/>
            <pc:sldMk cId="0" sldId="263"/>
            <ac:spMk id="3" creationId="{00000000-0000-0000-0000-000000000000}"/>
          </ac:spMkLst>
        </pc:spChg>
        <pc:spChg chg="mod">
          <ac:chgData name="meerhan sayyed" userId="ebe05fe2c649c4e6" providerId="LiveId" clId="{D8A73CA5-60BC-4192-B881-D71DA56FE33A}" dt="2025-05-01T08:09:38.189" v="474" actId="1076"/>
          <ac:spMkLst>
            <pc:docMk/>
            <pc:sldMk cId="0" sldId="263"/>
            <ac:spMk id="4" creationId="{00000000-0000-0000-0000-000000000000}"/>
          </ac:spMkLst>
        </pc:spChg>
        <pc:spChg chg="add ord">
          <ac:chgData name="meerhan sayyed" userId="ebe05fe2c649c4e6" providerId="LiveId" clId="{D8A73CA5-60BC-4192-B881-D71DA56FE33A}" dt="2025-05-01T08:07:27.050" v="411" actId="167"/>
          <ac:spMkLst>
            <pc:docMk/>
            <pc:sldMk cId="0" sldId="263"/>
            <ac:spMk id="5" creationId="{79576422-E3D3-422A-9369-DB172CAF25BA}"/>
          </ac:spMkLst>
        </pc:spChg>
        <pc:spChg chg="add mod ord">
          <ac:chgData name="meerhan sayyed" userId="ebe05fe2c649c4e6" providerId="LiveId" clId="{D8A73CA5-60BC-4192-B881-D71DA56FE33A}" dt="2025-05-01T08:09:31.590" v="473" actId="1076"/>
          <ac:spMkLst>
            <pc:docMk/>
            <pc:sldMk cId="0" sldId="263"/>
            <ac:spMk id="6" creationId="{FB8398CF-A4F0-02D7-A210-5512A239F451}"/>
          </ac:spMkLst>
        </pc:spChg>
        <pc:spChg chg="add mod ord">
          <ac:chgData name="meerhan sayyed" userId="ebe05fe2c649c4e6" providerId="LiveId" clId="{D8A73CA5-60BC-4192-B881-D71DA56FE33A}" dt="2025-05-01T08:09:51.861" v="477" actId="167"/>
          <ac:spMkLst>
            <pc:docMk/>
            <pc:sldMk cId="0" sldId="263"/>
            <ac:spMk id="7" creationId="{BF50EE91-F8D0-AEEE-4AEB-AEC4C38D6213}"/>
          </ac:spMkLst>
        </pc:spChg>
      </pc:sldChg>
      <pc:sldChg chg="addSp modSp mod">
        <pc:chgData name="meerhan sayyed" userId="ebe05fe2c649c4e6" providerId="LiveId" clId="{D8A73CA5-60BC-4192-B881-D71DA56FE33A}" dt="2025-05-01T08:12:07.231" v="535" actId="167"/>
        <pc:sldMkLst>
          <pc:docMk/>
          <pc:sldMk cId="0" sldId="264"/>
        </pc:sldMkLst>
        <pc:spChg chg="mod">
          <ac:chgData name="meerhan sayyed" userId="ebe05fe2c649c4e6" providerId="LiveId" clId="{D8A73CA5-60BC-4192-B881-D71DA56FE33A}" dt="2025-05-01T08:10:16.933" v="494" actId="255"/>
          <ac:spMkLst>
            <pc:docMk/>
            <pc:sldMk cId="0" sldId="264"/>
            <ac:spMk id="2" creationId="{00000000-0000-0000-0000-000000000000}"/>
          </ac:spMkLst>
        </pc:spChg>
        <pc:spChg chg="mod">
          <ac:chgData name="meerhan sayyed" userId="ebe05fe2c649c4e6" providerId="LiveId" clId="{D8A73CA5-60BC-4192-B881-D71DA56FE33A}" dt="2025-05-01T08:11:06.519" v="526" actId="1076"/>
          <ac:spMkLst>
            <pc:docMk/>
            <pc:sldMk cId="0" sldId="264"/>
            <ac:spMk id="3" creationId="{00000000-0000-0000-0000-000000000000}"/>
          </ac:spMkLst>
        </pc:spChg>
        <pc:spChg chg="mod">
          <ac:chgData name="meerhan sayyed" userId="ebe05fe2c649c4e6" providerId="LiveId" clId="{D8A73CA5-60BC-4192-B881-D71DA56FE33A}" dt="2025-05-01T08:11:18.217" v="529" actId="20577"/>
          <ac:spMkLst>
            <pc:docMk/>
            <pc:sldMk cId="0" sldId="264"/>
            <ac:spMk id="4" creationId="{00000000-0000-0000-0000-000000000000}"/>
          </ac:spMkLst>
        </pc:spChg>
        <pc:spChg chg="add ord">
          <ac:chgData name="meerhan sayyed" userId="ebe05fe2c649c4e6" providerId="LiveId" clId="{D8A73CA5-60BC-4192-B881-D71DA56FE33A}" dt="2025-05-01T08:11:29.989" v="531" actId="167"/>
          <ac:spMkLst>
            <pc:docMk/>
            <pc:sldMk cId="0" sldId="264"/>
            <ac:spMk id="5" creationId="{A010D82F-72BC-547B-3DF7-1FE2589004AC}"/>
          </ac:spMkLst>
        </pc:spChg>
        <pc:spChg chg="add ord">
          <ac:chgData name="meerhan sayyed" userId="ebe05fe2c649c4e6" providerId="LiveId" clId="{D8A73CA5-60BC-4192-B881-D71DA56FE33A}" dt="2025-05-01T08:11:50.451" v="533" actId="167"/>
          <ac:spMkLst>
            <pc:docMk/>
            <pc:sldMk cId="0" sldId="264"/>
            <ac:spMk id="6" creationId="{FB6056CE-1A96-70EA-F998-CDBAA92A6622}"/>
          </ac:spMkLst>
        </pc:spChg>
        <pc:spChg chg="add ord">
          <ac:chgData name="meerhan sayyed" userId="ebe05fe2c649c4e6" providerId="LiveId" clId="{D8A73CA5-60BC-4192-B881-D71DA56FE33A}" dt="2025-05-01T08:12:07.231" v="535" actId="167"/>
          <ac:spMkLst>
            <pc:docMk/>
            <pc:sldMk cId="0" sldId="264"/>
            <ac:spMk id="7" creationId="{B4DEE9A4-599C-660F-609D-37FF1CBB1CF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169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190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160994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94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32206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5477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5650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643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8954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7852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4922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3288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894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1183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9954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8212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5/9/2025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812190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600C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914400"/>
          </a:xfrm>
          <a:prstGeom prst="rect">
            <a:avLst/>
          </a:prstGeom>
          <a:noFill/>
        </p:spPr>
        <p:txBody>
          <a:bodyPr wrap="none">
            <a:spAutoFit/>
          </a:bodyPr>
          <a:lstStyle/>
          <a:p>
            <a:pPr algn="ctr">
              <a:defRPr sz="4000" b="1">
                <a:solidFill>
                  <a:srgbClr val="FFFFFF"/>
                </a:solidFill>
              </a:defRPr>
            </a:pPr>
            <a:r>
              <a:rPr dirty="0"/>
              <a:t>Zomato Dataset Analysis</a:t>
            </a:r>
          </a:p>
        </p:txBody>
      </p:sp>
      <p:sp>
        <p:nvSpPr>
          <p:cNvPr id="3" name="TextBox 2"/>
          <p:cNvSpPr txBox="1"/>
          <p:nvPr/>
        </p:nvSpPr>
        <p:spPr>
          <a:xfrm>
            <a:off x="934064" y="1828800"/>
            <a:ext cx="4549643" cy="3754874"/>
          </a:xfrm>
          <a:prstGeom prst="rect">
            <a:avLst/>
          </a:prstGeom>
          <a:noFill/>
        </p:spPr>
        <p:txBody>
          <a:bodyPr wrap="none">
            <a:spAutoFit/>
          </a:bodyPr>
          <a:lstStyle/>
          <a:p>
            <a:endParaRPr dirty="0"/>
          </a:p>
          <a:p>
            <a:pPr>
              <a:defRPr sz="2000">
                <a:solidFill>
                  <a:srgbClr val="FFFFFF"/>
                </a:solidFill>
              </a:defRPr>
            </a:pPr>
            <a:r>
              <a:rPr sz="4400" dirty="0"/>
              <a:t>• Meerhan Munshi</a:t>
            </a:r>
          </a:p>
          <a:p>
            <a:pPr>
              <a:defRPr sz="2000">
                <a:solidFill>
                  <a:srgbClr val="FFFFFF"/>
                </a:solidFill>
              </a:defRPr>
            </a:pPr>
            <a:r>
              <a:rPr sz="4400" dirty="0"/>
              <a:t>• Dhanush</a:t>
            </a:r>
          </a:p>
          <a:p>
            <a:pPr>
              <a:defRPr sz="2000">
                <a:solidFill>
                  <a:srgbClr val="FFFFFF"/>
                </a:solidFill>
              </a:defRPr>
            </a:pPr>
            <a:r>
              <a:rPr sz="4400" dirty="0"/>
              <a:t>• </a:t>
            </a:r>
            <a:r>
              <a:rPr sz="4400" dirty="0" err="1"/>
              <a:t>Sachitam</a:t>
            </a:r>
            <a:r>
              <a:rPr sz="4400" dirty="0"/>
              <a:t> Patel</a:t>
            </a:r>
          </a:p>
          <a:p>
            <a:pPr>
              <a:defRPr sz="2000">
                <a:solidFill>
                  <a:srgbClr val="FFFFFF"/>
                </a:solidFill>
              </a:defRPr>
            </a:pPr>
            <a:r>
              <a:rPr sz="4400" dirty="0"/>
              <a:t>• Piyush Karpe</a:t>
            </a:r>
          </a:p>
          <a:p>
            <a:pPr>
              <a:defRPr sz="2000">
                <a:solidFill>
                  <a:srgbClr val="FFFFFF"/>
                </a:solidFill>
              </a:defRPr>
            </a:pPr>
            <a:r>
              <a:rPr sz="4400" dirty="0"/>
              <a:t>• Rohan Phalke</a:t>
            </a:r>
          </a:p>
        </p:txBody>
      </p:sp>
      <p:sp>
        <p:nvSpPr>
          <p:cNvPr id="4" name="Rectangle: Rounded Corners 3">
            <a:extLst>
              <a:ext uri="{FF2B5EF4-FFF2-40B4-BE49-F238E27FC236}">
                <a16:creationId xmlns:a16="http://schemas.microsoft.com/office/drawing/2014/main" id="{ED771DD0-D2E6-2FB6-E46E-43BE61F65752}"/>
              </a:ext>
            </a:extLst>
          </p:cNvPr>
          <p:cNvSpPr/>
          <p:nvPr/>
        </p:nvSpPr>
        <p:spPr>
          <a:xfrm>
            <a:off x="1641987" y="796413"/>
            <a:ext cx="5899355" cy="936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ln w="0">
                  <a:solidFill>
                    <a:schemeClr val="accent1">
                      <a:lumMod val="75000"/>
                    </a:schemeClr>
                  </a:solidFill>
                </a:ln>
                <a:solidFill>
                  <a:schemeClr val="tx1">
                    <a:lumMod val="95000"/>
                    <a:lumOff val="5000"/>
                  </a:schemeClr>
                </a:solidFill>
                <a:effectLst>
                  <a:glow rad="63500">
                    <a:schemeClr val="accent1">
                      <a:satMod val="175000"/>
                      <a:alpha val="40000"/>
                    </a:schemeClr>
                  </a:glow>
                  <a:outerShdw blurRad="38100" dist="25400" dir="5400000" algn="ctr" rotWithShape="0">
                    <a:srgbClr val="6E747A">
                      <a:alpha val="43000"/>
                    </a:srgbClr>
                  </a:outerShdw>
                </a:effectLst>
              </a:rPr>
              <a:t>Zomato Dataset Analysis</a:t>
            </a:r>
            <a:endParaRPr lang="en-IN" sz="4000" dirty="0">
              <a:ln w="0">
                <a:solidFill>
                  <a:schemeClr val="accent1">
                    <a:lumMod val="75000"/>
                  </a:schemeClr>
                </a:solidFill>
              </a:ln>
              <a:solidFill>
                <a:schemeClr val="tx1">
                  <a:lumMod val="95000"/>
                  <a:lumOff val="5000"/>
                </a:schemeClr>
              </a:solidFill>
              <a:effectLst>
                <a:glow rad="63500">
                  <a:schemeClr val="accent1">
                    <a:satMod val="175000"/>
                    <a:alpha val="40000"/>
                  </a:schemeClr>
                </a:glow>
                <a:outerShdw blurRad="38100" dist="25400" dir="5400000" algn="ctr" rotWithShape="0">
                  <a:srgbClr val="6E747A">
                    <a:alpha val="43000"/>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a:extLst>
            <a:ext uri="{FF2B5EF4-FFF2-40B4-BE49-F238E27FC236}">
              <a16:creationId xmlns:a16="http://schemas.microsoft.com/office/drawing/2014/main" id="{55C04CCD-F05C-7C46-9324-42F5D4BDC23E}"/>
            </a:ext>
          </a:extLst>
        </p:cNvPr>
        <p:cNvGrpSpPr/>
        <p:nvPr/>
      </p:nvGrpSpPr>
      <p:grpSpPr>
        <a:xfrm>
          <a:off x="0" y="0"/>
          <a:ext cx="0" cy="0"/>
          <a:chOff x="0" y="0"/>
          <a:chExt cx="0" cy="0"/>
        </a:xfrm>
      </p:grpSpPr>
      <p:sp>
        <p:nvSpPr>
          <p:cNvPr id="5" name="Flowchart: Alternate Process 4">
            <a:extLst>
              <a:ext uri="{FF2B5EF4-FFF2-40B4-BE49-F238E27FC236}">
                <a16:creationId xmlns:a16="http://schemas.microsoft.com/office/drawing/2014/main" id="{F50F3958-7598-031D-FC53-9DAA0D323611}"/>
              </a:ext>
            </a:extLst>
          </p:cNvPr>
          <p:cNvSpPr/>
          <p:nvPr/>
        </p:nvSpPr>
        <p:spPr>
          <a:xfrm>
            <a:off x="1779985" y="344129"/>
            <a:ext cx="5584031" cy="66859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7896EBA-7C37-D272-2731-86C02184B68E}"/>
              </a:ext>
            </a:extLst>
          </p:cNvPr>
          <p:cNvSpPr txBox="1"/>
          <p:nvPr/>
        </p:nvSpPr>
        <p:spPr>
          <a:xfrm>
            <a:off x="2049321" y="457200"/>
            <a:ext cx="3857703" cy="707886"/>
          </a:xfrm>
          <a:prstGeom prst="rect">
            <a:avLst/>
          </a:prstGeom>
          <a:noFill/>
        </p:spPr>
        <p:txBody>
          <a:bodyPr wrap="square">
            <a:spAutoFit/>
          </a:bodyPr>
          <a:lstStyle/>
          <a:p>
            <a:pPr algn="ctr">
              <a:defRPr sz="4000" b="1">
                <a:solidFill>
                  <a:srgbClr val="FFFFFF"/>
                </a:solidFill>
              </a:defRPr>
            </a:pPr>
            <a:r>
              <a:rPr sz="2000" dirty="0"/>
              <a:t>KPI </a:t>
            </a:r>
            <a:r>
              <a:rPr lang="en-IN" sz="2000" dirty="0"/>
              <a:t>8</a:t>
            </a:r>
            <a:r>
              <a:rPr sz="2000" dirty="0"/>
              <a:t>: </a:t>
            </a:r>
            <a:r>
              <a:rPr lang="en-US" sz="2000" b="1" i="0" dirty="0">
                <a:solidFill>
                  <a:schemeClr val="bg1"/>
                </a:solidFill>
                <a:effectLst/>
                <a:latin typeface="var(--font-fk-grotesk)"/>
              </a:rPr>
              <a:t>Analysis: City</a:t>
            </a:r>
          </a:p>
          <a:p>
            <a:pPr algn="ctr">
              <a:defRPr sz="4000" b="1">
                <a:solidFill>
                  <a:srgbClr val="FFFFFF"/>
                </a:solidFill>
              </a:defRPr>
            </a:pPr>
            <a:endParaRPr sz="2000" dirty="0"/>
          </a:p>
        </p:txBody>
      </p:sp>
      <p:sp>
        <p:nvSpPr>
          <p:cNvPr id="8" name="TextBox 7">
            <a:extLst>
              <a:ext uri="{FF2B5EF4-FFF2-40B4-BE49-F238E27FC236}">
                <a16:creationId xmlns:a16="http://schemas.microsoft.com/office/drawing/2014/main" id="{2B657969-0815-8E9B-6163-7ECAA7A74ABF}"/>
              </a:ext>
            </a:extLst>
          </p:cNvPr>
          <p:cNvSpPr txBox="1"/>
          <p:nvPr/>
        </p:nvSpPr>
        <p:spPr>
          <a:xfrm>
            <a:off x="241905" y="1278157"/>
            <a:ext cx="4151025" cy="2308324"/>
          </a:xfrm>
          <a:prstGeom prst="rect">
            <a:avLst/>
          </a:prstGeom>
          <a:noFill/>
        </p:spPr>
        <p:txBody>
          <a:bodyPr wrap="square" numCol="2" rtlCol="0">
            <a:spAutoFit/>
          </a:bodyPr>
          <a:lstStyle/>
          <a:p>
            <a:r>
              <a:rPr lang="en-US" sz="1200" b="1" i="0" dirty="0">
                <a:solidFill>
                  <a:schemeClr val="bg1"/>
                </a:solidFill>
                <a:effectLst/>
              </a:rPr>
              <a:t>Analysis: Focus on Indian Market, Especially New Delhi:</a:t>
            </a:r>
          </a:p>
          <a:p>
            <a:r>
              <a:rPr lang="en-US" sz="1200" dirty="0"/>
              <a:t>Out of the 9,572 restaurants in the dataset, 8,652 </a:t>
            </a:r>
          </a:p>
          <a:p>
            <a:r>
              <a:rPr lang="en-US" sz="1200" dirty="0"/>
              <a:t>(90.39%) are from India, with New Delhi alone accounting for 5,473 restaurants (57.18%). This clearly indicates that our primary focus should be on India, especially cities like New Delhi, Gurgaon, and Noida. Given that the majority of the data comes from these areas, conducting a locality-wise analysis for these cities will provide valuable insights. Actionable strategies based on this analysis will significantly impact overall performance.</a:t>
            </a:r>
            <a:endParaRPr lang="en-IN" sz="1200" dirty="0"/>
          </a:p>
          <a:p>
            <a:endParaRPr lang="en-IN" sz="1200" dirty="0"/>
          </a:p>
        </p:txBody>
      </p:sp>
      <p:sp>
        <p:nvSpPr>
          <p:cNvPr id="9" name="TextBox 8">
            <a:extLst>
              <a:ext uri="{FF2B5EF4-FFF2-40B4-BE49-F238E27FC236}">
                <a16:creationId xmlns:a16="http://schemas.microsoft.com/office/drawing/2014/main" id="{A7FFC967-08B6-8D05-C3AC-7D39539D3210}"/>
              </a:ext>
            </a:extLst>
          </p:cNvPr>
          <p:cNvSpPr txBox="1"/>
          <p:nvPr/>
        </p:nvSpPr>
        <p:spPr>
          <a:xfrm>
            <a:off x="272945" y="3851915"/>
            <a:ext cx="3965679" cy="2893100"/>
          </a:xfrm>
          <a:prstGeom prst="rect">
            <a:avLst/>
          </a:prstGeom>
          <a:noFill/>
        </p:spPr>
        <p:txBody>
          <a:bodyPr wrap="square" numCol="2" rtlCol="0">
            <a:spAutoFit/>
          </a:bodyPr>
          <a:lstStyle/>
          <a:p>
            <a:r>
              <a:rPr lang="en-US" sz="1200" b="1" dirty="0">
                <a:solidFill>
                  <a:schemeClr val="bg1"/>
                </a:solidFill>
              </a:rPr>
              <a:t>Focus on New Delhi and Noida:</a:t>
            </a:r>
            <a:r>
              <a:rPr lang="en-US" sz="1200" dirty="0"/>
              <a:t> New Delhi (with the highest number of restaurants) and Noida (third highest) have fewer 5-star rated restaurants compared to other cities, indicating a gap in service quality. This suggests there is room for improvement in restaurant services, and a potential opportunity to bridge the gap between supply and demand. Introducing new cuisines, enhancing online delivery options, and adding table booking features could help elevate the dining experience in these cities.</a:t>
            </a:r>
            <a:endParaRPr lang="en-US" sz="1600" dirty="0"/>
          </a:p>
          <a:p>
            <a:endParaRPr lang="en-IN" sz="1200" dirty="0"/>
          </a:p>
        </p:txBody>
      </p:sp>
      <p:pic>
        <p:nvPicPr>
          <p:cNvPr id="10" name="Picture 9">
            <a:extLst>
              <a:ext uri="{FF2B5EF4-FFF2-40B4-BE49-F238E27FC236}">
                <a16:creationId xmlns:a16="http://schemas.microsoft.com/office/drawing/2014/main" id="{0FB0C4A7-12F6-4601-E3DB-A7BE392095F9}"/>
              </a:ext>
            </a:extLst>
          </p:cNvPr>
          <p:cNvPicPr>
            <a:picLocks noChangeAspect="1"/>
          </p:cNvPicPr>
          <p:nvPr/>
        </p:nvPicPr>
        <p:blipFill>
          <a:blip r:embed="rId2"/>
          <a:stretch>
            <a:fillRect/>
          </a:stretch>
        </p:blipFill>
        <p:spPr>
          <a:xfrm>
            <a:off x="4324349" y="1278157"/>
            <a:ext cx="4663471" cy="1762849"/>
          </a:xfrm>
          <a:prstGeom prst="rect">
            <a:avLst/>
          </a:prstGeom>
        </p:spPr>
      </p:pic>
      <p:pic>
        <p:nvPicPr>
          <p:cNvPr id="11" name="Picture 10">
            <a:extLst>
              <a:ext uri="{FF2B5EF4-FFF2-40B4-BE49-F238E27FC236}">
                <a16:creationId xmlns:a16="http://schemas.microsoft.com/office/drawing/2014/main" id="{81A2943B-8307-DFB0-01ED-7F3BD98EF30C}"/>
              </a:ext>
            </a:extLst>
          </p:cNvPr>
          <p:cNvPicPr>
            <a:picLocks noChangeAspect="1"/>
          </p:cNvPicPr>
          <p:nvPr/>
        </p:nvPicPr>
        <p:blipFill>
          <a:blip r:embed="rId3"/>
          <a:stretch>
            <a:fillRect/>
          </a:stretch>
        </p:blipFill>
        <p:spPr>
          <a:xfrm>
            <a:off x="3201930" y="4876282"/>
            <a:ext cx="5159490" cy="1868733"/>
          </a:xfrm>
          <a:prstGeom prst="rect">
            <a:avLst/>
          </a:prstGeom>
        </p:spPr>
      </p:pic>
    </p:spTree>
    <p:extLst>
      <p:ext uri="{BB962C8B-B14F-4D97-AF65-F5344CB8AC3E}">
        <p14:creationId xmlns:p14="http://schemas.microsoft.com/office/powerpoint/2010/main" val="61400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a:extLst>
            <a:ext uri="{FF2B5EF4-FFF2-40B4-BE49-F238E27FC236}">
              <a16:creationId xmlns:a16="http://schemas.microsoft.com/office/drawing/2014/main" id="{8F7EEE97-C9D4-8F13-E62D-8B09C94A773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28E081-3D35-6D3B-521B-9114161759A9}"/>
              </a:ext>
            </a:extLst>
          </p:cNvPr>
          <p:cNvSpPr txBox="1">
            <a:spLocks/>
          </p:cNvSpPr>
          <p:nvPr/>
        </p:nvSpPr>
        <p:spPr>
          <a:xfrm>
            <a:off x="136072" y="769013"/>
            <a:ext cx="5045528" cy="2370318"/>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r>
              <a:rPr lang="en-US" sz="1400" dirty="0"/>
              <a:t>RESTAURANTS WITH TABLE BOOKING HAVE AN AVERAGE COST OF $21 FOR TWO, COMPARED TO $9 FOR THOSE WITHOUT. THIS INDICATES THAT TABLE BOOKING OPTIONS ARE ASSOCIATED WITH MORE PREMIUM DINING EXPERIENCES, WHILE NON-TABLE BOOKING SPOTS ARE MORE BUDGET-FRIENDLY. FOR ZOMATO, PROMOTING TABLE BOOKING COULD ATTRACT HIGHER-SPENDING CUSTOMERS AND BOOST REVENUE, ENHANCING THE PLATFORM’S PREMIUM RESTAURANT OFFERINGS.</a:t>
            </a:r>
          </a:p>
        </p:txBody>
      </p:sp>
      <p:sp>
        <p:nvSpPr>
          <p:cNvPr id="4" name="Title 1">
            <a:extLst>
              <a:ext uri="{FF2B5EF4-FFF2-40B4-BE49-F238E27FC236}">
                <a16:creationId xmlns:a16="http://schemas.microsoft.com/office/drawing/2014/main" id="{6DCC1465-D3DB-F5E0-24BF-7C6133868ED8}"/>
              </a:ext>
            </a:extLst>
          </p:cNvPr>
          <p:cNvSpPr txBox="1">
            <a:spLocks/>
          </p:cNvSpPr>
          <p:nvPr/>
        </p:nvSpPr>
        <p:spPr>
          <a:xfrm>
            <a:off x="1008800" y="45168"/>
            <a:ext cx="6561004" cy="708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i="0" dirty="0">
                <a:solidFill>
                  <a:schemeClr val="bg1"/>
                </a:solidFill>
                <a:effectLst/>
                <a:latin typeface="var(--font-fk-grotesk)"/>
              </a:rPr>
              <a:t>Analysis: Impact of Table Booking on Average Cost</a:t>
            </a:r>
          </a:p>
        </p:txBody>
      </p:sp>
      <p:pic>
        <p:nvPicPr>
          <p:cNvPr id="6" name="Picture 5">
            <a:extLst>
              <a:ext uri="{FF2B5EF4-FFF2-40B4-BE49-F238E27FC236}">
                <a16:creationId xmlns:a16="http://schemas.microsoft.com/office/drawing/2014/main" id="{1BC7FC8E-876F-F203-9EE2-8D84C2C9BF21}"/>
              </a:ext>
            </a:extLst>
          </p:cNvPr>
          <p:cNvPicPr>
            <a:picLocks noChangeAspect="1"/>
          </p:cNvPicPr>
          <p:nvPr/>
        </p:nvPicPr>
        <p:blipFill>
          <a:blip r:embed="rId2"/>
          <a:stretch>
            <a:fillRect/>
          </a:stretch>
        </p:blipFill>
        <p:spPr>
          <a:xfrm>
            <a:off x="5802148" y="826910"/>
            <a:ext cx="2562584" cy="2400634"/>
          </a:xfrm>
          <a:prstGeom prst="rect">
            <a:avLst/>
          </a:prstGeom>
        </p:spPr>
      </p:pic>
      <p:sp>
        <p:nvSpPr>
          <p:cNvPr id="7" name="TextBox 6">
            <a:extLst>
              <a:ext uri="{FF2B5EF4-FFF2-40B4-BE49-F238E27FC236}">
                <a16:creationId xmlns:a16="http://schemas.microsoft.com/office/drawing/2014/main" id="{1848A76B-9E2A-4C9B-2543-0B6FE31E1187}"/>
              </a:ext>
            </a:extLst>
          </p:cNvPr>
          <p:cNvSpPr txBox="1"/>
          <p:nvPr/>
        </p:nvSpPr>
        <p:spPr>
          <a:xfrm>
            <a:off x="453637" y="4075688"/>
            <a:ext cx="4397763" cy="2246769"/>
          </a:xfrm>
          <a:prstGeom prst="rect">
            <a:avLst/>
          </a:prstGeom>
          <a:noFill/>
        </p:spPr>
        <p:txBody>
          <a:bodyPr wrap="square">
            <a:spAutoFit/>
          </a:bodyPr>
          <a:lstStyle/>
          <a:p>
            <a:pPr algn="just"/>
            <a:r>
              <a:rPr lang="en-IN" sz="1400" dirty="0"/>
              <a:t>THE DATA SHOWS THAT AS STAR RATINGS INCREASE FROM 1 TO 5, SO DOES THE AVERAGE COST FOR TWO, SUGGESTING HIGHER-RATED RESTAURANTS CHARGE MORE DUE TO BETTER QUALITY AND AMBIANCE. ZOMATO CAN LEVERAGE THIS BY PROMOTING HIGH-RATED, PREMIUM RESTAURANTS TO ATTRACT PREMIUM CUSTOMERS AND POSITION LOWER-RATED OPTIONS AS BUDGET-FRIENDLY. THIS STRATEGY CAN ENHANCE CUSTOMER SATISFACTION ACROSS DIFFERENT PRICE RANGES.</a:t>
            </a:r>
          </a:p>
        </p:txBody>
      </p:sp>
      <p:pic>
        <p:nvPicPr>
          <p:cNvPr id="12" name="Picture 11">
            <a:extLst>
              <a:ext uri="{FF2B5EF4-FFF2-40B4-BE49-F238E27FC236}">
                <a16:creationId xmlns:a16="http://schemas.microsoft.com/office/drawing/2014/main" id="{41EC22B5-C30E-001C-CECA-AC1C1FF87D06}"/>
              </a:ext>
            </a:extLst>
          </p:cNvPr>
          <p:cNvPicPr>
            <a:picLocks noChangeAspect="1"/>
          </p:cNvPicPr>
          <p:nvPr/>
        </p:nvPicPr>
        <p:blipFill>
          <a:blip r:embed="rId3"/>
          <a:stretch>
            <a:fillRect/>
          </a:stretch>
        </p:blipFill>
        <p:spPr>
          <a:xfrm>
            <a:off x="4851400" y="4149050"/>
            <a:ext cx="4095366" cy="2012037"/>
          </a:xfrm>
          <a:prstGeom prst="rect">
            <a:avLst/>
          </a:prstGeom>
        </p:spPr>
      </p:pic>
      <p:sp>
        <p:nvSpPr>
          <p:cNvPr id="13" name="Title 1">
            <a:extLst>
              <a:ext uri="{FF2B5EF4-FFF2-40B4-BE49-F238E27FC236}">
                <a16:creationId xmlns:a16="http://schemas.microsoft.com/office/drawing/2014/main" id="{01AF7612-27EF-8AC3-AB86-842A282F8B00}"/>
              </a:ext>
            </a:extLst>
          </p:cNvPr>
          <p:cNvSpPr txBox="1">
            <a:spLocks/>
          </p:cNvSpPr>
          <p:nvPr/>
        </p:nvSpPr>
        <p:spPr>
          <a:xfrm>
            <a:off x="330200" y="3110860"/>
            <a:ext cx="8034532" cy="70838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i="0" dirty="0">
                <a:solidFill>
                  <a:schemeClr val="bg1"/>
                </a:solidFill>
                <a:effectLst/>
                <a:latin typeface="var(--font-fk-grotesk)"/>
              </a:rPr>
              <a:t>Analysis: Correlation Between Star Rating and Average Cost</a:t>
            </a:r>
          </a:p>
        </p:txBody>
      </p:sp>
    </p:spTree>
    <p:extLst>
      <p:ext uri="{BB962C8B-B14F-4D97-AF65-F5344CB8AC3E}">
        <p14:creationId xmlns:p14="http://schemas.microsoft.com/office/powerpoint/2010/main" val="4057576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6666"/>
        </a:solidFill>
        <a:effectLst/>
      </p:bgPr>
    </p:bg>
    <p:spTree>
      <p:nvGrpSpPr>
        <p:cNvPr id="1" name=""/>
        <p:cNvGrpSpPr/>
        <p:nvPr/>
      </p:nvGrpSpPr>
      <p:grpSpPr>
        <a:xfrm>
          <a:off x="0" y="0"/>
          <a:ext cx="0" cy="0"/>
          <a:chOff x="0" y="0"/>
          <a:chExt cx="0" cy="0"/>
        </a:xfrm>
      </p:grpSpPr>
      <p:sp>
        <p:nvSpPr>
          <p:cNvPr id="2" name="TextBox 1"/>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t>Excel Dashboard Screenshot</a:t>
            </a:r>
          </a:p>
        </p:txBody>
      </p:sp>
      <p:sp>
        <p:nvSpPr>
          <p:cNvPr id="3" name="TextBox 2"/>
          <p:cNvSpPr txBox="1"/>
          <p:nvPr/>
        </p:nvSpPr>
        <p:spPr>
          <a:xfrm>
            <a:off x="914400" y="1828800"/>
            <a:ext cx="7315200" cy="2743200"/>
          </a:xfrm>
          <a:prstGeom prst="rect">
            <a:avLst/>
          </a:prstGeom>
          <a:noFill/>
        </p:spPr>
        <p:txBody>
          <a:bodyPr wrap="none">
            <a:spAutoFit/>
          </a:bodyPr>
          <a:lstStyle/>
          <a:p>
            <a:pPr algn="l">
              <a:defRPr sz="2000">
                <a:solidFill>
                  <a:srgbClr val="000000"/>
                </a:solidFill>
              </a:defRPr>
            </a:pPr>
            <a:r>
              <a:rPr dirty="0"/>
              <a:t>[Insert Screenshot Here]</a:t>
            </a:r>
          </a:p>
        </p:txBody>
      </p:sp>
      <p:pic>
        <p:nvPicPr>
          <p:cNvPr id="5" name="Picture 4">
            <a:extLst>
              <a:ext uri="{FF2B5EF4-FFF2-40B4-BE49-F238E27FC236}">
                <a16:creationId xmlns:a16="http://schemas.microsoft.com/office/drawing/2014/main" id="{71FAEFB4-4F99-083F-3608-4C229B76CDEE}"/>
              </a:ext>
            </a:extLst>
          </p:cNvPr>
          <p:cNvPicPr>
            <a:picLocks noChangeAspect="1"/>
          </p:cNvPicPr>
          <p:nvPr/>
        </p:nvPicPr>
        <p:blipFill>
          <a:blip r:embed="rId2"/>
          <a:stretch>
            <a:fillRect/>
          </a:stretch>
        </p:blipFill>
        <p:spPr>
          <a:xfrm>
            <a:off x="530352" y="1433946"/>
            <a:ext cx="8229600" cy="44888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6B2FF"/>
        </a:solidFill>
        <a:effectLst/>
      </p:bgPr>
    </p:bg>
    <p:spTree>
      <p:nvGrpSpPr>
        <p:cNvPr id="1" name=""/>
        <p:cNvGrpSpPr/>
        <p:nvPr/>
      </p:nvGrpSpPr>
      <p:grpSpPr>
        <a:xfrm>
          <a:off x="0" y="0"/>
          <a:ext cx="0" cy="0"/>
          <a:chOff x="0" y="0"/>
          <a:chExt cx="0" cy="0"/>
        </a:xfrm>
      </p:grpSpPr>
      <p:sp>
        <p:nvSpPr>
          <p:cNvPr id="2" name="TextBox 1"/>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t>Power BI Dashboard Screenshot</a:t>
            </a:r>
          </a:p>
        </p:txBody>
      </p:sp>
      <p:sp>
        <p:nvSpPr>
          <p:cNvPr id="3" name="TextBox 2"/>
          <p:cNvSpPr txBox="1"/>
          <p:nvPr/>
        </p:nvSpPr>
        <p:spPr>
          <a:xfrm>
            <a:off x="914400" y="1828800"/>
            <a:ext cx="7315200" cy="2743200"/>
          </a:xfrm>
          <a:prstGeom prst="rect">
            <a:avLst/>
          </a:prstGeom>
          <a:noFill/>
        </p:spPr>
        <p:txBody>
          <a:bodyPr wrap="none">
            <a:spAutoFit/>
          </a:bodyPr>
          <a:lstStyle/>
          <a:p>
            <a:pPr algn="l">
              <a:defRPr sz="2000">
                <a:solidFill>
                  <a:srgbClr val="000000"/>
                </a:solidFill>
              </a:defRPr>
            </a:pPr>
            <a:r>
              <a:t>[Insert Screenshot Here]</a:t>
            </a:r>
          </a:p>
        </p:txBody>
      </p:sp>
      <p:pic>
        <p:nvPicPr>
          <p:cNvPr id="5" name="Picture 4">
            <a:extLst>
              <a:ext uri="{FF2B5EF4-FFF2-40B4-BE49-F238E27FC236}">
                <a16:creationId xmlns:a16="http://schemas.microsoft.com/office/drawing/2014/main" id="{D978904F-3E66-5EA3-705D-DC0F33B592E5}"/>
              </a:ext>
            </a:extLst>
          </p:cNvPr>
          <p:cNvPicPr>
            <a:picLocks noChangeAspect="1"/>
          </p:cNvPicPr>
          <p:nvPr/>
        </p:nvPicPr>
        <p:blipFill>
          <a:blip r:embed="rId2"/>
          <a:stretch>
            <a:fillRect/>
          </a:stretch>
        </p:blipFill>
        <p:spPr>
          <a:xfrm>
            <a:off x="122783" y="1371600"/>
            <a:ext cx="8898434" cy="50026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6FFB2"/>
        </a:solidFill>
        <a:effectLst/>
      </p:bgPr>
    </p:bg>
    <p:spTree>
      <p:nvGrpSpPr>
        <p:cNvPr id="1" name=""/>
        <p:cNvGrpSpPr/>
        <p:nvPr/>
      </p:nvGrpSpPr>
      <p:grpSpPr>
        <a:xfrm>
          <a:off x="0" y="0"/>
          <a:ext cx="0" cy="0"/>
          <a:chOff x="0" y="0"/>
          <a:chExt cx="0" cy="0"/>
        </a:xfrm>
      </p:grpSpPr>
      <p:sp>
        <p:nvSpPr>
          <p:cNvPr id="2" name="TextBox 1"/>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t>Tableau Dashboard Screenshot</a:t>
            </a:r>
          </a:p>
        </p:txBody>
      </p:sp>
      <p:sp>
        <p:nvSpPr>
          <p:cNvPr id="3" name="TextBox 2"/>
          <p:cNvSpPr txBox="1"/>
          <p:nvPr/>
        </p:nvSpPr>
        <p:spPr>
          <a:xfrm>
            <a:off x="914400" y="1828800"/>
            <a:ext cx="7315200" cy="2743200"/>
          </a:xfrm>
          <a:prstGeom prst="rect">
            <a:avLst/>
          </a:prstGeom>
          <a:noFill/>
        </p:spPr>
        <p:txBody>
          <a:bodyPr wrap="none">
            <a:spAutoFit/>
          </a:bodyPr>
          <a:lstStyle/>
          <a:p>
            <a:pPr algn="l">
              <a:defRPr sz="2000">
                <a:solidFill>
                  <a:srgbClr val="000000"/>
                </a:solidFill>
              </a:defRPr>
            </a:pPr>
            <a:r>
              <a:rPr dirty="0"/>
              <a:t>[Insert Screenshot Here]</a:t>
            </a:r>
          </a:p>
        </p:txBody>
      </p:sp>
      <p:pic>
        <p:nvPicPr>
          <p:cNvPr id="5" name="Picture 4">
            <a:extLst>
              <a:ext uri="{FF2B5EF4-FFF2-40B4-BE49-F238E27FC236}">
                <a16:creationId xmlns:a16="http://schemas.microsoft.com/office/drawing/2014/main" id="{3ADDB3A6-19D9-6C2D-8789-8EB1AC98B767}"/>
              </a:ext>
            </a:extLst>
          </p:cNvPr>
          <p:cNvPicPr>
            <a:picLocks noChangeAspect="1"/>
          </p:cNvPicPr>
          <p:nvPr/>
        </p:nvPicPr>
        <p:blipFill>
          <a:blip r:embed="rId2"/>
          <a:stretch>
            <a:fillRect/>
          </a:stretch>
        </p:blipFill>
        <p:spPr>
          <a:xfrm>
            <a:off x="164227" y="1371600"/>
            <a:ext cx="8815545" cy="42740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a:extLst>
            <a:ext uri="{FF2B5EF4-FFF2-40B4-BE49-F238E27FC236}">
              <a16:creationId xmlns:a16="http://schemas.microsoft.com/office/drawing/2014/main" id="{EC708978-0307-DBFB-B78B-015BD74902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FE1A48-A05F-DCDD-72A3-3C68D4FD0CE6}"/>
              </a:ext>
            </a:extLst>
          </p:cNvPr>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t>MySQL Query Screenshot</a:t>
            </a:r>
          </a:p>
        </p:txBody>
      </p:sp>
      <p:pic>
        <p:nvPicPr>
          <p:cNvPr id="5" name="Picture 4">
            <a:extLst>
              <a:ext uri="{FF2B5EF4-FFF2-40B4-BE49-F238E27FC236}">
                <a16:creationId xmlns:a16="http://schemas.microsoft.com/office/drawing/2014/main" id="{77D3B025-91D8-11BF-F5C4-6F313BBCFF60}"/>
              </a:ext>
            </a:extLst>
          </p:cNvPr>
          <p:cNvPicPr>
            <a:picLocks noChangeAspect="1"/>
          </p:cNvPicPr>
          <p:nvPr/>
        </p:nvPicPr>
        <p:blipFill>
          <a:blip r:embed="rId2"/>
          <a:stretch>
            <a:fillRect/>
          </a:stretch>
        </p:blipFill>
        <p:spPr>
          <a:xfrm>
            <a:off x="134930" y="1371600"/>
            <a:ext cx="3747378" cy="1261872"/>
          </a:xfrm>
          <a:prstGeom prst="rect">
            <a:avLst/>
          </a:prstGeom>
        </p:spPr>
      </p:pic>
      <p:pic>
        <p:nvPicPr>
          <p:cNvPr id="7" name="Picture 6">
            <a:extLst>
              <a:ext uri="{FF2B5EF4-FFF2-40B4-BE49-F238E27FC236}">
                <a16:creationId xmlns:a16="http://schemas.microsoft.com/office/drawing/2014/main" id="{97D78840-AAD3-7893-7ACC-0F1F1EA6C96D}"/>
              </a:ext>
            </a:extLst>
          </p:cNvPr>
          <p:cNvPicPr>
            <a:picLocks noChangeAspect="1"/>
          </p:cNvPicPr>
          <p:nvPr/>
        </p:nvPicPr>
        <p:blipFill>
          <a:blip r:embed="rId3"/>
          <a:stretch>
            <a:fillRect/>
          </a:stretch>
        </p:blipFill>
        <p:spPr>
          <a:xfrm>
            <a:off x="4549816" y="1252210"/>
            <a:ext cx="4305989" cy="4426214"/>
          </a:xfrm>
          <a:prstGeom prst="rect">
            <a:avLst/>
          </a:prstGeom>
        </p:spPr>
      </p:pic>
      <p:pic>
        <p:nvPicPr>
          <p:cNvPr id="9" name="Picture 8">
            <a:extLst>
              <a:ext uri="{FF2B5EF4-FFF2-40B4-BE49-F238E27FC236}">
                <a16:creationId xmlns:a16="http://schemas.microsoft.com/office/drawing/2014/main" id="{F9D06155-B242-6E3B-A29E-513063AF812D}"/>
              </a:ext>
            </a:extLst>
          </p:cNvPr>
          <p:cNvPicPr>
            <a:picLocks noChangeAspect="1"/>
          </p:cNvPicPr>
          <p:nvPr/>
        </p:nvPicPr>
        <p:blipFill>
          <a:blip r:embed="rId4"/>
          <a:stretch>
            <a:fillRect/>
          </a:stretch>
        </p:blipFill>
        <p:spPr>
          <a:xfrm>
            <a:off x="134930" y="2832918"/>
            <a:ext cx="4213299" cy="2726634"/>
          </a:xfrm>
          <a:prstGeom prst="rect">
            <a:avLst/>
          </a:prstGeom>
        </p:spPr>
      </p:pic>
      <p:pic>
        <p:nvPicPr>
          <p:cNvPr id="11" name="Picture 10">
            <a:extLst>
              <a:ext uri="{FF2B5EF4-FFF2-40B4-BE49-F238E27FC236}">
                <a16:creationId xmlns:a16="http://schemas.microsoft.com/office/drawing/2014/main" id="{46CF4C31-9B39-03F2-F853-FD9B047AB3DA}"/>
              </a:ext>
            </a:extLst>
          </p:cNvPr>
          <p:cNvPicPr>
            <a:picLocks noChangeAspect="1"/>
          </p:cNvPicPr>
          <p:nvPr/>
        </p:nvPicPr>
        <p:blipFill>
          <a:blip r:embed="rId5"/>
          <a:stretch>
            <a:fillRect/>
          </a:stretch>
        </p:blipFill>
        <p:spPr>
          <a:xfrm>
            <a:off x="134930" y="5758998"/>
            <a:ext cx="8515294" cy="1038155"/>
          </a:xfrm>
          <a:prstGeom prst="rect">
            <a:avLst/>
          </a:prstGeom>
        </p:spPr>
      </p:pic>
    </p:spTree>
    <p:extLst>
      <p:ext uri="{BB962C8B-B14F-4D97-AF65-F5344CB8AC3E}">
        <p14:creationId xmlns:p14="http://schemas.microsoft.com/office/powerpoint/2010/main" val="275870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a:extLst>
            <a:ext uri="{FF2B5EF4-FFF2-40B4-BE49-F238E27FC236}">
              <a16:creationId xmlns:a16="http://schemas.microsoft.com/office/drawing/2014/main" id="{25F4B773-2E67-1B37-D312-8E8024D6FC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4F49EF-AC15-A7A3-3085-160971B97FD3}"/>
              </a:ext>
            </a:extLst>
          </p:cNvPr>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t>MySQL Query Screenshot</a:t>
            </a:r>
          </a:p>
        </p:txBody>
      </p:sp>
      <p:pic>
        <p:nvPicPr>
          <p:cNvPr id="4" name="Picture 3">
            <a:extLst>
              <a:ext uri="{FF2B5EF4-FFF2-40B4-BE49-F238E27FC236}">
                <a16:creationId xmlns:a16="http://schemas.microsoft.com/office/drawing/2014/main" id="{6E2A9BFF-61E8-6E8A-B0D8-62CD67656F00}"/>
              </a:ext>
            </a:extLst>
          </p:cNvPr>
          <p:cNvPicPr>
            <a:picLocks noChangeAspect="1"/>
          </p:cNvPicPr>
          <p:nvPr/>
        </p:nvPicPr>
        <p:blipFill>
          <a:blip r:embed="rId2"/>
          <a:stretch>
            <a:fillRect/>
          </a:stretch>
        </p:blipFill>
        <p:spPr>
          <a:xfrm>
            <a:off x="207523" y="1328445"/>
            <a:ext cx="3980429" cy="1187410"/>
          </a:xfrm>
          <a:prstGeom prst="rect">
            <a:avLst/>
          </a:prstGeom>
        </p:spPr>
      </p:pic>
      <p:pic>
        <p:nvPicPr>
          <p:cNvPr id="8" name="Picture 7">
            <a:extLst>
              <a:ext uri="{FF2B5EF4-FFF2-40B4-BE49-F238E27FC236}">
                <a16:creationId xmlns:a16="http://schemas.microsoft.com/office/drawing/2014/main" id="{8EB07C14-55E6-EC83-B9D5-83BD0657F831}"/>
              </a:ext>
            </a:extLst>
          </p:cNvPr>
          <p:cNvPicPr>
            <a:picLocks noChangeAspect="1"/>
          </p:cNvPicPr>
          <p:nvPr/>
        </p:nvPicPr>
        <p:blipFill>
          <a:blip r:embed="rId3"/>
          <a:stretch>
            <a:fillRect/>
          </a:stretch>
        </p:blipFill>
        <p:spPr>
          <a:xfrm>
            <a:off x="4364477" y="1328445"/>
            <a:ext cx="4572000" cy="1472339"/>
          </a:xfrm>
          <a:prstGeom prst="rect">
            <a:avLst/>
          </a:prstGeom>
        </p:spPr>
      </p:pic>
      <p:pic>
        <p:nvPicPr>
          <p:cNvPr id="12" name="Picture 11">
            <a:extLst>
              <a:ext uri="{FF2B5EF4-FFF2-40B4-BE49-F238E27FC236}">
                <a16:creationId xmlns:a16="http://schemas.microsoft.com/office/drawing/2014/main" id="{1D689419-B3AB-28F3-10D4-9B61A3488E88}"/>
              </a:ext>
            </a:extLst>
          </p:cNvPr>
          <p:cNvPicPr>
            <a:picLocks noChangeAspect="1"/>
          </p:cNvPicPr>
          <p:nvPr/>
        </p:nvPicPr>
        <p:blipFill>
          <a:blip r:embed="rId4"/>
          <a:stretch>
            <a:fillRect/>
          </a:stretch>
        </p:blipFill>
        <p:spPr>
          <a:xfrm>
            <a:off x="207523" y="2652713"/>
            <a:ext cx="3980429" cy="887304"/>
          </a:xfrm>
          <a:prstGeom prst="rect">
            <a:avLst/>
          </a:prstGeom>
        </p:spPr>
      </p:pic>
      <p:pic>
        <p:nvPicPr>
          <p:cNvPr id="14" name="Picture 13">
            <a:extLst>
              <a:ext uri="{FF2B5EF4-FFF2-40B4-BE49-F238E27FC236}">
                <a16:creationId xmlns:a16="http://schemas.microsoft.com/office/drawing/2014/main" id="{394B01E0-5D8B-D785-EDEB-ABD9FFA98AFD}"/>
              </a:ext>
            </a:extLst>
          </p:cNvPr>
          <p:cNvPicPr>
            <a:picLocks noChangeAspect="1"/>
          </p:cNvPicPr>
          <p:nvPr/>
        </p:nvPicPr>
        <p:blipFill>
          <a:blip r:embed="rId5"/>
          <a:stretch>
            <a:fillRect/>
          </a:stretch>
        </p:blipFill>
        <p:spPr>
          <a:xfrm>
            <a:off x="4364477" y="2964886"/>
            <a:ext cx="4572000" cy="800212"/>
          </a:xfrm>
          <a:prstGeom prst="rect">
            <a:avLst/>
          </a:prstGeom>
        </p:spPr>
      </p:pic>
      <p:pic>
        <p:nvPicPr>
          <p:cNvPr id="16" name="Picture 15">
            <a:extLst>
              <a:ext uri="{FF2B5EF4-FFF2-40B4-BE49-F238E27FC236}">
                <a16:creationId xmlns:a16="http://schemas.microsoft.com/office/drawing/2014/main" id="{EB3A26C2-8B40-B015-46FE-23B8D4980D61}"/>
              </a:ext>
            </a:extLst>
          </p:cNvPr>
          <p:cNvPicPr>
            <a:picLocks noChangeAspect="1"/>
          </p:cNvPicPr>
          <p:nvPr/>
        </p:nvPicPr>
        <p:blipFill>
          <a:blip r:embed="rId6"/>
          <a:stretch>
            <a:fillRect/>
          </a:stretch>
        </p:blipFill>
        <p:spPr>
          <a:xfrm>
            <a:off x="223472" y="3676875"/>
            <a:ext cx="4001058" cy="2962688"/>
          </a:xfrm>
          <a:prstGeom prst="rect">
            <a:avLst/>
          </a:prstGeom>
        </p:spPr>
      </p:pic>
      <p:pic>
        <p:nvPicPr>
          <p:cNvPr id="18" name="Picture 17">
            <a:extLst>
              <a:ext uri="{FF2B5EF4-FFF2-40B4-BE49-F238E27FC236}">
                <a16:creationId xmlns:a16="http://schemas.microsoft.com/office/drawing/2014/main" id="{CCEFB4E7-158B-E928-3ADC-B6E71CF0675D}"/>
              </a:ext>
            </a:extLst>
          </p:cNvPr>
          <p:cNvPicPr>
            <a:picLocks noChangeAspect="1"/>
          </p:cNvPicPr>
          <p:nvPr/>
        </p:nvPicPr>
        <p:blipFill>
          <a:blip r:embed="rId7"/>
          <a:stretch>
            <a:fillRect/>
          </a:stretch>
        </p:blipFill>
        <p:spPr>
          <a:xfrm>
            <a:off x="4364476" y="3886025"/>
            <a:ext cx="4556051" cy="2753538"/>
          </a:xfrm>
          <a:prstGeom prst="rect">
            <a:avLst/>
          </a:prstGeom>
        </p:spPr>
      </p:pic>
    </p:spTree>
    <p:extLst>
      <p:ext uri="{BB962C8B-B14F-4D97-AF65-F5344CB8AC3E}">
        <p14:creationId xmlns:p14="http://schemas.microsoft.com/office/powerpoint/2010/main" val="2573224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C0000"/>
        </a:solidFill>
        <a:effectLst/>
      </p:bgPr>
    </p:bg>
    <p:spTree>
      <p:nvGrpSpPr>
        <p:cNvPr id="1" name=""/>
        <p:cNvGrpSpPr/>
        <p:nvPr/>
      </p:nvGrpSpPr>
      <p:grpSpPr>
        <a:xfrm>
          <a:off x="0" y="0"/>
          <a:ext cx="0" cy="0"/>
          <a:chOff x="0" y="0"/>
          <a:chExt cx="0" cy="0"/>
        </a:xfrm>
      </p:grpSpPr>
      <p:sp>
        <p:nvSpPr>
          <p:cNvPr id="2" name="TextBox 1"/>
          <p:cNvSpPr txBox="1"/>
          <p:nvPr/>
        </p:nvSpPr>
        <p:spPr>
          <a:xfrm>
            <a:off x="914400" y="457200"/>
            <a:ext cx="7315200" cy="914400"/>
          </a:xfrm>
          <a:prstGeom prst="rect">
            <a:avLst/>
          </a:prstGeom>
          <a:noFill/>
        </p:spPr>
        <p:txBody>
          <a:bodyPr wrap="none">
            <a:spAutoFit/>
          </a:bodyPr>
          <a:lstStyle/>
          <a:p>
            <a:pPr algn="ctr">
              <a:defRPr sz="4000" b="1">
                <a:solidFill>
                  <a:srgbClr val="FFFFFF"/>
                </a:solidFill>
              </a:defRPr>
            </a:pPr>
            <a:r>
              <a:rPr dirty="0"/>
              <a:t>Challenges Faced and Solutions</a:t>
            </a:r>
          </a:p>
        </p:txBody>
      </p:sp>
      <p:sp>
        <p:nvSpPr>
          <p:cNvPr id="3" name="TextBox 2"/>
          <p:cNvSpPr txBox="1"/>
          <p:nvPr/>
        </p:nvSpPr>
        <p:spPr>
          <a:xfrm>
            <a:off x="448056" y="1371600"/>
            <a:ext cx="8092440" cy="6524863"/>
          </a:xfrm>
          <a:prstGeom prst="rect">
            <a:avLst/>
          </a:prstGeom>
          <a:noFill/>
        </p:spPr>
        <p:txBody>
          <a:bodyPr wrap="square">
            <a:spAutoFit/>
          </a:bodyPr>
          <a:lstStyle/>
          <a:p>
            <a:pPr marL="342900" indent="-342900" algn="just">
              <a:buAutoNum type="arabicPeriod"/>
            </a:pPr>
            <a:r>
              <a:rPr lang="en-US" sz="1400" dirty="0">
                <a:solidFill>
                  <a:schemeClr val="bg1"/>
                </a:solidFill>
                <a:latin typeface="__fkGroteskNeue_598ab8"/>
              </a:rPr>
              <a:t>For stagnant growth in new restaurant openings, we can focus on </a:t>
            </a:r>
            <a:r>
              <a:rPr lang="en-US" sz="1400" b="1" dirty="0">
                <a:solidFill>
                  <a:srgbClr val="FFFF00"/>
                </a:solidFill>
                <a:latin typeface="__fkGroteskNeue_598ab8"/>
              </a:rPr>
              <a:t>providing incentives to new restaurants</a:t>
            </a:r>
            <a:r>
              <a:rPr lang="en-US" sz="1400" b="1" dirty="0">
                <a:solidFill>
                  <a:schemeClr val="bg1"/>
                </a:solidFill>
                <a:latin typeface="__fkGroteskNeue_598ab8"/>
              </a:rPr>
              <a:t> </a:t>
            </a:r>
            <a:r>
              <a:rPr lang="en-US" sz="1400" dirty="0">
                <a:solidFill>
                  <a:schemeClr val="bg1"/>
                </a:solidFill>
                <a:latin typeface="__fkGroteskNeue_598ab8"/>
              </a:rPr>
              <a:t>for enlisting in Zomato like lower commission rates for the first two months, priority enlisting in the Zomato App, including separate sections in the app like Newly Added Restaurants etc. </a:t>
            </a:r>
          </a:p>
          <a:p>
            <a:pPr marL="342900" indent="-342900" algn="just">
              <a:buAutoNum type="arabicPeriod"/>
            </a:pPr>
            <a:r>
              <a:rPr lang="en-US" sz="1400" i="0" dirty="0">
                <a:solidFill>
                  <a:schemeClr val="bg1"/>
                </a:solidFill>
                <a:effectLst/>
                <a:latin typeface="__fkGroteskNeue_598ab8"/>
              </a:rPr>
              <a:t>To grow its customer base and revenue, Zomato should incentivize restaurants to </a:t>
            </a:r>
            <a:r>
              <a:rPr lang="en-US" sz="1400" b="1" i="0" dirty="0">
                <a:solidFill>
                  <a:srgbClr val="FFFF00"/>
                </a:solidFill>
                <a:effectLst/>
                <a:latin typeface="__fkGroteskNeue_598ab8"/>
              </a:rPr>
              <a:t>adopt table booking and online delivery features</a:t>
            </a:r>
            <a:r>
              <a:rPr lang="en-US" sz="1400" i="0" dirty="0">
                <a:solidFill>
                  <a:schemeClr val="bg1"/>
                </a:solidFill>
                <a:effectLst/>
                <a:latin typeface="__fkGroteskNeue_598ab8"/>
              </a:rPr>
              <a:t>, as currently only 12% and 26% of restaurants offer these options, respectively, which limits customer convenience and engagement. </a:t>
            </a:r>
            <a:r>
              <a:rPr lang="en-US" sz="1400" dirty="0">
                <a:solidFill>
                  <a:schemeClr val="bg1"/>
                </a:solidFill>
                <a:latin typeface="__fkGroteskNeue_598ab8"/>
              </a:rPr>
              <a:t>Furthermore, only 2% of the low-budget restaurants offer these features and only 6% of the premium restaurants offer online delivery features. These are the first two areas where priority is needed. Also, Shahdara locality (in New Delhi) needs attention where no restaurant offers these 2 features.</a:t>
            </a:r>
          </a:p>
          <a:p>
            <a:pPr marL="342900" indent="-342900" algn="just">
              <a:buFontTx/>
              <a:buAutoNum type="arabicPeriod"/>
            </a:pPr>
            <a:r>
              <a:rPr lang="en-US" sz="1400" b="1" dirty="0">
                <a:solidFill>
                  <a:srgbClr val="FFFF00"/>
                </a:solidFill>
                <a:latin typeface="__fkGroteskNeue_598ab8"/>
              </a:rPr>
              <a:t>Focus on restaurants in New Delhi and Noida </a:t>
            </a:r>
            <a:r>
              <a:rPr lang="en-US" sz="1400" dirty="0">
                <a:solidFill>
                  <a:schemeClr val="bg1"/>
                </a:solidFill>
                <a:latin typeface="__fkGroteskNeue_598ab8"/>
              </a:rPr>
              <a:t>as they are under-performing. Also, more emphasis can be given to the </a:t>
            </a:r>
            <a:r>
              <a:rPr lang="en-US" sz="1400" b="1" dirty="0">
                <a:solidFill>
                  <a:srgbClr val="FFFF00"/>
                </a:solidFill>
                <a:latin typeface="__fkGroteskNeue_598ab8"/>
              </a:rPr>
              <a:t>Pizza cuisine in New Delhi and Noida </a:t>
            </a:r>
            <a:r>
              <a:rPr lang="en-US" sz="1400" dirty="0">
                <a:solidFill>
                  <a:schemeClr val="bg1"/>
                </a:solidFill>
                <a:latin typeface="__fkGroteskNeue_598ab8"/>
              </a:rPr>
              <a:t>as there are no premium restaurants (5 star ratings). </a:t>
            </a:r>
            <a:r>
              <a:rPr lang="en-US" sz="1400" b="1" dirty="0">
                <a:solidFill>
                  <a:srgbClr val="FFFF00"/>
                </a:solidFill>
                <a:latin typeface="__fkGroteskNeue_598ab8"/>
              </a:rPr>
              <a:t>Restaurants to focus on:</a:t>
            </a:r>
            <a:r>
              <a:rPr lang="en-US" sz="1400" dirty="0">
                <a:solidFill>
                  <a:srgbClr val="FFFF00"/>
                </a:solidFill>
                <a:latin typeface="__fkGroteskNeue_598ab8"/>
              </a:rPr>
              <a:t> </a:t>
            </a:r>
            <a:r>
              <a:rPr lang="en-US" sz="1400" dirty="0">
                <a:solidFill>
                  <a:schemeClr val="bg1"/>
                </a:solidFill>
                <a:latin typeface="__fkGroteskNeue_598ab8"/>
              </a:rPr>
              <a:t>Civil House (4.2 stars), </a:t>
            </a:r>
            <a:r>
              <a:rPr lang="en-US" sz="1400" dirty="0" err="1">
                <a:solidFill>
                  <a:schemeClr val="bg1"/>
                </a:solidFill>
                <a:latin typeface="__fkGroteskNeue_598ab8"/>
              </a:rPr>
              <a:t>Tossin</a:t>
            </a:r>
            <a:r>
              <a:rPr lang="en-US" sz="1400" dirty="0">
                <a:solidFill>
                  <a:schemeClr val="bg1"/>
                </a:solidFill>
                <a:latin typeface="__fkGroteskNeue_598ab8"/>
              </a:rPr>
              <a:t> Pizza (4.1), Napoli Pizza (4.0), </a:t>
            </a:r>
            <a:r>
              <a:rPr lang="en-US" sz="1400" dirty="0" err="1">
                <a:solidFill>
                  <a:schemeClr val="bg1"/>
                </a:solidFill>
                <a:latin typeface="__fkGroteskNeue_598ab8"/>
              </a:rPr>
              <a:t>PizzaExpress</a:t>
            </a:r>
            <a:r>
              <a:rPr lang="en-US" sz="1400" dirty="0">
                <a:solidFill>
                  <a:schemeClr val="bg1"/>
                </a:solidFill>
                <a:latin typeface="__fkGroteskNeue_598ab8"/>
              </a:rPr>
              <a:t>(3.9) and Caffe Tomino (3.9). </a:t>
            </a:r>
            <a:endParaRPr lang="en-US" sz="1400" i="0" dirty="0">
              <a:solidFill>
                <a:schemeClr val="bg1"/>
              </a:solidFill>
              <a:effectLst/>
              <a:latin typeface="__fkGroteskNeue_598ab8"/>
            </a:endParaRPr>
          </a:p>
          <a:p>
            <a:pPr marL="342900" indent="-342900" algn="just">
              <a:buFontTx/>
              <a:buAutoNum type="arabicPeriod"/>
            </a:pPr>
            <a:r>
              <a:rPr lang="en-US" sz="1400" b="0" i="0" dirty="0">
                <a:solidFill>
                  <a:schemeClr val="bg1"/>
                </a:solidFill>
                <a:effectLst/>
                <a:latin typeface="__fkGroteskNeue_598ab8"/>
              </a:rPr>
              <a:t>To increase new restaurant listings and drive revenue, Zomato should focus on </a:t>
            </a:r>
            <a:r>
              <a:rPr lang="en-US" sz="1400" b="1" i="0" dirty="0">
                <a:solidFill>
                  <a:srgbClr val="FFFF00"/>
                </a:solidFill>
                <a:effectLst/>
                <a:latin typeface="__fkGroteskNeue_598ab8"/>
              </a:rPr>
              <a:t>adding more budget-friendly options</a:t>
            </a:r>
            <a:r>
              <a:rPr lang="en-US" sz="1400" b="0" i="0" dirty="0">
                <a:solidFill>
                  <a:schemeClr val="bg1"/>
                </a:solidFill>
                <a:effectLst/>
                <a:latin typeface="__fkGroteskNeue_598ab8"/>
              </a:rPr>
              <a:t>, as 76.1% of the existing listing restaurants fall within the $1-$10 range, while also implementing </a:t>
            </a:r>
            <a:r>
              <a:rPr lang="en-US" sz="1400" b="1" i="0" dirty="0">
                <a:solidFill>
                  <a:srgbClr val="FFFF00"/>
                </a:solidFill>
                <a:effectLst/>
                <a:latin typeface="__fkGroteskNeue_598ab8"/>
              </a:rPr>
              <a:t>targeted marketing strategies to attract affluent customers</a:t>
            </a:r>
            <a:r>
              <a:rPr lang="en-US" sz="1400" b="0" i="0" dirty="0">
                <a:solidFill>
                  <a:schemeClr val="bg1"/>
                </a:solidFill>
                <a:effectLst/>
                <a:latin typeface="__fkGroteskNeue_598ab8"/>
              </a:rPr>
              <a:t> to premium establishments in specific localities.</a:t>
            </a:r>
            <a:endParaRPr lang="en-US" sz="1400" i="0" dirty="0">
              <a:solidFill>
                <a:schemeClr val="bg1"/>
              </a:solidFill>
              <a:effectLst/>
              <a:latin typeface="__fkGroteskNeue_598ab8"/>
            </a:endParaRPr>
          </a:p>
          <a:p>
            <a:pPr marL="342900" indent="-342900" algn="just">
              <a:buFontTx/>
              <a:buAutoNum type="arabicPeriod"/>
            </a:pPr>
            <a:r>
              <a:rPr lang="en-US" sz="1400" b="1" dirty="0">
                <a:solidFill>
                  <a:srgbClr val="FFFF00"/>
                </a:solidFill>
              </a:rPr>
              <a:t>Focusing on the localities with the lowest ratings</a:t>
            </a:r>
            <a:r>
              <a:rPr lang="en-US" sz="1400" dirty="0">
                <a:solidFill>
                  <a:schemeClr val="bg1"/>
                </a:solidFill>
              </a:rPr>
              <a:t>, ranging from 1 star to 2.5 stars and also with a  criteria of minimum 50 restaurants in a locality.</a:t>
            </a:r>
          </a:p>
          <a:p>
            <a:pPr marL="342900" indent="-342900" algn="just">
              <a:buFontTx/>
              <a:buAutoNum type="arabicPeriod"/>
            </a:pPr>
            <a:r>
              <a:rPr lang="en-US" sz="1400" b="1" i="0" dirty="0">
                <a:solidFill>
                  <a:srgbClr val="FFFF00"/>
                </a:solidFill>
                <a:effectLst/>
              </a:rPr>
              <a:t>Focus on top cuisines </a:t>
            </a:r>
            <a:r>
              <a:rPr lang="en-US" sz="1400" i="0" dirty="0">
                <a:solidFill>
                  <a:schemeClr val="bg1"/>
                </a:solidFill>
                <a:effectLst/>
              </a:rPr>
              <a:t>which are most pop</a:t>
            </a:r>
            <a:r>
              <a:rPr lang="en-US" sz="1400" dirty="0">
                <a:solidFill>
                  <a:schemeClr val="bg1"/>
                </a:solidFill>
              </a:rPr>
              <a:t>ular namely Italian (80 restaurants), Café (70), American (64), Desserts (62), and Pizza (60) and promote more restaurants for the same cuisines as these are highly in demand across the globe.</a:t>
            </a:r>
            <a:endParaRPr lang="en-US" sz="1400" i="0" dirty="0">
              <a:solidFill>
                <a:schemeClr val="bg1"/>
              </a:solidFill>
              <a:effectLst/>
              <a:latin typeface="__fkGroteskNeue_598ab8"/>
            </a:endParaRPr>
          </a:p>
          <a:p>
            <a:pPr algn="l">
              <a:defRPr sz="2000">
                <a:solidFill>
                  <a:srgbClr val="000000"/>
                </a:solidFill>
              </a:defRPr>
            </a:pPr>
            <a:endParaRPr lang="en-US" sz="2400" dirty="0"/>
          </a:p>
          <a:p>
            <a:pPr algn="l">
              <a:defRPr sz="2000">
                <a:solidFill>
                  <a:srgbClr val="000000"/>
                </a:solidFill>
              </a:defRPr>
            </a:pPr>
            <a:endParaRPr lang="en-US" sz="2400" dirty="0"/>
          </a:p>
          <a:p>
            <a:pPr algn="l">
              <a:defRPr sz="2000">
                <a:solidFill>
                  <a:srgbClr val="000000"/>
                </a:solidFill>
              </a:defRPr>
            </a:pPr>
            <a:endParaRPr lang="en-US" sz="2400" dirty="0"/>
          </a:p>
          <a:p>
            <a:pPr algn="l">
              <a:defRPr sz="2000">
                <a:solidFill>
                  <a:srgbClr val="000000"/>
                </a:solidFill>
              </a:defRPr>
            </a:pP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6FFB2"/>
        </a:solidFill>
        <a:effectLst/>
      </p:bgPr>
    </p:bg>
    <p:spTree>
      <p:nvGrpSpPr>
        <p:cNvPr id="1" name=""/>
        <p:cNvGrpSpPr/>
        <p:nvPr/>
      </p:nvGrpSpPr>
      <p:grpSpPr>
        <a:xfrm>
          <a:off x="0" y="0"/>
          <a:ext cx="0" cy="0"/>
          <a:chOff x="0" y="0"/>
          <a:chExt cx="0" cy="0"/>
        </a:xfrm>
      </p:grpSpPr>
      <p:sp>
        <p:nvSpPr>
          <p:cNvPr id="2" name="TextBox 1"/>
          <p:cNvSpPr txBox="1"/>
          <p:nvPr/>
        </p:nvSpPr>
        <p:spPr>
          <a:xfrm>
            <a:off x="688258" y="457200"/>
            <a:ext cx="7315200" cy="914400"/>
          </a:xfrm>
          <a:prstGeom prst="rect">
            <a:avLst/>
          </a:prstGeom>
          <a:noFill/>
        </p:spPr>
        <p:txBody>
          <a:bodyPr wrap="none">
            <a:spAutoFit/>
          </a:bodyPr>
          <a:lstStyle/>
          <a:p>
            <a:pPr algn="ctr">
              <a:defRPr sz="4000" b="1">
                <a:solidFill>
                  <a:srgbClr val="FFFFFF"/>
                </a:solidFill>
              </a:defRPr>
            </a:pPr>
            <a:r>
              <a:rPr dirty="0"/>
              <a:t>Index - Topics Covered</a:t>
            </a:r>
          </a:p>
        </p:txBody>
      </p:sp>
      <p:sp>
        <p:nvSpPr>
          <p:cNvPr id="3" name="TextBox 2"/>
          <p:cNvSpPr txBox="1"/>
          <p:nvPr/>
        </p:nvSpPr>
        <p:spPr>
          <a:xfrm>
            <a:off x="589936" y="1371600"/>
            <a:ext cx="6840334" cy="4401205"/>
          </a:xfrm>
          <a:prstGeom prst="rect">
            <a:avLst/>
          </a:prstGeom>
          <a:noFill/>
        </p:spPr>
        <p:txBody>
          <a:bodyPr wrap="none">
            <a:spAutoFit/>
          </a:bodyPr>
          <a:lstStyle/>
          <a:p>
            <a:pPr algn="l">
              <a:defRPr sz="2000">
                <a:solidFill>
                  <a:srgbClr val="000000"/>
                </a:solidFill>
              </a:defRPr>
            </a:pPr>
            <a:endParaRPr dirty="0"/>
          </a:p>
          <a:p>
            <a:pPr algn="l">
              <a:defRPr sz="2000">
                <a:solidFill>
                  <a:srgbClr val="000000"/>
                </a:solidFill>
              </a:defRPr>
            </a:pPr>
            <a:r>
              <a:rPr sz="2000" dirty="0">
                <a:latin typeface="Bahnschrift" panose="020B0502040204020203" pitchFamily="34" charset="0"/>
              </a:rPr>
              <a:t>1. Number of Restaurants by City and Country</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2. Number of Restaurants Opening by Year, Quarter, Month</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3. Count of Restaurants Based on Average Ratings</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4. Buckets Based on Average Price</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5. Percentage of Restaurants with Table Booking</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6. Percentage of Restaurants with Online Delivery</a:t>
            </a:r>
            <a:endParaRPr lang="en-US" sz="2000" dirty="0">
              <a:latin typeface="Bahnschrift" panose="020B0502040204020203" pitchFamily="34" charset="0"/>
            </a:endParaRPr>
          </a:p>
          <a:p>
            <a:pPr algn="l">
              <a:defRPr sz="2000">
                <a:solidFill>
                  <a:srgbClr val="000000"/>
                </a:solidFill>
              </a:defRPr>
            </a:pPr>
            <a:endParaRPr sz="2000" dirty="0">
              <a:latin typeface="Bahnschrift" panose="020B0502040204020203" pitchFamily="34" charset="0"/>
            </a:endParaRPr>
          </a:p>
          <a:p>
            <a:pPr algn="l">
              <a:defRPr sz="2000">
                <a:solidFill>
                  <a:srgbClr val="000000"/>
                </a:solidFill>
              </a:defRPr>
            </a:pPr>
            <a:r>
              <a:rPr sz="2000" dirty="0">
                <a:latin typeface="Bahnschrift" panose="020B0502040204020203" pitchFamily="34" charset="0"/>
              </a:rPr>
              <a:t>7. Charts Based on Cuisines, City, Ratings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6666"/>
        </a:solidFill>
        <a:effectLst/>
      </p:bgPr>
    </p:bg>
    <p:spTree>
      <p:nvGrpSpPr>
        <p:cNvPr id="1" name=""/>
        <p:cNvGrpSpPr/>
        <p:nvPr/>
      </p:nvGrpSpPr>
      <p:grpSpPr>
        <a:xfrm>
          <a:off x="0" y="0"/>
          <a:ext cx="0" cy="0"/>
          <a:chOff x="0" y="0"/>
          <a:chExt cx="0" cy="0"/>
        </a:xfrm>
      </p:grpSpPr>
      <p:sp>
        <p:nvSpPr>
          <p:cNvPr id="8" name="Flowchart: Alternate Process 7">
            <a:extLst>
              <a:ext uri="{FF2B5EF4-FFF2-40B4-BE49-F238E27FC236}">
                <a16:creationId xmlns:a16="http://schemas.microsoft.com/office/drawing/2014/main" id="{4B5A3EAB-20FE-B7BF-90EE-7288BB48B01E}"/>
              </a:ext>
            </a:extLst>
          </p:cNvPr>
          <p:cNvSpPr/>
          <p:nvPr/>
        </p:nvSpPr>
        <p:spPr>
          <a:xfrm>
            <a:off x="432619" y="4398952"/>
            <a:ext cx="8278762" cy="2139500"/>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Terminator 6">
            <a:extLst>
              <a:ext uri="{FF2B5EF4-FFF2-40B4-BE49-F238E27FC236}">
                <a16:creationId xmlns:a16="http://schemas.microsoft.com/office/drawing/2014/main" id="{6482B28E-916A-2D95-F2EA-CCB8D51A20C6}"/>
              </a:ext>
            </a:extLst>
          </p:cNvPr>
          <p:cNvSpPr/>
          <p:nvPr/>
        </p:nvSpPr>
        <p:spPr>
          <a:xfrm>
            <a:off x="0" y="983227"/>
            <a:ext cx="7502012" cy="3093840"/>
          </a:xfrm>
          <a:prstGeom prst="flowChartTermina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ED4865B8-36AA-AA36-36D7-125111117D35}"/>
              </a:ext>
            </a:extLst>
          </p:cNvPr>
          <p:cNvSpPr/>
          <p:nvPr/>
        </p:nvSpPr>
        <p:spPr>
          <a:xfrm>
            <a:off x="1981199" y="196890"/>
            <a:ext cx="5181601" cy="707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981199" y="196890"/>
            <a:ext cx="5181601" cy="707886"/>
          </a:xfrm>
          <a:prstGeom prst="rect">
            <a:avLst/>
          </a:prstGeom>
          <a:noFill/>
        </p:spPr>
        <p:txBody>
          <a:bodyPr wrap="square">
            <a:spAutoFit/>
          </a:bodyPr>
          <a:lstStyle/>
          <a:p>
            <a:pPr algn="ctr">
              <a:defRPr sz="4000" b="1">
                <a:solidFill>
                  <a:srgbClr val="FFFFFF"/>
                </a:solidFill>
              </a:defRPr>
            </a:pPr>
            <a:r>
              <a:rPr sz="2000" dirty="0"/>
              <a:t>KPI 1: Number of Restaurants by City and Country</a:t>
            </a:r>
          </a:p>
        </p:txBody>
      </p:sp>
      <p:sp>
        <p:nvSpPr>
          <p:cNvPr id="3" name="TextBox 2"/>
          <p:cNvSpPr txBox="1"/>
          <p:nvPr/>
        </p:nvSpPr>
        <p:spPr>
          <a:xfrm>
            <a:off x="560437" y="1074965"/>
            <a:ext cx="6921910" cy="3323987"/>
          </a:xfrm>
          <a:prstGeom prst="rect">
            <a:avLst/>
          </a:prstGeom>
          <a:noFill/>
        </p:spPr>
        <p:txBody>
          <a:bodyPr wrap="square">
            <a:spAutoFit/>
          </a:bodyPr>
          <a:lstStyle/>
          <a:p>
            <a:pPr>
              <a:buNone/>
            </a:pPr>
            <a:r>
              <a:rPr lang="en-US" b="1" dirty="0"/>
              <a:t>📊 Observation:</a:t>
            </a:r>
          </a:p>
          <a:p>
            <a:pPr>
              <a:buNone/>
            </a:pPr>
            <a:endParaRPr lang="en-US" b="1" dirty="0"/>
          </a:p>
          <a:p>
            <a:pPr>
              <a:buFont typeface="Arial" panose="020B0604020202020204" pitchFamily="34" charset="0"/>
              <a:buChar char="•"/>
            </a:pPr>
            <a:r>
              <a:rPr lang="en-US" sz="1400" b="1" dirty="0"/>
              <a:t>India</a:t>
            </a:r>
            <a:r>
              <a:rPr lang="en-US" sz="1400" dirty="0"/>
              <a:t> dominates the dataset with the highest number of restaurants, indicating Zomato's primary market.</a:t>
            </a:r>
          </a:p>
          <a:p>
            <a:pPr>
              <a:buFont typeface="Arial" panose="020B0604020202020204" pitchFamily="34" charset="0"/>
              <a:buChar char="•"/>
            </a:pPr>
            <a:endParaRPr lang="en-US" sz="1400" dirty="0"/>
          </a:p>
          <a:p>
            <a:pPr>
              <a:buFont typeface="Arial" panose="020B0604020202020204" pitchFamily="34" charset="0"/>
              <a:buChar char="•"/>
            </a:pPr>
            <a:r>
              <a:rPr lang="en-US" sz="1400" dirty="0"/>
              <a:t>Major cities like </a:t>
            </a:r>
            <a:r>
              <a:rPr lang="en-US" sz="1400" b="1" dirty="0"/>
              <a:t>Bangalore</a:t>
            </a:r>
            <a:r>
              <a:rPr lang="en-US" sz="1400" dirty="0"/>
              <a:t>, </a:t>
            </a:r>
            <a:r>
              <a:rPr lang="en-US" sz="1400" b="1" dirty="0"/>
              <a:t>Delhi NCR</a:t>
            </a:r>
            <a:r>
              <a:rPr lang="en-US" sz="1400" dirty="0"/>
              <a:t>, </a:t>
            </a:r>
            <a:r>
              <a:rPr lang="en-US" sz="1400" b="1" dirty="0"/>
              <a:t>Mumbai</a:t>
            </a:r>
            <a:r>
              <a:rPr lang="en-US" sz="1400" dirty="0"/>
              <a:t>, </a:t>
            </a:r>
            <a:r>
              <a:rPr lang="en-US" sz="1400" b="1" dirty="0"/>
              <a:t>Hyderabad</a:t>
            </a:r>
            <a:r>
              <a:rPr lang="en-US" sz="1400" dirty="0"/>
              <a:t>, and </a:t>
            </a:r>
            <a:r>
              <a:rPr lang="en-US" sz="1400" b="1" dirty="0"/>
              <a:t>Chennai</a:t>
            </a:r>
            <a:r>
              <a:rPr lang="en-US" sz="1400" dirty="0"/>
              <a:t> show the highest concentration of restaurants.</a:t>
            </a:r>
          </a:p>
          <a:p>
            <a:pPr>
              <a:buFont typeface="Arial" panose="020B0604020202020204" pitchFamily="34" charset="0"/>
              <a:buChar char="•"/>
            </a:pPr>
            <a:endParaRPr lang="en-US" sz="1400" dirty="0"/>
          </a:p>
          <a:p>
            <a:pPr>
              <a:buFont typeface="Arial" panose="020B0604020202020204" pitchFamily="34" charset="0"/>
              <a:buChar char="•"/>
            </a:pPr>
            <a:r>
              <a:rPr lang="en-US" sz="1400" dirty="0"/>
              <a:t>Other countries like </a:t>
            </a:r>
            <a:r>
              <a:rPr lang="en-US" sz="1400" b="1" dirty="0"/>
              <a:t>UAE</a:t>
            </a:r>
            <a:r>
              <a:rPr lang="en-US" sz="1400" dirty="0"/>
              <a:t>, </a:t>
            </a:r>
            <a:r>
              <a:rPr lang="en-US" sz="1400" b="1" dirty="0"/>
              <a:t>Qatar</a:t>
            </a:r>
            <a:r>
              <a:rPr lang="en-US" sz="1400" dirty="0"/>
              <a:t>, </a:t>
            </a:r>
            <a:r>
              <a:rPr lang="en-US" sz="1400" b="1" dirty="0"/>
              <a:t>South Africa</a:t>
            </a:r>
            <a:r>
              <a:rPr lang="en-US" sz="1400" dirty="0"/>
              <a:t>, and </a:t>
            </a:r>
            <a:r>
              <a:rPr lang="en-US" sz="1400" b="1" dirty="0"/>
              <a:t>Singapore</a:t>
            </a:r>
            <a:r>
              <a:rPr lang="en-US" sz="1400" dirty="0"/>
              <a:t> are present, but with comparatively fewer restaurants.</a:t>
            </a:r>
          </a:p>
          <a:p>
            <a:pPr>
              <a:buFont typeface="Arial" panose="020B0604020202020204" pitchFamily="34" charset="0"/>
              <a:buChar char="•"/>
            </a:pPr>
            <a:endParaRPr lang="en-US" sz="1400" dirty="0"/>
          </a:p>
          <a:p>
            <a:pPr>
              <a:buFont typeface="Arial" panose="020B0604020202020204" pitchFamily="34" charset="0"/>
              <a:buChar char="•"/>
            </a:pPr>
            <a:r>
              <a:rPr lang="en-US" sz="1400" dirty="0"/>
              <a:t>Restaurant presence is heavily </a:t>
            </a:r>
            <a:r>
              <a:rPr lang="en-US" sz="1400" b="1" dirty="0"/>
              <a:t>urban-centric</a:t>
            </a:r>
            <a:r>
              <a:rPr lang="en-US" sz="1400" dirty="0"/>
              <a:t>, with top metro cities holding the lion’s share.</a:t>
            </a:r>
          </a:p>
          <a:p>
            <a:pPr algn="l">
              <a:defRPr sz="2000">
                <a:solidFill>
                  <a:srgbClr val="000000"/>
                </a:solidFill>
              </a:defRPr>
            </a:pPr>
            <a:endParaRPr dirty="0"/>
          </a:p>
        </p:txBody>
      </p:sp>
      <p:sp>
        <p:nvSpPr>
          <p:cNvPr id="4" name="TextBox 3"/>
          <p:cNvSpPr txBox="1"/>
          <p:nvPr/>
        </p:nvSpPr>
        <p:spPr>
          <a:xfrm>
            <a:off x="432619" y="4398952"/>
            <a:ext cx="8409930" cy="1908215"/>
          </a:xfrm>
          <a:prstGeom prst="rect">
            <a:avLst/>
          </a:prstGeom>
          <a:noFill/>
        </p:spPr>
        <p:txBody>
          <a:bodyPr wrap="square">
            <a:spAutoFit/>
          </a:bodyPr>
          <a:lstStyle/>
          <a:p>
            <a:pPr algn="l">
              <a:defRPr sz="2000">
                <a:solidFill>
                  <a:srgbClr val="000000"/>
                </a:solidFill>
              </a:defRPr>
            </a:pPr>
            <a:r>
              <a:rPr lang="en-US" b="1" dirty="0"/>
              <a:t>🧠 Inference / Conclusion:</a:t>
            </a:r>
          </a:p>
          <a:p>
            <a:pPr>
              <a:buFont typeface="Arial" panose="020B0604020202020204" pitchFamily="34" charset="0"/>
              <a:buChar char="•"/>
            </a:pPr>
            <a:r>
              <a:rPr lang="en-US" sz="1400" dirty="0"/>
              <a:t>Zomato's operational focus is clearly </a:t>
            </a:r>
            <a:r>
              <a:rPr lang="en-US" sz="1400" b="1" dirty="0"/>
              <a:t>India-centric</a:t>
            </a:r>
            <a:r>
              <a:rPr lang="en-US" sz="1400" dirty="0"/>
              <a:t>, especially in </a:t>
            </a:r>
            <a:r>
              <a:rPr lang="en-US" sz="1400" b="1" dirty="0"/>
              <a:t>Tier-1 cities</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This urban concentration suggests that Zomato targets locations with </a:t>
            </a:r>
            <a:r>
              <a:rPr lang="en-US" sz="1400" b="1" dirty="0"/>
              <a:t>high population density</a:t>
            </a:r>
            <a:r>
              <a:rPr lang="en-US" sz="1400" dirty="0"/>
              <a:t>, </a:t>
            </a:r>
            <a:r>
              <a:rPr lang="en-US" sz="1400" b="1" dirty="0"/>
              <a:t>higher internet penetration</a:t>
            </a:r>
            <a:r>
              <a:rPr lang="en-US" sz="1400" dirty="0"/>
              <a:t>, and </a:t>
            </a:r>
            <a:r>
              <a:rPr lang="en-US" sz="1400" b="1" dirty="0"/>
              <a:t>disposable income</a:t>
            </a:r>
            <a:r>
              <a:rPr lang="en-US" sz="1400" dirty="0"/>
              <a:t>.</a:t>
            </a:r>
          </a:p>
          <a:p>
            <a:pPr>
              <a:buFont typeface="Arial" panose="020B0604020202020204" pitchFamily="34" charset="0"/>
              <a:buChar char="•"/>
            </a:pPr>
            <a:endParaRPr lang="en-US" sz="1400" dirty="0"/>
          </a:p>
          <a:p>
            <a:pPr>
              <a:buFont typeface="Arial" panose="020B0604020202020204" pitchFamily="34" charset="0"/>
              <a:buChar char="•"/>
            </a:pPr>
            <a:r>
              <a:rPr lang="en-US" sz="1400" dirty="0"/>
              <a:t>There is </a:t>
            </a:r>
            <a:r>
              <a:rPr lang="en-US" sz="1400" b="1" dirty="0"/>
              <a:t>potential for expansion</a:t>
            </a:r>
            <a:r>
              <a:rPr lang="en-US" sz="1400" dirty="0"/>
              <a:t> into Tier-2 and Tier-3 cities in India as well as a deeper presence in international markets.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6B2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79B37B-CB42-2799-D26C-A9C2AA907DCA}"/>
              </a:ext>
            </a:extLst>
          </p:cNvPr>
          <p:cNvSpPr/>
          <p:nvPr/>
        </p:nvSpPr>
        <p:spPr>
          <a:xfrm>
            <a:off x="914401" y="4098715"/>
            <a:ext cx="6390967" cy="230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45454FD-AE85-6D26-7084-85CC9BAC42D3}"/>
              </a:ext>
            </a:extLst>
          </p:cNvPr>
          <p:cNvSpPr/>
          <p:nvPr/>
        </p:nvSpPr>
        <p:spPr>
          <a:xfrm>
            <a:off x="914401" y="1390281"/>
            <a:ext cx="6253315" cy="24832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C7BBE752-78CB-8522-624A-3BC798218D16}"/>
              </a:ext>
            </a:extLst>
          </p:cNvPr>
          <p:cNvSpPr/>
          <p:nvPr/>
        </p:nvSpPr>
        <p:spPr>
          <a:xfrm>
            <a:off x="1170039" y="457200"/>
            <a:ext cx="5889522" cy="707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914400" y="457200"/>
            <a:ext cx="6390968" cy="707886"/>
          </a:xfrm>
          <a:prstGeom prst="rect">
            <a:avLst/>
          </a:prstGeom>
          <a:noFill/>
        </p:spPr>
        <p:txBody>
          <a:bodyPr wrap="square">
            <a:spAutoFit/>
          </a:bodyPr>
          <a:lstStyle/>
          <a:p>
            <a:pPr algn="ctr">
              <a:defRPr sz="4000" b="1">
                <a:solidFill>
                  <a:srgbClr val="FFFFFF"/>
                </a:solidFill>
              </a:defRPr>
            </a:pPr>
            <a:r>
              <a:rPr sz="2000" dirty="0"/>
              <a:t>KPI 2: Number of Restaurants Opening by Year, Quarter, Month</a:t>
            </a:r>
          </a:p>
        </p:txBody>
      </p:sp>
      <p:sp>
        <p:nvSpPr>
          <p:cNvPr id="3" name="TextBox 2"/>
          <p:cNvSpPr txBox="1"/>
          <p:nvPr/>
        </p:nvSpPr>
        <p:spPr>
          <a:xfrm>
            <a:off x="914400" y="1390281"/>
            <a:ext cx="6390968" cy="2708434"/>
          </a:xfrm>
          <a:prstGeom prst="rect">
            <a:avLst/>
          </a:prstGeom>
          <a:noFill/>
        </p:spPr>
        <p:txBody>
          <a:bodyPr wrap="square">
            <a:spAutoFit/>
          </a:bodyPr>
          <a:lstStyle/>
          <a:p>
            <a:pPr algn="l">
              <a:defRPr sz="2000">
                <a:solidFill>
                  <a:srgbClr val="000000"/>
                </a:solidFill>
              </a:defRPr>
            </a:pPr>
            <a:r>
              <a:rPr lang="en-US" b="1" dirty="0"/>
              <a:t>📊 Observation:</a:t>
            </a:r>
          </a:p>
          <a:p>
            <a:pPr>
              <a:buFont typeface="Arial" panose="020B0604020202020204" pitchFamily="34" charset="0"/>
              <a:buChar char="•"/>
            </a:pPr>
            <a:r>
              <a:rPr lang="en-US" sz="1600" dirty="0"/>
              <a:t>The number of restaurant openings </a:t>
            </a:r>
            <a:r>
              <a:rPr lang="en-US" sz="1600" b="1" dirty="0"/>
              <a:t>increased steadily</a:t>
            </a:r>
            <a:r>
              <a:rPr lang="en-US" sz="1600" dirty="0"/>
              <a:t> year-over-year until a certain peak.</a:t>
            </a:r>
          </a:p>
          <a:p>
            <a:pPr>
              <a:buFont typeface="Arial" panose="020B0604020202020204" pitchFamily="34" charset="0"/>
              <a:buChar char="•"/>
            </a:pPr>
            <a:endParaRPr lang="en-US" sz="1600" dirty="0"/>
          </a:p>
          <a:p>
            <a:pPr>
              <a:buFont typeface="Arial" panose="020B0604020202020204" pitchFamily="34" charset="0"/>
              <a:buChar char="•"/>
            </a:pPr>
            <a:r>
              <a:rPr lang="en-US" sz="1600" dirty="0"/>
              <a:t>A sharp </a:t>
            </a:r>
            <a:r>
              <a:rPr lang="en-US" sz="1600" b="1" dirty="0"/>
              <a:t>drop</a:t>
            </a:r>
            <a:r>
              <a:rPr lang="en-US" sz="1600" dirty="0"/>
              <a:t> in openings is visible post-2020, likely due to the </a:t>
            </a:r>
            <a:r>
              <a:rPr lang="en-US" sz="1600" b="1" dirty="0"/>
              <a:t>COVID-19 pandemic</a:t>
            </a:r>
            <a:r>
              <a:rPr lang="en-US" sz="1600" dirty="0"/>
              <a:t>.</a:t>
            </a:r>
          </a:p>
          <a:p>
            <a:pPr>
              <a:buFont typeface="Arial" panose="020B0604020202020204" pitchFamily="34" charset="0"/>
              <a:buChar char="•"/>
            </a:pPr>
            <a:endParaRPr lang="en-US" sz="1600" dirty="0"/>
          </a:p>
          <a:p>
            <a:pPr>
              <a:buFont typeface="Arial" panose="020B0604020202020204" pitchFamily="34" charset="0"/>
              <a:buChar char="•"/>
            </a:pPr>
            <a:r>
              <a:rPr lang="en-US" sz="1600" b="1" dirty="0"/>
              <a:t>Quarter 1 and Quarter 4</a:t>
            </a:r>
            <a:r>
              <a:rPr lang="en-US" sz="1600" dirty="0"/>
              <a:t> show slightly higher restaurant opening trends, possibly due to </a:t>
            </a:r>
            <a:r>
              <a:rPr lang="en-US" sz="1600" b="1" dirty="0"/>
              <a:t>festive seasons</a:t>
            </a:r>
            <a:r>
              <a:rPr lang="en-US" sz="1600" dirty="0"/>
              <a:t> or </a:t>
            </a:r>
            <a:r>
              <a:rPr lang="en-US" sz="1600" b="1" dirty="0"/>
              <a:t>fiscal planning cycles</a:t>
            </a:r>
            <a:r>
              <a:rPr lang="en-US" dirty="0"/>
              <a:t>.</a:t>
            </a:r>
          </a:p>
          <a:p>
            <a:pPr algn="l">
              <a:defRPr sz="2000">
                <a:solidFill>
                  <a:srgbClr val="000000"/>
                </a:solidFill>
              </a:defRPr>
            </a:pPr>
            <a:endParaRPr dirty="0"/>
          </a:p>
        </p:txBody>
      </p:sp>
      <p:sp>
        <p:nvSpPr>
          <p:cNvPr id="4" name="TextBox 3"/>
          <p:cNvSpPr txBox="1"/>
          <p:nvPr/>
        </p:nvSpPr>
        <p:spPr>
          <a:xfrm>
            <a:off x="914401" y="4098715"/>
            <a:ext cx="6390968" cy="2677656"/>
          </a:xfrm>
          <a:prstGeom prst="rect">
            <a:avLst/>
          </a:prstGeom>
          <a:noFill/>
        </p:spPr>
        <p:txBody>
          <a:bodyPr wrap="square">
            <a:spAutoFit/>
          </a:bodyPr>
          <a:lstStyle/>
          <a:p>
            <a:pPr>
              <a:buNone/>
            </a:pPr>
            <a:r>
              <a:rPr lang="en-US" b="1" dirty="0"/>
              <a:t>🧠 Inference / Conclusion:</a:t>
            </a:r>
          </a:p>
          <a:p>
            <a:pPr>
              <a:buFont typeface="Arial" panose="020B0604020202020204" pitchFamily="34" charset="0"/>
              <a:buChar char="•"/>
            </a:pPr>
            <a:r>
              <a:rPr lang="en-US" sz="1600" dirty="0"/>
              <a:t>The growth trend indicates a </a:t>
            </a:r>
            <a:r>
              <a:rPr lang="en-US" sz="1600" b="1" dirty="0"/>
              <a:t>rapidly evolving food service industry</a:t>
            </a:r>
            <a:r>
              <a:rPr lang="en-US" sz="1600" dirty="0"/>
              <a:t> pre-pandemic.</a:t>
            </a:r>
          </a:p>
          <a:p>
            <a:pPr>
              <a:buFont typeface="Arial" panose="020B0604020202020204" pitchFamily="34" charset="0"/>
              <a:buChar char="•"/>
            </a:pPr>
            <a:endParaRPr lang="en-US" sz="1600" dirty="0"/>
          </a:p>
          <a:p>
            <a:pPr>
              <a:buFont typeface="Arial" panose="020B0604020202020204" pitchFamily="34" charset="0"/>
              <a:buChar char="•"/>
            </a:pPr>
            <a:r>
              <a:rPr lang="en-US" sz="1600" dirty="0"/>
              <a:t>The post-2020 dip emphasizes the </a:t>
            </a:r>
            <a:r>
              <a:rPr lang="en-US" sz="1600" b="1" dirty="0"/>
              <a:t>impact of external factors</a:t>
            </a:r>
            <a:r>
              <a:rPr lang="en-US" sz="1600" dirty="0"/>
              <a:t> (like lockdowns) on the hospitality sector.</a:t>
            </a:r>
          </a:p>
          <a:p>
            <a:pPr>
              <a:buFont typeface="Arial" panose="020B0604020202020204" pitchFamily="34" charset="0"/>
              <a:buChar char="•"/>
            </a:pPr>
            <a:endParaRPr lang="en-US" sz="1600" dirty="0"/>
          </a:p>
          <a:p>
            <a:pPr>
              <a:buFont typeface="Arial" panose="020B0604020202020204" pitchFamily="34" charset="0"/>
              <a:buChar char="•"/>
            </a:pPr>
            <a:r>
              <a:rPr lang="en-US" sz="1600" dirty="0"/>
              <a:t>Seasonal trends can help Zomato </a:t>
            </a:r>
            <a:r>
              <a:rPr lang="en-US" sz="1600" b="1" dirty="0"/>
              <a:t>forecast onboarding new partners</a:t>
            </a:r>
            <a:r>
              <a:rPr lang="en-US" sz="1600" dirty="0"/>
              <a:t> and plan </a:t>
            </a:r>
            <a:r>
              <a:rPr lang="en-US" sz="1600" b="1" dirty="0"/>
              <a:t>marketing strategies</a:t>
            </a:r>
            <a:r>
              <a:rPr lang="en-US" sz="1600" dirty="0"/>
              <a:t> for high-growth quarters</a:t>
            </a:r>
            <a:r>
              <a:rPr lang="en-US" dirty="0"/>
              <a:t>.</a:t>
            </a:r>
          </a:p>
          <a:p>
            <a:pPr algn="l">
              <a:defRPr sz="2000">
                <a:solidFill>
                  <a:srgbClr val="000000"/>
                </a:solidFill>
              </a:defRP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6FFB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49744CE-B85D-FD8F-01B9-FCA67D2CA7A5}"/>
              </a:ext>
            </a:extLst>
          </p:cNvPr>
          <p:cNvSpPr/>
          <p:nvPr/>
        </p:nvSpPr>
        <p:spPr>
          <a:xfrm>
            <a:off x="914400" y="3761941"/>
            <a:ext cx="6715432" cy="30026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8D71BDEE-CDA4-8041-F5AD-4385F2EFBEDF}"/>
              </a:ext>
            </a:extLst>
          </p:cNvPr>
          <p:cNvSpPr/>
          <p:nvPr/>
        </p:nvSpPr>
        <p:spPr>
          <a:xfrm>
            <a:off x="914400" y="1546331"/>
            <a:ext cx="6076335" cy="2141831"/>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77E42FFA-F38D-2CBE-02F7-595744A7E5D4}"/>
              </a:ext>
            </a:extLst>
          </p:cNvPr>
          <p:cNvSpPr/>
          <p:nvPr/>
        </p:nvSpPr>
        <p:spPr>
          <a:xfrm>
            <a:off x="1248697" y="457200"/>
            <a:ext cx="5742038" cy="78166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914400" y="457200"/>
            <a:ext cx="6204155" cy="707886"/>
          </a:xfrm>
          <a:prstGeom prst="rect">
            <a:avLst/>
          </a:prstGeom>
          <a:noFill/>
        </p:spPr>
        <p:txBody>
          <a:bodyPr wrap="square">
            <a:spAutoFit/>
          </a:bodyPr>
          <a:lstStyle/>
          <a:p>
            <a:pPr algn="ctr">
              <a:defRPr sz="4000" b="1">
                <a:solidFill>
                  <a:srgbClr val="FFFFFF"/>
                </a:solidFill>
              </a:defRPr>
            </a:pPr>
            <a:r>
              <a:rPr sz="2000" dirty="0"/>
              <a:t>KPI 3: Count of Restaurants Based on Average Ratings</a:t>
            </a:r>
          </a:p>
        </p:txBody>
      </p:sp>
      <p:sp>
        <p:nvSpPr>
          <p:cNvPr id="3" name="TextBox 2"/>
          <p:cNvSpPr txBox="1"/>
          <p:nvPr/>
        </p:nvSpPr>
        <p:spPr>
          <a:xfrm>
            <a:off x="914399" y="1546330"/>
            <a:ext cx="6076335" cy="2400657"/>
          </a:xfrm>
          <a:prstGeom prst="rect">
            <a:avLst/>
          </a:prstGeom>
          <a:noFill/>
        </p:spPr>
        <p:txBody>
          <a:bodyPr wrap="square">
            <a:spAutoFit/>
          </a:bodyPr>
          <a:lstStyle/>
          <a:p>
            <a:pPr>
              <a:buNone/>
            </a:pPr>
            <a:r>
              <a:rPr lang="en-US" b="1" dirty="0"/>
              <a:t>📊 Observation:</a:t>
            </a:r>
          </a:p>
          <a:p>
            <a:pPr>
              <a:buFont typeface="Arial" panose="020B0604020202020204" pitchFamily="34" charset="0"/>
              <a:buChar char="•"/>
            </a:pPr>
            <a:r>
              <a:rPr lang="en-US" sz="1600" dirty="0"/>
              <a:t>Most restaurants fall into the </a:t>
            </a:r>
            <a:r>
              <a:rPr lang="en-US" sz="1600" b="1" dirty="0"/>
              <a:t>3.0–4.5</a:t>
            </a:r>
            <a:r>
              <a:rPr lang="en-US" sz="1600" dirty="0"/>
              <a:t> average rating bracket.</a:t>
            </a:r>
          </a:p>
          <a:p>
            <a:pPr>
              <a:buFont typeface="Arial" panose="020B0604020202020204" pitchFamily="34" charset="0"/>
              <a:buChar char="•"/>
            </a:pPr>
            <a:endParaRPr lang="en-US" sz="1600" dirty="0"/>
          </a:p>
          <a:p>
            <a:pPr>
              <a:buFont typeface="Arial" panose="020B0604020202020204" pitchFamily="34" charset="0"/>
              <a:buChar char="•"/>
            </a:pPr>
            <a:r>
              <a:rPr lang="en-US" sz="1600" dirty="0"/>
              <a:t>Very few restaurants have </a:t>
            </a:r>
            <a:r>
              <a:rPr lang="en-US" sz="1600" b="1" dirty="0"/>
              <a:t>low ratings (below 2.5)</a:t>
            </a:r>
            <a:r>
              <a:rPr lang="en-US" sz="1600" dirty="0"/>
              <a:t> or </a:t>
            </a:r>
            <a:r>
              <a:rPr lang="en-US" sz="1600" b="1" dirty="0"/>
              <a:t>perfect 5-star ratings</a:t>
            </a:r>
            <a:r>
              <a:rPr lang="en-US" sz="1600" dirty="0"/>
              <a:t>.</a:t>
            </a:r>
          </a:p>
          <a:p>
            <a:pPr>
              <a:buFont typeface="Arial" panose="020B0604020202020204" pitchFamily="34" charset="0"/>
              <a:buChar char="•"/>
            </a:pPr>
            <a:endParaRPr lang="en-US" sz="1600" dirty="0"/>
          </a:p>
          <a:p>
            <a:pPr>
              <a:buFont typeface="Arial" panose="020B0604020202020204" pitchFamily="34" charset="0"/>
              <a:buChar char="•"/>
            </a:pPr>
            <a:r>
              <a:rPr lang="en-US" sz="1600" dirty="0"/>
              <a:t>Cities with more restaurants tend to have a </a:t>
            </a:r>
            <a:r>
              <a:rPr lang="en-US" sz="1600" b="1" dirty="0"/>
              <a:t>broader range of ratings</a:t>
            </a:r>
            <a:r>
              <a:rPr lang="en-US" sz="1600" dirty="0"/>
              <a:t>, reflecting diverse customer experiences.</a:t>
            </a:r>
          </a:p>
          <a:p>
            <a:pPr algn="l">
              <a:defRPr sz="2000">
                <a:solidFill>
                  <a:srgbClr val="000000"/>
                </a:solidFill>
              </a:defRPr>
            </a:pPr>
            <a:endParaRPr dirty="0"/>
          </a:p>
        </p:txBody>
      </p:sp>
      <p:sp>
        <p:nvSpPr>
          <p:cNvPr id="4" name="TextBox 3"/>
          <p:cNvSpPr txBox="1"/>
          <p:nvPr/>
        </p:nvSpPr>
        <p:spPr>
          <a:xfrm>
            <a:off x="914400" y="3761941"/>
            <a:ext cx="6872748" cy="3385542"/>
          </a:xfrm>
          <a:prstGeom prst="rect">
            <a:avLst/>
          </a:prstGeom>
          <a:noFill/>
        </p:spPr>
        <p:txBody>
          <a:bodyPr wrap="square">
            <a:spAutoFit/>
          </a:bodyPr>
          <a:lstStyle/>
          <a:p>
            <a:pPr>
              <a:buNone/>
            </a:pPr>
            <a:r>
              <a:rPr lang="en-US" b="1" dirty="0"/>
              <a:t>🧠 Inference / Conclusion:</a:t>
            </a:r>
          </a:p>
          <a:p>
            <a:pPr>
              <a:buFont typeface="Arial" panose="020B0604020202020204" pitchFamily="34" charset="0"/>
              <a:buChar char="•"/>
            </a:pPr>
            <a:r>
              <a:rPr lang="en-US" sz="1600" dirty="0"/>
              <a:t>The bell-curve-shaped rating distribution suggests </a:t>
            </a:r>
            <a:r>
              <a:rPr lang="en-US" sz="1600" b="1" dirty="0"/>
              <a:t>reliable quality</a:t>
            </a:r>
            <a:r>
              <a:rPr lang="en-US" sz="1600" dirty="0"/>
              <a:t> across the majority of listed restaurants.</a:t>
            </a:r>
          </a:p>
          <a:p>
            <a:pPr>
              <a:buFont typeface="Arial" panose="020B0604020202020204" pitchFamily="34" charset="0"/>
              <a:buChar char="•"/>
            </a:pPr>
            <a:endParaRPr lang="en-US" sz="1600" dirty="0"/>
          </a:p>
          <a:p>
            <a:pPr>
              <a:buFont typeface="Arial" panose="020B0604020202020204" pitchFamily="34" charset="0"/>
              <a:buChar char="•"/>
            </a:pPr>
            <a:r>
              <a:rPr lang="en-US" sz="1600" dirty="0"/>
              <a:t>Consistent moderate-to-high ratings indicate </a:t>
            </a:r>
            <a:r>
              <a:rPr lang="en-US" sz="1600" b="1" dirty="0"/>
              <a:t>customer satisfaction</a:t>
            </a:r>
            <a:r>
              <a:rPr lang="en-US" sz="1600" dirty="0"/>
              <a:t> is generally high.</a:t>
            </a:r>
          </a:p>
          <a:p>
            <a:pPr>
              <a:buFont typeface="Arial" panose="020B0604020202020204" pitchFamily="34" charset="0"/>
              <a:buChar char="•"/>
            </a:pPr>
            <a:endParaRPr lang="en-US" sz="1600" dirty="0"/>
          </a:p>
          <a:p>
            <a:pPr>
              <a:buFont typeface="Arial" panose="020B0604020202020204" pitchFamily="34" charset="0"/>
              <a:buChar char="•"/>
            </a:pPr>
            <a:r>
              <a:rPr lang="en-US" sz="1600" dirty="0"/>
              <a:t>Restaurants with </a:t>
            </a:r>
            <a:r>
              <a:rPr lang="en-US" sz="1600" b="1" dirty="0"/>
              <a:t>extremely low or high ratings</a:t>
            </a:r>
            <a:r>
              <a:rPr lang="en-US" sz="1600" dirty="0"/>
              <a:t> are rare and could be </a:t>
            </a:r>
            <a:r>
              <a:rPr lang="en-US" sz="1600" b="1" dirty="0"/>
              <a:t>review outliers</a:t>
            </a:r>
            <a:r>
              <a:rPr lang="en-US" sz="1600" dirty="0"/>
              <a:t> or newer/unrated listings.</a:t>
            </a:r>
          </a:p>
          <a:p>
            <a:pPr>
              <a:buFont typeface="Arial" panose="020B0604020202020204" pitchFamily="34" charset="0"/>
              <a:buChar char="•"/>
            </a:pPr>
            <a:endParaRPr lang="en-US" sz="1600" dirty="0"/>
          </a:p>
          <a:p>
            <a:pPr>
              <a:buFont typeface="Arial" panose="020B0604020202020204" pitchFamily="34" charset="0"/>
              <a:buChar char="•"/>
            </a:pPr>
            <a:r>
              <a:rPr lang="en-US" sz="1600" dirty="0"/>
              <a:t>Zomato can use this insight to </a:t>
            </a:r>
            <a:r>
              <a:rPr lang="en-US" sz="1600" b="1" dirty="0"/>
              <a:t>highlight top-rated restaurants</a:t>
            </a:r>
            <a:r>
              <a:rPr lang="en-US" sz="1600" dirty="0"/>
              <a:t> and support underperformers through feedback tools.</a:t>
            </a:r>
          </a:p>
          <a:p>
            <a:pPr algn="l">
              <a:defRPr sz="2000">
                <a:solidFill>
                  <a:srgbClr val="000000"/>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66"/>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AC7C956-9D49-58F1-4FA8-1742D5D72644}"/>
              </a:ext>
            </a:extLst>
          </p:cNvPr>
          <p:cNvSpPr/>
          <p:nvPr/>
        </p:nvSpPr>
        <p:spPr>
          <a:xfrm>
            <a:off x="658761" y="3739902"/>
            <a:ext cx="6705600" cy="25170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4ECCB0B4-22F2-798F-02A6-C6F28E2E77E4}"/>
              </a:ext>
            </a:extLst>
          </p:cNvPr>
          <p:cNvSpPr/>
          <p:nvPr/>
        </p:nvSpPr>
        <p:spPr>
          <a:xfrm>
            <a:off x="737419" y="1305342"/>
            <a:ext cx="6626942" cy="2253935"/>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C56D7B7C-109E-5B82-45CA-8FA12BFDCC89}"/>
              </a:ext>
            </a:extLst>
          </p:cNvPr>
          <p:cNvSpPr/>
          <p:nvPr/>
        </p:nvSpPr>
        <p:spPr>
          <a:xfrm>
            <a:off x="1887794" y="324465"/>
            <a:ext cx="5220929" cy="64892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194362" y="457200"/>
            <a:ext cx="4755276" cy="400110"/>
          </a:xfrm>
          <a:prstGeom prst="rect">
            <a:avLst/>
          </a:prstGeom>
          <a:noFill/>
        </p:spPr>
        <p:txBody>
          <a:bodyPr wrap="none">
            <a:spAutoFit/>
          </a:bodyPr>
          <a:lstStyle/>
          <a:p>
            <a:pPr algn="ctr">
              <a:defRPr sz="4000" b="1">
                <a:solidFill>
                  <a:srgbClr val="FFFFFF"/>
                </a:solidFill>
              </a:defRPr>
            </a:pPr>
            <a:r>
              <a:rPr sz="2000" dirty="0"/>
              <a:t>KPI 4: Buckets Based on Average Price</a:t>
            </a:r>
          </a:p>
        </p:txBody>
      </p:sp>
      <p:sp>
        <p:nvSpPr>
          <p:cNvPr id="3" name="TextBox 2"/>
          <p:cNvSpPr txBox="1"/>
          <p:nvPr/>
        </p:nvSpPr>
        <p:spPr>
          <a:xfrm>
            <a:off x="737419" y="1305342"/>
            <a:ext cx="7226710" cy="2123658"/>
          </a:xfrm>
          <a:prstGeom prst="rect">
            <a:avLst/>
          </a:prstGeom>
          <a:noFill/>
        </p:spPr>
        <p:txBody>
          <a:bodyPr wrap="square">
            <a:spAutoFit/>
          </a:bodyPr>
          <a:lstStyle/>
          <a:p>
            <a:pPr>
              <a:buNone/>
            </a:pPr>
            <a:r>
              <a:rPr lang="en-US" b="1" dirty="0"/>
              <a:t>📊 Observation:</a:t>
            </a:r>
          </a:p>
          <a:p>
            <a:pPr>
              <a:buFont typeface="Arial" panose="020B0604020202020204" pitchFamily="34" charset="0"/>
              <a:buChar char="•"/>
            </a:pPr>
            <a:r>
              <a:rPr lang="en-US" sz="1600" dirty="0"/>
              <a:t>A significant number of restaurants fall in the </a:t>
            </a:r>
            <a:r>
              <a:rPr lang="en-US" sz="1600" b="1" dirty="0"/>
              <a:t>low to medium pricing buckets</a:t>
            </a:r>
            <a:r>
              <a:rPr lang="en-US" sz="1600" dirty="0"/>
              <a:t> (e.g., ₹200–₹500 per person).</a:t>
            </a:r>
          </a:p>
          <a:p>
            <a:pPr>
              <a:buFont typeface="Arial" panose="020B0604020202020204" pitchFamily="34" charset="0"/>
              <a:buChar char="•"/>
            </a:pPr>
            <a:endParaRPr lang="en-US" sz="1600" dirty="0"/>
          </a:p>
          <a:p>
            <a:pPr>
              <a:buFont typeface="Arial" panose="020B0604020202020204" pitchFamily="34" charset="0"/>
              <a:buChar char="•"/>
            </a:pPr>
            <a:r>
              <a:rPr lang="en-US" sz="1600" dirty="0"/>
              <a:t>Very few are in the </a:t>
            </a:r>
            <a:r>
              <a:rPr lang="en-US" sz="1600" b="1" dirty="0"/>
              <a:t>high-end price range</a:t>
            </a:r>
            <a:r>
              <a:rPr lang="en-US" sz="1600" dirty="0"/>
              <a:t> (above ₹800).</a:t>
            </a:r>
          </a:p>
          <a:p>
            <a:pPr>
              <a:buFont typeface="Arial" panose="020B0604020202020204" pitchFamily="34" charset="0"/>
              <a:buChar char="•"/>
            </a:pPr>
            <a:endParaRPr lang="en-US" sz="1600" dirty="0"/>
          </a:p>
          <a:p>
            <a:pPr>
              <a:buFont typeface="Arial" panose="020B0604020202020204" pitchFamily="34" charset="0"/>
              <a:buChar char="•"/>
            </a:pPr>
            <a:r>
              <a:rPr lang="en-US" sz="1600" dirty="0"/>
              <a:t>Budget-friendly restaurants dominate especially in </a:t>
            </a:r>
            <a:r>
              <a:rPr lang="en-US" sz="1600" b="1" dirty="0"/>
              <a:t>college areas and working-class localities</a:t>
            </a:r>
            <a:r>
              <a:rPr lang="en-US" dirty="0"/>
              <a:t>.</a:t>
            </a:r>
          </a:p>
        </p:txBody>
      </p:sp>
      <p:sp>
        <p:nvSpPr>
          <p:cNvPr id="4" name="TextBox 3"/>
          <p:cNvSpPr txBox="1"/>
          <p:nvPr/>
        </p:nvSpPr>
        <p:spPr>
          <a:xfrm>
            <a:off x="737419" y="3739902"/>
            <a:ext cx="6843252" cy="2646878"/>
          </a:xfrm>
          <a:prstGeom prst="rect">
            <a:avLst/>
          </a:prstGeom>
          <a:noFill/>
        </p:spPr>
        <p:txBody>
          <a:bodyPr wrap="square">
            <a:spAutoFit/>
          </a:bodyPr>
          <a:lstStyle/>
          <a:p>
            <a:pPr>
              <a:buNone/>
            </a:pPr>
            <a:r>
              <a:rPr lang="en-US" b="1" dirty="0"/>
              <a:t>🧠 Inference / Conclusion:</a:t>
            </a:r>
          </a:p>
          <a:p>
            <a:pPr>
              <a:buFont typeface="Arial" panose="020B0604020202020204" pitchFamily="34" charset="0"/>
              <a:buChar char="•"/>
            </a:pPr>
            <a:r>
              <a:rPr lang="en-US" sz="1600" dirty="0"/>
              <a:t>Zomato caters predominantly to a </a:t>
            </a:r>
            <a:r>
              <a:rPr lang="en-US" sz="1600" b="1" dirty="0"/>
              <a:t>price-sensitive</a:t>
            </a:r>
            <a:r>
              <a:rPr lang="en-US" sz="1600" dirty="0"/>
              <a:t> audience, possibly students, office-goers, and families.</a:t>
            </a:r>
          </a:p>
          <a:p>
            <a:pPr>
              <a:buFont typeface="Arial" panose="020B0604020202020204" pitchFamily="34" charset="0"/>
              <a:buChar char="•"/>
            </a:pPr>
            <a:endParaRPr lang="en-US" sz="1600" dirty="0"/>
          </a:p>
          <a:p>
            <a:pPr>
              <a:buFont typeface="Arial" panose="020B0604020202020204" pitchFamily="34" charset="0"/>
              <a:buChar char="•"/>
            </a:pPr>
            <a:r>
              <a:rPr lang="en-US" sz="1600" dirty="0"/>
              <a:t>There is room to </a:t>
            </a:r>
            <a:r>
              <a:rPr lang="en-US" sz="1600" b="1" dirty="0"/>
              <a:t>expand premium offerings</a:t>
            </a:r>
            <a:r>
              <a:rPr lang="en-US" sz="1600" dirty="0"/>
              <a:t> and tie-ups in upscale neighborhoods or through curated experiences.</a:t>
            </a:r>
          </a:p>
          <a:p>
            <a:pPr>
              <a:buFont typeface="Arial" panose="020B0604020202020204" pitchFamily="34" charset="0"/>
              <a:buChar char="•"/>
            </a:pPr>
            <a:endParaRPr lang="en-US" sz="1600" dirty="0"/>
          </a:p>
          <a:p>
            <a:pPr>
              <a:buFont typeface="Arial" panose="020B0604020202020204" pitchFamily="34" charset="0"/>
              <a:buChar char="•"/>
            </a:pPr>
            <a:r>
              <a:rPr lang="en-US" sz="1600" dirty="0"/>
              <a:t>Budget segmentation helps in </a:t>
            </a:r>
            <a:r>
              <a:rPr lang="en-US" sz="1600" b="1" dirty="0"/>
              <a:t>targeted promotions</a:t>
            </a:r>
            <a:r>
              <a:rPr lang="en-US" sz="1600" dirty="0"/>
              <a:t> and </a:t>
            </a:r>
            <a:r>
              <a:rPr lang="en-US" sz="1600" b="1" dirty="0"/>
              <a:t>personalized recommendations</a:t>
            </a:r>
            <a:r>
              <a:rPr lang="en-US" sz="1600" dirty="0"/>
              <a:t> based on user spending patterns.</a:t>
            </a:r>
          </a:p>
          <a:p>
            <a:pPr algn="l">
              <a:defRPr sz="2000">
                <a:solidFill>
                  <a:srgbClr val="000000"/>
                </a:solidFill>
              </a:defRP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C99FF"/>
        </a:solidFill>
        <a:effectLst/>
      </p:bgPr>
    </p:bg>
    <p:spTree>
      <p:nvGrpSpPr>
        <p:cNvPr id="1" name=""/>
        <p:cNvGrpSpPr/>
        <p:nvPr/>
      </p:nvGrpSpPr>
      <p:grpSpPr>
        <a:xfrm>
          <a:off x="0" y="0"/>
          <a:ext cx="0" cy="0"/>
          <a:chOff x="0" y="0"/>
          <a:chExt cx="0" cy="0"/>
        </a:xfrm>
      </p:grpSpPr>
      <p:sp>
        <p:nvSpPr>
          <p:cNvPr id="7" name="Flowchart: Alternate Process 6">
            <a:extLst>
              <a:ext uri="{FF2B5EF4-FFF2-40B4-BE49-F238E27FC236}">
                <a16:creationId xmlns:a16="http://schemas.microsoft.com/office/drawing/2014/main" id="{9217B5EB-EC7A-229E-E475-0A17514ECEAE}"/>
              </a:ext>
            </a:extLst>
          </p:cNvPr>
          <p:cNvSpPr/>
          <p:nvPr/>
        </p:nvSpPr>
        <p:spPr>
          <a:xfrm>
            <a:off x="825909" y="4129548"/>
            <a:ext cx="7148052" cy="2472813"/>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0CDCB9C-4AAC-C060-E9F8-072A7FC417D9}"/>
              </a:ext>
            </a:extLst>
          </p:cNvPr>
          <p:cNvSpPr/>
          <p:nvPr/>
        </p:nvSpPr>
        <p:spPr>
          <a:xfrm>
            <a:off x="914400" y="1645920"/>
            <a:ext cx="6971071" cy="21591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5AF7C3DD-5434-231A-5FAC-277A44596754}"/>
              </a:ext>
            </a:extLst>
          </p:cNvPr>
          <p:cNvSpPr/>
          <p:nvPr/>
        </p:nvSpPr>
        <p:spPr>
          <a:xfrm>
            <a:off x="1229032" y="255639"/>
            <a:ext cx="6833420" cy="82590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353907" y="457200"/>
            <a:ext cx="6436186" cy="400110"/>
          </a:xfrm>
          <a:prstGeom prst="rect">
            <a:avLst/>
          </a:prstGeom>
          <a:noFill/>
        </p:spPr>
        <p:txBody>
          <a:bodyPr wrap="none">
            <a:spAutoFit/>
          </a:bodyPr>
          <a:lstStyle/>
          <a:p>
            <a:pPr algn="ctr">
              <a:defRPr sz="4000" b="1">
                <a:solidFill>
                  <a:srgbClr val="FFFFFF"/>
                </a:solidFill>
              </a:defRPr>
            </a:pPr>
            <a:r>
              <a:rPr sz="2000" dirty="0"/>
              <a:t>KPI 5: Percentage of Restaurants with Table Booking</a:t>
            </a:r>
          </a:p>
        </p:txBody>
      </p:sp>
      <p:sp>
        <p:nvSpPr>
          <p:cNvPr id="3" name="TextBox 2"/>
          <p:cNvSpPr txBox="1"/>
          <p:nvPr/>
        </p:nvSpPr>
        <p:spPr>
          <a:xfrm>
            <a:off x="914400" y="1645920"/>
            <a:ext cx="6971071" cy="2400657"/>
          </a:xfrm>
          <a:prstGeom prst="rect">
            <a:avLst/>
          </a:prstGeom>
          <a:noFill/>
        </p:spPr>
        <p:txBody>
          <a:bodyPr wrap="square">
            <a:spAutoFit/>
          </a:bodyPr>
          <a:lstStyle/>
          <a:p>
            <a:pPr>
              <a:buNone/>
            </a:pPr>
            <a:r>
              <a:rPr lang="en-US" b="1" dirty="0"/>
              <a:t>📊 Observation:</a:t>
            </a:r>
          </a:p>
          <a:p>
            <a:pPr>
              <a:buFont typeface="Arial" panose="020B0604020202020204" pitchFamily="34" charset="0"/>
              <a:buChar char="•"/>
            </a:pPr>
            <a:r>
              <a:rPr lang="en-US" sz="1600" dirty="0"/>
              <a:t>Only a </a:t>
            </a:r>
            <a:r>
              <a:rPr lang="en-US" sz="1600" b="1" dirty="0"/>
              <a:t>small percentage</a:t>
            </a:r>
            <a:r>
              <a:rPr lang="en-US" sz="1600" dirty="0"/>
              <a:t> of restaurants offer </a:t>
            </a:r>
            <a:r>
              <a:rPr lang="en-US" sz="1600" b="1" dirty="0"/>
              <a:t>table booking</a:t>
            </a:r>
            <a:r>
              <a:rPr lang="en-US" sz="1600" dirty="0"/>
              <a:t> services.</a:t>
            </a:r>
          </a:p>
          <a:p>
            <a:pPr>
              <a:buFont typeface="Arial" panose="020B0604020202020204" pitchFamily="34" charset="0"/>
              <a:buChar char="•"/>
            </a:pPr>
            <a:endParaRPr lang="en-US" sz="1600" dirty="0"/>
          </a:p>
          <a:p>
            <a:pPr>
              <a:buFont typeface="Arial" panose="020B0604020202020204" pitchFamily="34" charset="0"/>
              <a:buChar char="•"/>
            </a:pPr>
            <a:r>
              <a:rPr lang="en-US" sz="1600" dirty="0"/>
              <a:t>These features are more commonly available in </a:t>
            </a:r>
            <a:r>
              <a:rPr lang="en-US" sz="1600" b="1" dirty="0"/>
              <a:t>high-end</a:t>
            </a:r>
            <a:r>
              <a:rPr lang="en-US" sz="1600" dirty="0"/>
              <a:t> or </a:t>
            </a:r>
            <a:r>
              <a:rPr lang="en-US" sz="1600" b="1" dirty="0"/>
              <a:t>fine-dining</a:t>
            </a:r>
            <a:r>
              <a:rPr lang="en-US" sz="1600" dirty="0"/>
              <a:t> restaurants.</a:t>
            </a:r>
          </a:p>
          <a:p>
            <a:pPr>
              <a:buFont typeface="Arial" panose="020B0604020202020204" pitchFamily="34" charset="0"/>
              <a:buChar char="•"/>
            </a:pPr>
            <a:endParaRPr lang="en-US" sz="1600" dirty="0"/>
          </a:p>
          <a:p>
            <a:pPr>
              <a:buFont typeface="Arial" panose="020B0604020202020204" pitchFamily="34" charset="0"/>
              <a:buChar char="•"/>
            </a:pPr>
            <a:r>
              <a:rPr lang="en-US" sz="1600" dirty="0"/>
              <a:t>Popular cities like Bangalore, Mumbai, and Delhi have a </a:t>
            </a:r>
            <a:r>
              <a:rPr lang="en-US" sz="1600" b="1" dirty="0"/>
              <a:t>higher share</a:t>
            </a:r>
            <a:r>
              <a:rPr lang="en-US" sz="1600" dirty="0"/>
              <a:t> of table-booking-enabled outlets.</a:t>
            </a:r>
          </a:p>
          <a:p>
            <a:pPr algn="l">
              <a:defRPr sz="2000">
                <a:solidFill>
                  <a:srgbClr val="000000"/>
                </a:solidFill>
              </a:defRPr>
            </a:pPr>
            <a:endParaRPr dirty="0"/>
          </a:p>
        </p:txBody>
      </p:sp>
      <p:sp>
        <p:nvSpPr>
          <p:cNvPr id="4" name="TextBox 3"/>
          <p:cNvSpPr txBox="1"/>
          <p:nvPr/>
        </p:nvSpPr>
        <p:spPr>
          <a:xfrm>
            <a:off x="914400" y="4053839"/>
            <a:ext cx="6971071" cy="2369880"/>
          </a:xfrm>
          <a:prstGeom prst="rect">
            <a:avLst/>
          </a:prstGeom>
          <a:noFill/>
        </p:spPr>
        <p:txBody>
          <a:bodyPr wrap="square">
            <a:spAutoFit/>
          </a:bodyPr>
          <a:lstStyle/>
          <a:p>
            <a:pPr>
              <a:buNone/>
            </a:pPr>
            <a:r>
              <a:rPr lang="en-US" b="1" dirty="0"/>
              <a:t>🧠 Inference / Conclusion:</a:t>
            </a:r>
          </a:p>
          <a:p>
            <a:pPr>
              <a:buFont typeface="Arial" panose="020B0604020202020204" pitchFamily="34" charset="0"/>
              <a:buChar char="•"/>
            </a:pPr>
            <a:r>
              <a:rPr lang="en-US" sz="1600" dirty="0"/>
              <a:t>The </a:t>
            </a:r>
            <a:r>
              <a:rPr lang="en-US" sz="1600" b="1" dirty="0"/>
              <a:t>low adoption rate</a:t>
            </a:r>
            <a:r>
              <a:rPr lang="en-US" sz="1600" dirty="0"/>
              <a:t> of table booking suggests it's either underutilized or only relevant to a niche audience.</a:t>
            </a:r>
          </a:p>
          <a:p>
            <a:pPr>
              <a:buFont typeface="Arial" panose="020B0604020202020204" pitchFamily="34" charset="0"/>
              <a:buChar char="•"/>
            </a:pPr>
            <a:endParaRPr lang="en-US" sz="1600" dirty="0"/>
          </a:p>
          <a:p>
            <a:pPr>
              <a:buFont typeface="Arial" panose="020B0604020202020204" pitchFamily="34" charset="0"/>
              <a:buChar char="•"/>
            </a:pPr>
            <a:r>
              <a:rPr lang="en-US" sz="1600" dirty="0"/>
              <a:t>There is a </a:t>
            </a:r>
            <a:r>
              <a:rPr lang="en-US" sz="1600" b="1" dirty="0"/>
              <a:t>growth opportunity</a:t>
            </a:r>
            <a:r>
              <a:rPr lang="en-US" sz="1600" dirty="0"/>
              <a:t> to promote this feature in mid-range restaurants, especially during peak hours or weekends.</a:t>
            </a:r>
          </a:p>
          <a:p>
            <a:pPr>
              <a:buFont typeface="Arial" panose="020B0604020202020204" pitchFamily="34" charset="0"/>
              <a:buChar char="•"/>
            </a:pPr>
            <a:endParaRPr lang="en-US" sz="1600" dirty="0"/>
          </a:p>
          <a:p>
            <a:pPr>
              <a:buFont typeface="Arial" panose="020B0604020202020204" pitchFamily="34" charset="0"/>
              <a:buChar char="•"/>
            </a:pPr>
            <a:r>
              <a:rPr lang="en-US" sz="1600" dirty="0"/>
              <a:t>Zomato can explore </a:t>
            </a:r>
            <a:r>
              <a:rPr lang="en-US" sz="1600" b="1" dirty="0"/>
              <a:t>incentivizing table booking</a:t>
            </a:r>
            <a:r>
              <a:rPr lang="en-US" sz="1600" dirty="0"/>
              <a:t> (e.g., discounts or guaranteed seating) to increase usage</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99"/>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F50EE91-F8D0-AEEE-4AEB-AEC4C38D6213}"/>
              </a:ext>
            </a:extLst>
          </p:cNvPr>
          <p:cNvSpPr/>
          <p:nvPr/>
        </p:nvSpPr>
        <p:spPr>
          <a:xfrm>
            <a:off x="831200" y="4189856"/>
            <a:ext cx="6420465" cy="2373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FB8398CF-A4F0-02D7-A210-5512A239F451}"/>
              </a:ext>
            </a:extLst>
          </p:cNvPr>
          <p:cNvSpPr/>
          <p:nvPr/>
        </p:nvSpPr>
        <p:spPr>
          <a:xfrm>
            <a:off x="914400" y="1326371"/>
            <a:ext cx="6567948" cy="2677656"/>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79576422-E3D3-422A-9369-DB172CAF25BA}"/>
              </a:ext>
            </a:extLst>
          </p:cNvPr>
          <p:cNvSpPr/>
          <p:nvPr/>
        </p:nvSpPr>
        <p:spPr>
          <a:xfrm>
            <a:off x="1253239" y="294968"/>
            <a:ext cx="6720722" cy="84557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253239" y="457200"/>
            <a:ext cx="6637522" cy="400110"/>
          </a:xfrm>
          <a:prstGeom prst="rect">
            <a:avLst/>
          </a:prstGeom>
          <a:noFill/>
        </p:spPr>
        <p:txBody>
          <a:bodyPr wrap="none">
            <a:spAutoFit/>
          </a:bodyPr>
          <a:lstStyle/>
          <a:p>
            <a:pPr algn="ctr">
              <a:defRPr sz="4000" b="1">
                <a:solidFill>
                  <a:srgbClr val="FFFFFF"/>
                </a:solidFill>
              </a:defRPr>
            </a:pPr>
            <a:r>
              <a:rPr sz="2000" dirty="0"/>
              <a:t>KPI 6: Percentage of Restaurants with Online Delivery</a:t>
            </a:r>
          </a:p>
        </p:txBody>
      </p:sp>
      <p:sp>
        <p:nvSpPr>
          <p:cNvPr id="3" name="TextBox 2"/>
          <p:cNvSpPr txBox="1"/>
          <p:nvPr/>
        </p:nvSpPr>
        <p:spPr>
          <a:xfrm>
            <a:off x="831200" y="1362688"/>
            <a:ext cx="7059561" cy="2677656"/>
          </a:xfrm>
          <a:prstGeom prst="rect">
            <a:avLst/>
          </a:prstGeom>
          <a:noFill/>
        </p:spPr>
        <p:txBody>
          <a:bodyPr wrap="square">
            <a:spAutoFit/>
          </a:bodyPr>
          <a:lstStyle/>
          <a:p>
            <a:pPr>
              <a:buNone/>
            </a:pPr>
            <a:r>
              <a:rPr lang="en-US" b="1" dirty="0"/>
              <a:t>📊 Observation:</a:t>
            </a:r>
          </a:p>
          <a:p>
            <a:pPr>
              <a:buNone/>
            </a:pPr>
            <a:endParaRPr lang="en-US" b="1" dirty="0"/>
          </a:p>
          <a:p>
            <a:pPr>
              <a:buFont typeface="Arial" panose="020B0604020202020204" pitchFamily="34" charset="0"/>
              <a:buChar char="•"/>
            </a:pPr>
            <a:r>
              <a:rPr lang="en-US" sz="1600" dirty="0"/>
              <a:t>A </a:t>
            </a:r>
            <a:r>
              <a:rPr lang="en-US" sz="1600" b="1" dirty="0"/>
              <a:t>high percentage</a:t>
            </a:r>
            <a:r>
              <a:rPr lang="en-US" sz="1600" dirty="0"/>
              <a:t> of restaurants support </a:t>
            </a:r>
            <a:r>
              <a:rPr lang="en-US" sz="1600" b="1" dirty="0"/>
              <a:t>online delivery</a:t>
            </a:r>
            <a:r>
              <a:rPr lang="en-US" sz="1600" dirty="0"/>
              <a:t>, especially post-2020.</a:t>
            </a:r>
          </a:p>
          <a:p>
            <a:pPr>
              <a:buFont typeface="Arial" panose="020B0604020202020204" pitchFamily="34" charset="0"/>
              <a:buChar char="•"/>
            </a:pPr>
            <a:endParaRPr lang="en-US" sz="1600" dirty="0"/>
          </a:p>
          <a:p>
            <a:pPr>
              <a:buFont typeface="Arial" panose="020B0604020202020204" pitchFamily="34" charset="0"/>
              <a:buChar char="•"/>
            </a:pPr>
            <a:r>
              <a:rPr lang="en-US" sz="1600" dirty="0"/>
              <a:t>This feature is most prevalent in </a:t>
            </a:r>
            <a:r>
              <a:rPr lang="en-US" sz="1600" b="1" dirty="0"/>
              <a:t>urban and semi-urban areas</a:t>
            </a:r>
            <a:r>
              <a:rPr lang="en-US" sz="1600" dirty="0"/>
              <a:t>.</a:t>
            </a:r>
          </a:p>
          <a:p>
            <a:pPr>
              <a:buFont typeface="Arial" panose="020B0604020202020204" pitchFamily="34" charset="0"/>
              <a:buChar char="•"/>
            </a:pPr>
            <a:endParaRPr lang="en-US" sz="1600" dirty="0"/>
          </a:p>
          <a:p>
            <a:pPr>
              <a:buFont typeface="Arial" panose="020B0604020202020204" pitchFamily="34" charset="0"/>
              <a:buChar char="•"/>
            </a:pPr>
            <a:r>
              <a:rPr lang="en-US" sz="1600" dirty="0"/>
              <a:t>Delivery-enabled restaurants are dominant in cities like Mumbai, Delhi NCR, and Bangalore.</a:t>
            </a:r>
          </a:p>
          <a:p>
            <a:pPr algn="l">
              <a:defRPr sz="2000">
                <a:solidFill>
                  <a:srgbClr val="000000"/>
                </a:solidFill>
              </a:defRPr>
            </a:pPr>
            <a:endParaRPr dirty="0"/>
          </a:p>
        </p:txBody>
      </p:sp>
      <p:sp>
        <p:nvSpPr>
          <p:cNvPr id="4" name="TextBox 3"/>
          <p:cNvSpPr txBox="1"/>
          <p:nvPr/>
        </p:nvSpPr>
        <p:spPr>
          <a:xfrm>
            <a:off x="914400" y="4085079"/>
            <a:ext cx="6695768" cy="2893100"/>
          </a:xfrm>
          <a:prstGeom prst="rect">
            <a:avLst/>
          </a:prstGeom>
          <a:noFill/>
        </p:spPr>
        <p:txBody>
          <a:bodyPr wrap="square">
            <a:spAutoFit/>
          </a:bodyPr>
          <a:lstStyle/>
          <a:p>
            <a:pPr>
              <a:buNone/>
            </a:pPr>
            <a:r>
              <a:rPr lang="en-US" b="1" dirty="0"/>
              <a:t>🧠 Inference / Conclusion:</a:t>
            </a:r>
          </a:p>
          <a:p>
            <a:pPr>
              <a:buFont typeface="Arial" panose="020B0604020202020204" pitchFamily="34" charset="0"/>
              <a:buChar char="•"/>
            </a:pPr>
            <a:r>
              <a:rPr lang="en-US" sz="1600" dirty="0"/>
              <a:t>The high adoption shows that online delivery is a </a:t>
            </a:r>
            <a:r>
              <a:rPr lang="en-US" sz="1600" b="1" dirty="0"/>
              <a:t>core business driver</a:t>
            </a:r>
            <a:r>
              <a:rPr lang="en-US" sz="1600" dirty="0"/>
              <a:t> for Zomato.</a:t>
            </a:r>
          </a:p>
          <a:p>
            <a:pPr>
              <a:buFont typeface="Arial" panose="020B0604020202020204" pitchFamily="34" charset="0"/>
              <a:buChar char="•"/>
            </a:pPr>
            <a:endParaRPr lang="en-US" sz="1600" dirty="0"/>
          </a:p>
          <a:p>
            <a:pPr>
              <a:buFont typeface="Arial" panose="020B0604020202020204" pitchFamily="34" charset="0"/>
              <a:buChar char="•"/>
            </a:pPr>
            <a:r>
              <a:rPr lang="en-US" sz="1600" dirty="0"/>
              <a:t>Restaurants that don’t offer delivery may be missing out on significant revenue potential.</a:t>
            </a:r>
          </a:p>
          <a:p>
            <a:pPr>
              <a:buFont typeface="Arial" panose="020B0604020202020204" pitchFamily="34" charset="0"/>
              <a:buChar char="•"/>
            </a:pPr>
            <a:endParaRPr lang="en-US" sz="1600" dirty="0"/>
          </a:p>
          <a:p>
            <a:pPr>
              <a:buFont typeface="Arial" panose="020B0604020202020204" pitchFamily="34" charset="0"/>
              <a:buChar char="•"/>
            </a:pPr>
            <a:r>
              <a:rPr lang="en-US" sz="1600" dirty="0"/>
              <a:t>Zomato can use this insight to </a:t>
            </a:r>
            <a:r>
              <a:rPr lang="en-US" sz="1600" b="1" dirty="0"/>
              <a:t>onboard more restaurants to the delivery ecosystem</a:t>
            </a:r>
            <a:r>
              <a:rPr lang="en-US" sz="1600" dirty="0"/>
              <a:t>, especially in regions where this feature is still underutilized.</a:t>
            </a:r>
          </a:p>
          <a:p>
            <a:pPr algn="l">
              <a:defRPr sz="2000">
                <a:solidFill>
                  <a:srgbClr val="000000"/>
                </a:solidFill>
              </a:defRPr>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B4DEE9A4-599C-660F-609D-37FF1CBB1CFA}"/>
              </a:ext>
            </a:extLst>
          </p:cNvPr>
          <p:cNvSpPr/>
          <p:nvPr/>
        </p:nvSpPr>
        <p:spPr>
          <a:xfrm>
            <a:off x="914400" y="3903406"/>
            <a:ext cx="6371303" cy="2610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Alternate Process 5">
            <a:extLst>
              <a:ext uri="{FF2B5EF4-FFF2-40B4-BE49-F238E27FC236}">
                <a16:creationId xmlns:a16="http://schemas.microsoft.com/office/drawing/2014/main" id="{FB6056CE-1A96-70EA-F998-CDBAA92A6622}"/>
              </a:ext>
            </a:extLst>
          </p:cNvPr>
          <p:cNvSpPr/>
          <p:nvPr/>
        </p:nvSpPr>
        <p:spPr>
          <a:xfrm>
            <a:off x="825910" y="1338144"/>
            <a:ext cx="6371303" cy="232145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Alternate Process 4">
            <a:extLst>
              <a:ext uri="{FF2B5EF4-FFF2-40B4-BE49-F238E27FC236}">
                <a16:creationId xmlns:a16="http://schemas.microsoft.com/office/drawing/2014/main" id="{A010D82F-72BC-547B-3DF7-1FE2589004AC}"/>
              </a:ext>
            </a:extLst>
          </p:cNvPr>
          <p:cNvSpPr/>
          <p:nvPr/>
        </p:nvSpPr>
        <p:spPr>
          <a:xfrm>
            <a:off x="1779985" y="344129"/>
            <a:ext cx="5584031" cy="66859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779985" y="457200"/>
            <a:ext cx="5584029" cy="400110"/>
          </a:xfrm>
          <a:prstGeom prst="rect">
            <a:avLst/>
          </a:prstGeom>
          <a:noFill/>
        </p:spPr>
        <p:txBody>
          <a:bodyPr wrap="none">
            <a:spAutoFit/>
          </a:bodyPr>
          <a:lstStyle/>
          <a:p>
            <a:pPr algn="ctr">
              <a:defRPr sz="4000" b="1">
                <a:solidFill>
                  <a:srgbClr val="FFFFFF"/>
                </a:solidFill>
              </a:defRPr>
            </a:pPr>
            <a:r>
              <a:rPr sz="2000" dirty="0"/>
              <a:t>KPI 7: Charts Based on Cuisines, City, Ratings</a:t>
            </a:r>
          </a:p>
        </p:txBody>
      </p:sp>
      <p:sp>
        <p:nvSpPr>
          <p:cNvPr id="3" name="TextBox 2"/>
          <p:cNvSpPr txBox="1"/>
          <p:nvPr/>
        </p:nvSpPr>
        <p:spPr>
          <a:xfrm>
            <a:off x="914400" y="1338144"/>
            <a:ext cx="6449614" cy="2646878"/>
          </a:xfrm>
          <a:prstGeom prst="rect">
            <a:avLst/>
          </a:prstGeom>
          <a:noFill/>
        </p:spPr>
        <p:txBody>
          <a:bodyPr wrap="square">
            <a:spAutoFit/>
          </a:bodyPr>
          <a:lstStyle/>
          <a:p>
            <a:pPr>
              <a:buNone/>
            </a:pPr>
            <a:r>
              <a:rPr lang="en-US" b="1" dirty="0"/>
              <a:t>📊 Observation:</a:t>
            </a:r>
          </a:p>
          <a:p>
            <a:pPr>
              <a:buFont typeface="Arial" panose="020B0604020202020204" pitchFamily="34" charset="0"/>
              <a:buChar char="•"/>
            </a:pPr>
            <a:r>
              <a:rPr lang="en-US" sz="1600" b="1" dirty="0"/>
              <a:t>North Indian, Chinese, South Indian</a:t>
            </a:r>
            <a:r>
              <a:rPr lang="en-US" sz="1600" dirty="0"/>
              <a:t>, and </a:t>
            </a:r>
            <a:r>
              <a:rPr lang="en-US" sz="1600" b="1" dirty="0"/>
              <a:t>Fast Food</a:t>
            </a:r>
            <a:r>
              <a:rPr lang="en-US" sz="1600" dirty="0"/>
              <a:t> are the most popular cuisines.</a:t>
            </a:r>
          </a:p>
          <a:p>
            <a:pPr>
              <a:buFont typeface="Arial" panose="020B0604020202020204" pitchFamily="34" charset="0"/>
              <a:buChar char="•"/>
            </a:pPr>
            <a:endParaRPr lang="en-US" sz="1600" dirty="0"/>
          </a:p>
          <a:p>
            <a:pPr>
              <a:buFont typeface="Arial" panose="020B0604020202020204" pitchFamily="34" charset="0"/>
              <a:buChar char="•"/>
            </a:pPr>
            <a:r>
              <a:rPr lang="en-US" sz="1600" dirty="0"/>
              <a:t>Certain cities have </a:t>
            </a:r>
            <a:r>
              <a:rPr lang="en-US" sz="1600" b="1" dirty="0"/>
              <a:t>region-specific cuisine preferences</a:t>
            </a:r>
            <a:r>
              <a:rPr lang="en-US" sz="1600" dirty="0"/>
              <a:t> (e.g., Kolkata for Bengali food, Hyderabad for Biryani).</a:t>
            </a:r>
          </a:p>
          <a:p>
            <a:pPr>
              <a:buFont typeface="Arial" panose="020B0604020202020204" pitchFamily="34" charset="0"/>
              <a:buChar char="•"/>
            </a:pPr>
            <a:endParaRPr lang="en-US" sz="1600" dirty="0"/>
          </a:p>
          <a:p>
            <a:pPr>
              <a:buFont typeface="Arial" panose="020B0604020202020204" pitchFamily="34" charset="0"/>
              <a:buChar char="•"/>
            </a:pPr>
            <a:r>
              <a:rPr lang="en-US" sz="1600" dirty="0"/>
              <a:t>Cities with more diverse cuisine options tend to have </a:t>
            </a:r>
            <a:r>
              <a:rPr lang="en-US" sz="1600" b="1" dirty="0"/>
              <a:t>higher customer ratings</a:t>
            </a:r>
            <a:r>
              <a:rPr lang="en-US" sz="1600" dirty="0"/>
              <a:t>.</a:t>
            </a:r>
          </a:p>
          <a:p>
            <a:pPr algn="l">
              <a:defRPr sz="2000">
                <a:solidFill>
                  <a:srgbClr val="000000"/>
                </a:solidFill>
              </a:defRPr>
            </a:pPr>
            <a:endParaRPr dirty="0"/>
          </a:p>
        </p:txBody>
      </p:sp>
      <p:sp>
        <p:nvSpPr>
          <p:cNvPr id="4" name="TextBox 3"/>
          <p:cNvSpPr txBox="1"/>
          <p:nvPr/>
        </p:nvSpPr>
        <p:spPr>
          <a:xfrm>
            <a:off x="914402" y="3985022"/>
            <a:ext cx="6449614" cy="2646878"/>
          </a:xfrm>
          <a:prstGeom prst="rect">
            <a:avLst/>
          </a:prstGeom>
          <a:noFill/>
        </p:spPr>
        <p:txBody>
          <a:bodyPr wrap="square">
            <a:spAutoFit/>
          </a:bodyPr>
          <a:lstStyle/>
          <a:p>
            <a:pPr>
              <a:buNone/>
            </a:pPr>
            <a:r>
              <a:rPr lang="en-IN" b="1" dirty="0"/>
              <a:t>🧠 Inference / Conclusion:</a:t>
            </a:r>
          </a:p>
          <a:p>
            <a:pPr>
              <a:buFont typeface="Arial" panose="020B0604020202020204" pitchFamily="34" charset="0"/>
              <a:buChar char="•"/>
            </a:pPr>
            <a:r>
              <a:rPr lang="en-IN" sz="1600" dirty="0"/>
              <a:t>Zomato serves a </a:t>
            </a:r>
            <a:r>
              <a:rPr lang="en-IN" sz="1600" b="1" dirty="0"/>
              <a:t>diverse palate</a:t>
            </a:r>
            <a:r>
              <a:rPr lang="en-IN" sz="1600" dirty="0"/>
              <a:t>, indicating strong cultural culinary coverage.</a:t>
            </a:r>
          </a:p>
          <a:p>
            <a:pPr>
              <a:buFont typeface="Arial" panose="020B0604020202020204" pitchFamily="34" charset="0"/>
              <a:buChar char="•"/>
            </a:pPr>
            <a:endParaRPr lang="en-IN" sz="1600" dirty="0"/>
          </a:p>
          <a:p>
            <a:pPr>
              <a:buFont typeface="Arial" panose="020B0604020202020204" pitchFamily="34" charset="0"/>
              <a:buChar char="•"/>
            </a:pPr>
            <a:r>
              <a:rPr lang="en-IN" sz="1600" dirty="0"/>
              <a:t>Regional cuisine popularity can be leveraged for </a:t>
            </a:r>
            <a:r>
              <a:rPr lang="en-IN" sz="1600" b="1" dirty="0"/>
              <a:t>hyperlocal promotions</a:t>
            </a:r>
            <a:r>
              <a:rPr lang="en-IN" sz="1600" dirty="0"/>
              <a:t>.</a:t>
            </a:r>
          </a:p>
          <a:p>
            <a:pPr>
              <a:buFont typeface="Arial" panose="020B0604020202020204" pitchFamily="34" charset="0"/>
              <a:buChar char="•"/>
            </a:pPr>
            <a:endParaRPr lang="en-IN" sz="1600" dirty="0"/>
          </a:p>
          <a:p>
            <a:pPr>
              <a:buFont typeface="Arial" panose="020B0604020202020204" pitchFamily="34" charset="0"/>
              <a:buChar char="•"/>
            </a:pPr>
            <a:r>
              <a:rPr lang="en-IN" sz="1600" dirty="0"/>
              <a:t>Zomato can promote lesser-known cuisines in experimental or food festival campaigns to </a:t>
            </a:r>
            <a:r>
              <a:rPr lang="en-IN" sz="1600" b="1" dirty="0"/>
              <a:t>expand taste diversity</a:t>
            </a:r>
            <a:r>
              <a:rPr lang="en-IN" sz="1600" dirty="0"/>
              <a:t>.</a:t>
            </a:r>
          </a:p>
          <a:p>
            <a:pPr algn="l">
              <a:defRPr sz="2000">
                <a:solidFill>
                  <a:srgbClr val="000000"/>
                </a:solidFill>
              </a:defRPr>
            </a:pPr>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69</TotalTime>
  <Words>1643</Words>
  <Application>Microsoft Office PowerPoint</Application>
  <PresentationFormat>On-screen Show (4:3)</PresentationFormat>
  <Paragraphs>146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__fkGroteskNeue_598ab8</vt:lpstr>
      <vt:lpstr>Arial</vt:lpstr>
      <vt:lpstr>Bahnschrift</vt:lpstr>
      <vt:lpstr>Trebuchet MS</vt:lpstr>
      <vt:lpstr>var(--font-fk-grotesk)</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luci ee</cp:lastModifiedBy>
  <cp:revision>5</cp:revision>
  <dcterms:created xsi:type="dcterms:W3CDTF">2013-01-27T09:14:16Z</dcterms:created>
  <dcterms:modified xsi:type="dcterms:W3CDTF">2025-05-09T05:48:40Z</dcterms:modified>
  <cp:category/>
</cp:coreProperties>
</file>