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15"/>
  </p:notesMasterIdLst>
  <p:sldIdLst>
    <p:sldId id="256" r:id="rId2"/>
    <p:sldId id="257" r:id="rId3"/>
    <p:sldId id="369" r:id="rId4"/>
    <p:sldId id="370" r:id="rId5"/>
    <p:sldId id="372" r:id="rId6"/>
    <p:sldId id="373" r:id="rId7"/>
    <p:sldId id="374" r:id="rId8"/>
    <p:sldId id="379" r:id="rId9"/>
    <p:sldId id="385" r:id="rId10"/>
    <p:sldId id="386" r:id="rId11"/>
    <p:sldId id="375" r:id="rId12"/>
    <p:sldId id="377" r:id="rId13"/>
    <p:sldId id="371"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52" d="100"/>
          <a:sy n="52" d="100"/>
        </p:scale>
        <p:origin x="79" y="128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9E05D0-A421-4EF3-8512-AD1148C82550}" type="datetimeFigureOut">
              <a:rPr lang="en-IN" smtClean="0"/>
              <a:t>23-05-2024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A1C5D9F-5FDD-4E04-AD07-37773298FBF3}" type="slidenum">
              <a:rPr lang="en-IN" smtClean="0"/>
              <a:t>‹#›</a:t>
            </a:fld>
            <a:endParaRPr lang="en-IN"/>
          </a:p>
        </p:txBody>
      </p:sp>
    </p:spTree>
    <p:extLst>
      <p:ext uri="{BB962C8B-B14F-4D97-AF65-F5344CB8AC3E}">
        <p14:creationId xmlns:p14="http://schemas.microsoft.com/office/powerpoint/2010/main" val="8096676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AutoShape 7">
            <a:extLst>
              <a:ext uri="{FF2B5EF4-FFF2-40B4-BE49-F238E27FC236}">
                <a16:creationId xmlns:a16="http://schemas.microsoft.com/office/drawing/2014/main" id="{8D13192D-1816-F03A-9AF1-BBA902A8A17D}"/>
              </a:ext>
            </a:extLst>
          </p:cNvPr>
          <p:cNvSpPr>
            <a:spLocks noChangeArrowheads="1"/>
          </p:cNvSpPr>
          <p:nvPr/>
        </p:nvSpPr>
        <p:spPr bwMode="auto">
          <a:xfrm>
            <a:off x="914400" y="2393950"/>
            <a:ext cx="10363200" cy="109538"/>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en-IN" sz="1800"/>
          </a:p>
        </p:txBody>
      </p:sp>
      <p:sp>
        <p:nvSpPr>
          <p:cNvPr id="5122" name="Rectangle 2"/>
          <p:cNvSpPr>
            <a:spLocks noGrp="1" noChangeArrowheads="1"/>
          </p:cNvSpPr>
          <p:nvPr>
            <p:ph type="ctrTitle"/>
          </p:nvPr>
        </p:nvSpPr>
        <p:spPr>
          <a:xfrm>
            <a:off x="914400" y="990600"/>
            <a:ext cx="10363200" cy="1371600"/>
          </a:xfrm>
        </p:spPr>
        <p:txBody>
          <a:bodyPr/>
          <a:lstStyle>
            <a:lvl1pPr>
              <a:defRPr sz="4000"/>
            </a:lvl1pPr>
          </a:lstStyle>
          <a:p>
            <a:r>
              <a:rPr lang="en-US"/>
              <a:t>Click to edit Master title style</a:t>
            </a:r>
          </a:p>
        </p:txBody>
      </p:sp>
      <p:sp>
        <p:nvSpPr>
          <p:cNvPr id="5123" name="Rectangle 3"/>
          <p:cNvSpPr>
            <a:spLocks noGrp="1" noChangeArrowheads="1"/>
          </p:cNvSpPr>
          <p:nvPr>
            <p:ph type="subTitle" idx="1"/>
          </p:nvPr>
        </p:nvSpPr>
        <p:spPr>
          <a:xfrm>
            <a:off x="1930400" y="3429000"/>
            <a:ext cx="9347200" cy="1600200"/>
          </a:xfrm>
        </p:spPr>
        <p:txBody>
          <a:bodyPr/>
          <a:lstStyle>
            <a:lvl1pPr marL="0" indent="0">
              <a:buFont typeface="Wingdings" pitchFamily="2" charset="2"/>
              <a:buNone/>
              <a:defRPr sz="2800"/>
            </a:lvl1pPr>
          </a:lstStyle>
          <a:p>
            <a:r>
              <a:rPr lang="en-US"/>
              <a:t>Click to edit Master subtitle style</a:t>
            </a:r>
          </a:p>
        </p:txBody>
      </p:sp>
      <p:sp>
        <p:nvSpPr>
          <p:cNvPr id="3" name="Date Placeholder 2">
            <a:extLst>
              <a:ext uri="{FF2B5EF4-FFF2-40B4-BE49-F238E27FC236}">
                <a16:creationId xmlns:a16="http://schemas.microsoft.com/office/drawing/2014/main" id="{814B6A37-AD04-C654-AC92-D9CC3ADF0A51}"/>
              </a:ext>
            </a:extLst>
          </p:cNvPr>
          <p:cNvSpPr>
            <a:spLocks noGrp="1" noChangeArrowheads="1"/>
          </p:cNvSpPr>
          <p:nvPr>
            <p:ph type="dt" sz="half" idx="10"/>
          </p:nvPr>
        </p:nvSpPr>
        <p:spPr>
          <a:xfrm>
            <a:off x="914400" y="6248400"/>
            <a:ext cx="2540000" cy="457200"/>
          </a:xfrm>
        </p:spPr>
        <p:txBody>
          <a:bodyPr/>
          <a:lstStyle>
            <a:lvl1pPr>
              <a:defRPr/>
            </a:lvl1pPr>
          </a:lstStyle>
          <a:p>
            <a:pPr>
              <a:defRPr/>
            </a:pPr>
            <a:r>
              <a:rPr lang="en-US" dirty="0"/>
              <a:t>Phase-II First Review</a:t>
            </a:r>
          </a:p>
        </p:txBody>
      </p:sp>
      <p:sp>
        <p:nvSpPr>
          <p:cNvPr id="4" name="Footer Placeholder 3">
            <a:extLst>
              <a:ext uri="{FF2B5EF4-FFF2-40B4-BE49-F238E27FC236}">
                <a16:creationId xmlns:a16="http://schemas.microsoft.com/office/drawing/2014/main" id="{EE58272B-7D6B-F3CE-953F-1079FFA8D80E}"/>
              </a:ext>
            </a:extLst>
          </p:cNvPr>
          <p:cNvSpPr>
            <a:spLocks noGrp="1" noChangeArrowheads="1"/>
          </p:cNvSpPr>
          <p:nvPr>
            <p:ph type="ftr" sz="quarter" idx="11"/>
          </p:nvPr>
        </p:nvSpPr>
        <p:spPr>
          <a:xfrm>
            <a:off x="4165600" y="6248400"/>
            <a:ext cx="3860800" cy="457200"/>
          </a:xfrm>
        </p:spPr>
        <p:txBody>
          <a:bodyPr/>
          <a:lstStyle>
            <a:lvl1pPr>
              <a:defRPr/>
            </a:lvl1pPr>
          </a:lstStyle>
          <a:p>
            <a:pPr>
              <a:defRPr/>
            </a:pPr>
            <a:r>
              <a:rPr lang="en-US"/>
              <a:t>Department of Computer Science and Engineering</a:t>
            </a:r>
          </a:p>
        </p:txBody>
      </p:sp>
      <p:sp>
        <p:nvSpPr>
          <p:cNvPr id="5" name="Slide Number Placeholder 4">
            <a:extLst>
              <a:ext uri="{FF2B5EF4-FFF2-40B4-BE49-F238E27FC236}">
                <a16:creationId xmlns:a16="http://schemas.microsoft.com/office/drawing/2014/main" id="{E55F3314-4EF0-936B-77EE-175E9EF6B55B}"/>
              </a:ext>
            </a:extLst>
          </p:cNvPr>
          <p:cNvSpPr>
            <a:spLocks noGrp="1" noChangeArrowheads="1"/>
          </p:cNvSpPr>
          <p:nvPr>
            <p:ph type="sldNum" sz="quarter" idx="12"/>
          </p:nvPr>
        </p:nvSpPr>
        <p:spPr>
          <a:xfrm>
            <a:off x="8737600" y="6248400"/>
            <a:ext cx="2540000" cy="457200"/>
          </a:xfrm>
        </p:spPr>
        <p:txBody>
          <a:bodyPr/>
          <a:lstStyle>
            <a:lvl1pPr>
              <a:defRPr smtClean="0"/>
            </a:lvl1pPr>
          </a:lstStyle>
          <a:p>
            <a:pPr>
              <a:defRPr/>
            </a:pPr>
            <a:fld id="{D8F95DA7-9E0E-467D-A139-0471DC1777CB}" type="slidenum">
              <a:rPr lang="en-US" altLang="en-US"/>
              <a:pPr>
                <a:defRPr/>
              </a:pPr>
              <a:t>‹#›</a:t>
            </a:fld>
            <a:endParaRPr lang="en-US" altLang="en-US"/>
          </a:p>
        </p:txBody>
      </p:sp>
    </p:spTree>
    <p:extLst>
      <p:ext uri="{BB962C8B-B14F-4D97-AF65-F5344CB8AC3E}">
        <p14:creationId xmlns:p14="http://schemas.microsoft.com/office/powerpoint/2010/main" val="17509654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a:extLst>
              <a:ext uri="{FF2B5EF4-FFF2-40B4-BE49-F238E27FC236}">
                <a16:creationId xmlns:a16="http://schemas.microsoft.com/office/drawing/2014/main" id="{DE0854C1-7207-EF75-A61A-B4AF54A5D723}"/>
              </a:ext>
            </a:extLst>
          </p:cNvPr>
          <p:cNvSpPr>
            <a:spLocks noGrp="1" noChangeArrowheads="1"/>
          </p:cNvSpPr>
          <p:nvPr>
            <p:ph type="dt" sz="half" idx="10"/>
          </p:nvPr>
        </p:nvSpPr>
        <p:spPr>
          <a:ln/>
        </p:spPr>
        <p:txBody>
          <a:bodyPr/>
          <a:lstStyle>
            <a:lvl1pPr>
              <a:defRPr/>
            </a:lvl1pPr>
          </a:lstStyle>
          <a:p>
            <a:pPr>
              <a:defRPr/>
            </a:pPr>
            <a:r>
              <a:rPr lang="en-US" dirty="0"/>
              <a:t>Phase-II First Review</a:t>
            </a:r>
          </a:p>
        </p:txBody>
      </p:sp>
      <p:sp>
        <p:nvSpPr>
          <p:cNvPr id="5" name="Rectangle 7">
            <a:extLst>
              <a:ext uri="{FF2B5EF4-FFF2-40B4-BE49-F238E27FC236}">
                <a16:creationId xmlns:a16="http://schemas.microsoft.com/office/drawing/2014/main" id="{023D97B6-49D4-67F3-668F-9724FD35233F}"/>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6" name="Rectangle 8">
            <a:extLst>
              <a:ext uri="{FF2B5EF4-FFF2-40B4-BE49-F238E27FC236}">
                <a16:creationId xmlns:a16="http://schemas.microsoft.com/office/drawing/2014/main" id="{EE4FA587-585B-1C1F-066D-B211962B0DB9}"/>
              </a:ext>
            </a:extLst>
          </p:cNvPr>
          <p:cNvSpPr>
            <a:spLocks noGrp="1" noChangeArrowheads="1"/>
          </p:cNvSpPr>
          <p:nvPr>
            <p:ph type="sldNum" sz="quarter" idx="12"/>
          </p:nvPr>
        </p:nvSpPr>
        <p:spPr>
          <a:ln/>
        </p:spPr>
        <p:txBody>
          <a:bodyPr/>
          <a:lstStyle>
            <a:lvl1pPr>
              <a:defRPr/>
            </a:lvl1pPr>
          </a:lstStyle>
          <a:p>
            <a:pPr>
              <a:defRPr/>
            </a:pPr>
            <a:fld id="{5367E6EB-B6CA-430B-8761-75C737CF7AF1}" type="slidenum">
              <a:rPr lang="en-US" altLang="en-US"/>
              <a:pPr>
                <a:defRPr/>
              </a:pPr>
              <a:t>‹#›</a:t>
            </a:fld>
            <a:endParaRPr lang="en-US" altLang="en-US"/>
          </a:p>
        </p:txBody>
      </p:sp>
    </p:spTree>
    <p:extLst>
      <p:ext uri="{BB962C8B-B14F-4D97-AF65-F5344CB8AC3E}">
        <p14:creationId xmlns:p14="http://schemas.microsoft.com/office/powerpoint/2010/main" val="19394769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65118" y="304800"/>
            <a:ext cx="2669116" cy="5715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55651" y="304800"/>
            <a:ext cx="7806267" cy="5715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a:extLst>
              <a:ext uri="{FF2B5EF4-FFF2-40B4-BE49-F238E27FC236}">
                <a16:creationId xmlns:a16="http://schemas.microsoft.com/office/drawing/2014/main" id="{E1D0F6A3-93FF-6A17-402C-31256BC45713}"/>
              </a:ext>
            </a:extLst>
          </p:cNvPr>
          <p:cNvSpPr>
            <a:spLocks noGrp="1" noChangeArrowheads="1"/>
          </p:cNvSpPr>
          <p:nvPr>
            <p:ph type="dt" sz="half" idx="10"/>
          </p:nvPr>
        </p:nvSpPr>
        <p:spPr>
          <a:ln/>
        </p:spPr>
        <p:txBody>
          <a:bodyPr/>
          <a:lstStyle>
            <a:lvl1pPr>
              <a:defRPr/>
            </a:lvl1pPr>
          </a:lstStyle>
          <a:p>
            <a:pPr>
              <a:defRPr/>
            </a:pPr>
            <a:r>
              <a:rPr lang="en-US" dirty="0"/>
              <a:t>Phase-II First Review</a:t>
            </a:r>
          </a:p>
        </p:txBody>
      </p:sp>
      <p:sp>
        <p:nvSpPr>
          <p:cNvPr id="5" name="Rectangle 7">
            <a:extLst>
              <a:ext uri="{FF2B5EF4-FFF2-40B4-BE49-F238E27FC236}">
                <a16:creationId xmlns:a16="http://schemas.microsoft.com/office/drawing/2014/main" id="{FB63A9F3-AD04-ED6E-E628-12170F70CE75}"/>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6" name="Rectangle 8">
            <a:extLst>
              <a:ext uri="{FF2B5EF4-FFF2-40B4-BE49-F238E27FC236}">
                <a16:creationId xmlns:a16="http://schemas.microsoft.com/office/drawing/2014/main" id="{01BD68DD-46F8-E148-C9DD-BDF1256D37AB}"/>
              </a:ext>
            </a:extLst>
          </p:cNvPr>
          <p:cNvSpPr>
            <a:spLocks noGrp="1" noChangeArrowheads="1"/>
          </p:cNvSpPr>
          <p:nvPr>
            <p:ph type="sldNum" sz="quarter" idx="12"/>
          </p:nvPr>
        </p:nvSpPr>
        <p:spPr>
          <a:ln/>
        </p:spPr>
        <p:txBody>
          <a:bodyPr/>
          <a:lstStyle>
            <a:lvl1pPr>
              <a:defRPr/>
            </a:lvl1pPr>
          </a:lstStyle>
          <a:p>
            <a:pPr>
              <a:defRPr/>
            </a:pPr>
            <a:fld id="{3031276A-AAE7-4DAF-B5DC-CD9EE96B703D}" type="slidenum">
              <a:rPr lang="en-US" altLang="en-US"/>
              <a:pPr>
                <a:defRPr/>
              </a:pPr>
              <a:t>‹#›</a:t>
            </a:fld>
            <a:endParaRPr lang="en-US" altLang="en-US"/>
          </a:p>
        </p:txBody>
      </p:sp>
    </p:spTree>
    <p:extLst>
      <p:ext uri="{BB962C8B-B14F-4D97-AF65-F5344CB8AC3E}">
        <p14:creationId xmlns:p14="http://schemas.microsoft.com/office/powerpoint/2010/main" val="27881953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a:extLst>
              <a:ext uri="{FF2B5EF4-FFF2-40B4-BE49-F238E27FC236}">
                <a16:creationId xmlns:a16="http://schemas.microsoft.com/office/drawing/2014/main" id="{4A88B164-965D-9E09-9E7D-16374A9EADDD}"/>
              </a:ext>
            </a:extLst>
          </p:cNvPr>
          <p:cNvSpPr>
            <a:spLocks noGrp="1" noChangeArrowheads="1"/>
          </p:cNvSpPr>
          <p:nvPr>
            <p:ph type="dt" sz="half" idx="10"/>
          </p:nvPr>
        </p:nvSpPr>
        <p:spPr>
          <a:ln/>
        </p:spPr>
        <p:txBody>
          <a:bodyPr/>
          <a:lstStyle>
            <a:lvl1pPr>
              <a:defRPr/>
            </a:lvl1pPr>
          </a:lstStyle>
          <a:p>
            <a:pPr>
              <a:defRPr/>
            </a:pPr>
            <a:r>
              <a:rPr lang="en-US" dirty="0"/>
              <a:t>Phase-II First Review</a:t>
            </a:r>
          </a:p>
        </p:txBody>
      </p:sp>
      <p:sp>
        <p:nvSpPr>
          <p:cNvPr id="5" name="Rectangle 7">
            <a:extLst>
              <a:ext uri="{FF2B5EF4-FFF2-40B4-BE49-F238E27FC236}">
                <a16:creationId xmlns:a16="http://schemas.microsoft.com/office/drawing/2014/main" id="{EE044AE8-B23C-D8C6-4D87-EADCB1C0F02B}"/>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6" name="Rectangle 8">
            <a:extLst>
              <a:ext uri="{FF2B5EF4-FFF2-40B4-BE49-F238E27FC236}">
                <a16:creationId xmlns:a16="http://schemas.microsoft.com/office/drawing/2014/main" id="{BE04F0FC-AAC5-064C-CDAD-FF80D73B3853}"/>
              </a:ext>
            </a:extLst>
          </p:cNvPr>
          <p:cNvSpPr>
            <a:spLocks noGrp="1" noChangeArrowheads="1"/>
          </p:cNvSpPr>
          <p:nvPr>
            <p:ph type="sldNum" sz="quarter" idx="12"/>
          </p:nvPr>
        </p:nvSpPr>
        <p:spPr>
          <a:ln/>
        </p:spPr>
        <p:txBody>
          <a:bodyPr/>
          <a:lstStyle>
            <a:lvl1pPr>
              <a:defRPr/>
            </a:lvl1pPr>
          </a:lstStyle>
          <a:p>
            <a:pPr>
              <a:defRPr/>
            </a:pPr>
            <a:fld id="{BDC2143B-610F-499C-A392-DFFBE135A7B2}" type="slidenum">
              <a:rPr lang="en-US" altLang="en-US"/>
              <a:pPr>
                <a:defRPr/>
              </a:pPr>
              <a:t>‹#›</a:t>
            </a:fld>
            <a:endParaRPr lang="en-US" altLang="en-US"/>
          </a:p>
        </p:txBody>
      </p:sp>
    </p:spTree>
    <p:extLst>
      <p:ext uri="{BB962C8B-B14F-4D97-AF65-F5344CB8AC3E}">
        <p14:creationId xmlns:p14="http://schemas.microsoft.com/office/powerpoint/2010/main" val="24226746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6">
            <a:extLst>
              <a:ext uri="{FF2B5EF4-FFF2-40B4-BE49-F238E27FC236}">
                <a16:creationId xmlns:a16="http://schemas.microsoft.com/office/drawing/2014/main" id="{9E3D50AC-D896-487B-A964-4F2362A2FCEC}"/>
              </a:ext>
            </a:extLst>
          </p:cNvPr>
          <p:cNvSpPr>
            <a:spLocks noGrp="1" noChangeArrowheads="1"/>
          </p:cNvSpPr>
          <p:nvPr>
            <p:ph type="dt" sz="half" idx="10"/>
          </p:nvPr>
        </p:nvSpPr>
        <p:spPr>
          <a:ln/>
        </p:spPr>
        <p:txBody>
          <a:bodyPr/>
          <a:lstStyle>
            <a:lvl1pPr>
              <a:defRPr/>
            </a:lvl1pPr>
          </a:lstStyle>
          <a:p>
            <a:pPr>
              <a:defRPr/>
            </a:pPr>
            <a:r>
              <a:rPr lang="en-US" dirty="0"/>
              <a:t>Phase-II First Review</a:t>
            </a:r>
          </a:p>
        </p:txBody>
      </p:sp>
      <p:sp>
        <p:nvSpPr>
          <p:cNvPr id="5" name="Rectangle 7">
            <a:extLst>
              <a:ext uri="{FF2B5EF4-FFF2-40B4-BE49-F238E27FC236}">
                <a16:creationId xmlns:a16="http://schemas.microsoft.com/office/drawing/2014/main" id="{1860975C-7E6F-6BD7-97FB-B68EFA315FE1}"/>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6" name="Rectangle 8">
            <a:extLst>
              <a:ext uri="{FF2B5EF4-FFF2-40B4-BE49-F238E27FC236}">
                <a16:creationId xmlns:a16="http://schemas.microsoft.com/office/drawing/2014/main" id="{925DB3BD-FB8F-C610-9A37-B3ADF214A3E4}"/>
              </a:ext>
            </a:extLst>
          </p:cNvPr>
          <p:cNvSpPr>
            <a:spLocks noGrp="1" noChangeArrowheads="1"/>
          </p:cNvSpPr>
          <p:nvPr>
            <p:ph type="sldNum" sz="quarter" idx="12"/>
          </p:nvPr>
        </p:nvSpPr>
        <p:spPr>
          <a:ln/>
        </p:spPr>
        <p:txBody>
          <a:bodyPr/>
          <a:lstStyle>
            <a:lvl1pPr>
              <a:defRPr/>
            </a:lvl1pPr>
          </a:lstStyle>
          <a:p>
            <a:pPr>
              <a:defRPr/>
            </a:pPr>
            <a:fld id="{575C213C-AC18-4D5A-BA73-4550FF50B842}" type="slidenum">
              <a:rPr lang="en-US" altLang="en-US"/>
              <a:pPr>
                <a:defRPr/>
              </a:pPr>
              <a:t>‹#›</a:t>
            </a:fld>
            <a:endParaRPr lang="en-US" altLang="en-US"/>
          </a:p>
        </p:txBody>
      </p:sp>
    </p:spTree>
    <p:extLst>
      <p:ext uri="{BB962C8B-B14F-4D97-AF65-F5344CB8AC3E}">
        <p14:creationId xmlns:p14="http://schemas.microsoft.com/office/powerpoint/2010/main" val="15435454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755651" y="1752600"/>
            <a:ext cx="52324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1251" y="1752600"/>
            <a:ext cx="52324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a:extLst>
              <a:ext uri="{FF2B5EF4-FFF2-40B4-BE49-F238E27FC236}">
                <a16:creationId xmlns:a16="http://schemas.microsoft.com/office/drawing/2014/main" id="{1CC1F139-34C5-A295-F629-88EF76019A55}"/>
              </a:ext>
            </a:extLst>
          </p:cNvPr>
          <p:cNvSpPr>
            <a:spLocks noGrp="1" noChangeArrowheads="1"/>
          </p:cNvSpPr>
          <p:nvPr>
            <p:ph type="dt" sz="half" idx="10"/>
          </p:nvPr>
        </p:nvSpPr>
        <p:spPr>
          <a:ln/>
        </p:spPr>
        <p:txBody>
          <a:bodyPr/>
          <a:lstStyle>
            <a:lvl1pPr>
              <a:defRPr/>
            </a:lvl1pPr>
          </a:lstStyle>
          <a:p>
            <a:pPr>
              <a:defRPr/>
            </a:pPr>
            <a:r>
              <a:rPr lang="en-US" dirty="0"/>
              <a:t>Phase-II First Review</a:t>
            </a:r>
          </a:p>
        </p:txBody>
      </p:sp>
      <p:sp>
        <p:nvSpPr>
          <p:cNvPr id="6" name="Rectangle 7">
            <a:extLst>
              <a:ext uri="{FF2B5EF4-FFF2-40B4-BE49-F238E27FC236}">
                <a16:creationId xmlns:a16="http://schemas.microsoft.com/office/drawing/2014/main" id="{AB20EB37-7A2A-E49D-01DB-6418D7037D0A}"/>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7" name="Rectangle 8">
            <a:extLst>
              <a:ext uri="{FF2B5EF4-FFF2-40B4-BE49-F238E27FC236}">
                <a16:creationId xmlns:a16="http://schemas.microsoft.com/office/drawing/2014/main" id="{C4FAAEF5-CC11-F779-153E-E74E333E5AC1}"/>
              </a:ext>
            </a:extLst>
          </p:cNvPr>
          <p:cNvSpPr>
            <a:spLocks noGrp="1" noChangeArrowheads="1"/>
          </p:cNvSpPr>
          <p:nvPr>
            <p:ph type="sldNum" sz="quarter" idx="12"/>
          </p:nvPr>
        </p:nvSpPr>
        <p:spPr>
          <a:ln/>
        </p:spPr>
        <p:txBody>
          <a:bodyPr/>
          <a:lstStyle>
            <a:lvl1pPr>
              <a:defRPr/>
            </a:lvl1pPr>
          </a:lstStyle>
          <a:p>
            <a:pPr>
              <a:defRPr/>
            </a:pPr>
            <a:fld id="{7A8ED4EA-E359-45F1-B86A-A40772B25C23}" type="slidenum">
              <a:rPr lang="en-US" altLang="en-US"/>
              <a:pPr>
                <a:defRPr/>
              </a:pPr>
              <a:t>‹#›</a:t>
            </a:fld>
            <a:endParaRPr lang="en-US" altLang="en-US"/>
          </a:p>
        </p:txBody>
      </p:sp>
    </p:spTree>
    <p:extLst>
      <p:ext uri="{BB962C8B-B14F-4D97-AF65-F5344CB8AC3E}">
        <p14:creationId xmlns:p14="http://schemas.microsoft.com/office/powerpoint/2010/main" val="18125870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a:extLst>
              <a:ext uri="{FF2B5EF4-FFF2-40B4-BE49-F238E27FC236}">
                <a16:creationId xmlns:a16="http://schemas.microsoft.com/office/drawing/2014/main" id="{3B4E764D-F83F-9CC9-8E38-FEA9647AB755}"/>
              </a:ext>
            </a:extLst>
          </p:cNvPr>
          <p:cNvSpPr>
            <a:spLocks noGrp="1" noChangeArrowheads="1"/>
          </p:cNvSpPr>
          <p:nvPr>
            <p:ph type="dt" sz="half" idx="10"/>
          </p:nvPr>
        </p:nvSpPr>
        <p:spPr>
          <a:ln/>
        </p:spPr>
        <p:txBody>
          <a:bodyPr/>
          <a:lstStyle>
            <a:lvl1pPr>
              <a:defRPr/>
            </a:lvl1pPr>
          </a:lstStyle>
          <a:p>
            <a:pPr>
              <a:defRPr/>
            </a:pPr>
            <a:r>
              <a:rPr lang="en-US" dirty="0"/>
              <a:t>Phase-II First Review</a:t>
            </a:r>
          </a:p>
        </p:txBody>
      </p:sp>
      <p:sp>
        <p:nvSpPr>
          <p:cNvPr id="8" name="Rectangle 7">
            <a:extLst>
              <a:ext uri="{FF2B5EF4-FFF2-40B4-BE49-F238E27FC236}">
                <a16:creationId xmlns:a16="http://schemas.microsoft.com/office/drawing/2014/main" id="{BABF83D4-B422-239C-8C38-4509A66ADBE3}"/>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9" name="Rectangle 8">
            <a:extLst>
              <a:ext uri="{FF2B5EF4-FFF2-40B4-BE49-F238E27FC236}">
                <a16:creationId xmlns:a16="http://schemas.microsoft.com/office/drawing/2014/main" id="{781238FA-AFA9-8287-25C9-98D6042CFD33}"/>
              </a:ext>
            </a:extLst>
          </p:cNvPr>
          <p:cNvSpPr>
            <a:spLocks noGrp="1" noChangeArrowheads="1"/>
          </p:cNvSpPr>
          <p:nvPr>
            <p:ph type="sldNum" sz="quarter" idx="12"/>
          </p:nvPr>
        </p:nvSpPr>
        <p:spPr>
          <a:ln/>
        </p:spPr>
        <p:txBody>
          <a:bodyPr/>
          <a:lstStyle>
            <a:lvl1pPr>
              <a:defRPr/>
            </a:lvl1pPr>
          </a:lstStyle>
          <a:p>
            <a:pPr>
              <a:defRPr/>
            </a:pPr>
            <a:fld id="{E637AD66-1F60-49BE-A2E9-D91D10CB91F3}" type="slidenum">
              <a:rPr lang="en-US" altLang="en-US"/>
              <a:pPr>
                <a:defRPr/>
              </a:pPr>
              <a:t>‹#›</a:t>
            </a:fld>
            <a:endParaRPr lang="en-US" altLang="en-US"/>
          </a:p>
        </p:txBody>
      </p:sp>
    </p:spTree>
    <p:extLst>
      <p:ext uri="{BB962C8B-B14F-4D97-AF65-F5344CB8AC3E}">
        <p14:creationId xmlns:p14="http://schemas.microsoft.com/office/powerpoint/2010/main" val="33389315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6">
            <a:extLst>
              <a:ext uri="{FF2B5EF4-FFF2-40B4-BE49-F238E27FC236}">
                <a16:creationId xmlns:a16="http://schemas.microsoft.com/office/drawing/2014/main" id="{B80D49F1-7BF0-A0A8-0C0A-9B4F1788B3B4}"/>
              </a:ext>
            </a:extLst>
          </p:cNvPr>
          <p:cNvSpPr>
            <a:spLocks noGrp="1" noChangeArrowheads="1"/>
          </p:cNvSpPr>
          <p:nvPr>
            <p:ph type="dt" sz="half" idx="10"/>
          </p:nvPr>
        </p:nvSpPr>
        <p:spPr>
          <a:ln/>
        </p:spPr>
        <p:txBody>
          <a:bodyPr/>
          <a:lstStyle>
            <a:lvl1pPr>
              <a:defRPr/>
            </a:lvl1pPr>
          </a:lstStyle>
          <a:p>
            <a:pPr>
              <a:defRPr/>
            </a:pPr>
            <a:r>
              <a:rPr lang="en-US" dirty="0"/>
              <a:t>Phase-II First Review</a:t>
            </a:r>
          </a:p>
        </p:txBody>
      </p:sp>
      <p:sp>
        <p:nvSpPr>
          <p:cNvPr id="4" name="Rectangle 7">
            <a:extLst>
              <a:ext uri="{FF2B5EF4-FFF2-40B4-BE49-F238E27FC236}">
                <a16:creationId xmlns:a16="http://schemas.microsoft.com/office/drawing/2014/main" id="{BDDDAEBE-B0DA-0212-414B-C9FFC612D8C0}"/>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5" name="Rectangle 8">
            <a:extLst>
              <a:ext uri="{FF2B5EF4-FFF2-40B4-BE49-F238E27FC236}">
                <a16:creationId xmlns:a16="http://schemas.microsoft.com/office/drawing/2014/main" id="{7430D5C8-DD0F-C0FD-D016-9055C67C40FA}"/>
              </a:ext>
            </a:extLst>
          </p:cNvPr>
          <p:cNvSpPr>
            <a:spLocks noGrp="1" noChangeArrowheads="1"/>
          </p:cNvSpPr>
          <p:nvPr>
            <p:ph type="sldNum" sz="quarter" idx="12"/>
          </p:nvPr>
        </p:nvSpPr>
        <p:spPr>
          <a:ln/>
        </p:spPr>
        <p:txBody>
          <a:bodyPr/>
          <a:lstStyle>
            <a:lvl1pPr>
              <a:defRPr/>
            </a:lvl1pPr>
          </a:lstStyle>
          <a:p>
            <a:pPr>
              <a:defRPr/>
            </a:pPr>
            <a:fld id="{F583B680-F650-469F-A231-392F163461F6}" type="slidenum">
              <a:rPr lang="en-US" altLang="en-US"/>
              <a:pPr>
                <a:defRPr/>
              </a:pPr>
              <a:t>‹#›</a:t>
            </a:fld>
            <a:endParaRPr lang="en-US" altLang="en-US"/>
          </a:p>
        </p:txBody>
      </p:sp>
    </p:spTree>
    <p:extLst>
      <p:ext uri="{BB962C8B-B14F-4D97-AF65-F5344CB8AC3E}">
        <p14:creationId xmlns:p14="http://schemas.microsoft.com/office/powerpoint/2010/main" val="41268195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90400DB2-066A-4CAE-071C-1EAF9DDB7276}"/>
              </a:ext>
            </a:extLst>
          </p:cNvPr>
          <p:cNvSpPr>
            <a:spLocks noGrp="1" noChangeArrowheads="1"/>
          </p:cNvSpPr>
          <p:nvPr>
            <p:ph type="dt" sz="half" idx="10"/>
          </p:nvPr>
        </p:nvSpPr>
        <p:spPr>
          <a:ln/>
        </p:spPr>
        <p:txBody>
          <a:bodyPr/>
          <a:lstStyle>
            <a:lvl1pPr>
              <a:defRPr/>
            </a:lvl1pPr>
          </a:lstStyle>
          <a:p>
            <a:pPr>
              <a:defRPr/>
            </a:pPr>
            <a:r>
              <a:rPr lang="en-US" dirty="0"/>
              <a:t>Phase-II First Review</a:t>
            </a:r>
          </a:p>
        </p:txBody>
      </p:sp>
      <p:sp>
        <p:nvSpPr>
          <p:cNvPr id="3" name="Rectangle 7">
            <a:extLst>
              <a:ext uri="{FF2B5EF4-FFF2-40B4-BE49-F238E27FC236}">
                <a16:creationId xmlns:a16="http://schemas.microsoft.com/office/drawing/2014/main" id="{EAB14BBF-3825-C6B5-25F7-8686AAD7C353}"/>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4" name="Rectangle 8">
            <a:extLst>
              <a:ext uri="{FF2B5EF4-FFF2-40B4-BE49-F238E27FC236}">
                <a16:creationId xmlns:a16="http://schemas.microsoft.com/office/drawing/2014/main" id="{784D417B-4541-5C9D-274F-9952E6F120B4}"/>
              </a:ext>
            </a:extLst>
          </p:cNvPr>
          <p:cNvSpPr>
            <a:spLocks noGrp="1" noChangeArrowheads="1"/>
          </p:cNvSpPr>
          <p:nvPr>
            <p:ph type="sldNum" sz="quarter" idx="12"/>
          </p:nvPr>
        </p:nvSpPr>
        <p:spPr>
          <a:ln/>
        </p:spPr>
        <p:txBody>
          <a:bodyPr/>
          <a:lstStyle>
            <a:lvl1pPr>
              <a:defRPr/>
            </a:lvl1pPr>
          </a:lstStyle>
          <a:p>
            <a:pPr>
              <a:defRPr/>
            </a:pPr>
            <a:fld id="{DD537315-F462-4C74-88B4-A900525A3FAA}" type="slidenum">
              <a:rPr lang="en-US" altLang="en-US"/>
              <a:pPr>
                <a:defRPr/>
              </a:pPr>
              <a:t>‹#›</a:t>
            </a:fld>
            <a:endParaRPr lang="en-US" altLang="en-US"/>
          </a:p>
        </p:txBody>
      </p:sp>
    </p:spTree>
    <p:extLst>
      <p:ext uri="{BB962C8B-B14F-4D97-AF65-F5344CB8AC3E}">
        <p14:creationId xmlns:p14="http://schemas.microsoft.com/office/powerpoint/2010/main" val="28377793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a:extLst>
              <a:ext uri="{FF2B5EF4-FFF2-40B4-BE49-F238E27FC236}">
                <a16:creationId xmlns:a16="http://schemas.microsoft.com/office/drawing/2014/main" id="{70B1A011-C2F2-C9FC-9DD8-A4E6A00AA40D}"/>
              </a:ext>
            </a:extLst>
          </p:cNvPr>
          <p:cNvSpPr>
            <a:spLocks noGrp="1" noChangeArrowheads="1"/>
          </p:cNvSpPr>
          <p:nvPr>
            <p:ph type="dt" sz="half" idx="10"/>
          </p:nvPr>
        </p:nvSpPr>
        <p:spPr>
          <a:ln/>
        </p:spPr>
        <p:txBody>
          <a:bodyPr/>
          <a:lstStyle>
            <a:lvl1pPr>
              <a:defRPr/>
            </a:lvl1pPr>
          </a:lstStyle>
          <a:p>
            <a:pPr>
              <a:defRPr/>
            </a:pPr>
            <a:r>
              <a:rPr lang="en-US" dirty="0"/>
              <a:t>Phase-II First Review</a:t>
            </a:r>
          </a:p>
        </p:txBody>
      </p:sp>
      <p:sp>
        <p:nvSpPr>
          <p:cNvPr id="6" name="Rectangle 7">
            <a:extLst>
              <a:ext uri="{FF2B5EF4-FFF2-40B4-BE49-F238E27FC236}">
                <a16:creationId xmlns:a16="http://schemas.microsoft.com/office/drawing/2014/main" id="{7B4C95F2-7321-CEE1-4FD5-BE988C3BAE38}"/>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7" name="Rectangle 8">
            <a:extLst>
              <a:ext uri="{FF2B5EF4-FFF2-40B4-BE49-F238E27FC236}">
                <a16:creationId xmlns:a16="http://schemas.microsoft.com/office/drawing/2014/main" id="{24AB3D0A-7C9E-40E8-0F27-0C737BD346FF}"/>
              </a:ext>
            </a:extLst>
          </p:cNvPr>
          <p:cNvSpPr>
            <a:spLocks noGrp="1" noChangeArrowheads="1"/>
          </p:cNvSpPr>
          <p:nvPr>
            <p:ph type="sldNum" sz="quarter" idx="12"/>
          </p:nvPr>
        </p:nvSpPr>
        <p:spPr>
          <a:ln/>
        </p:spPr>
        <p:txBody>
          <a:bodyPr/>
          <a:lstStyle>
            <a:lvl1pPr>
              <a:defRPr/>
            </a:lvl1pPr>
          </a:lstStyle>
          <a:p>
            <a:pPr>
              <a:defRPr/>
            </a:pPr>
            <a:fld id="{379B2829-DA13-4801-8FBD-6D5729CB9593}" type="slidenum">
              <a:rPr lang="en-US" altLang="en-US"/>
              <a:pPr>
                <a:defRPr/>
              </a:pPr>
              <a:t>‹#›</a:t>
            </a:fld>
            <a:endParaRPr lang="en-US" altLang="en-US"/>
          </a:p>
        </p:txBody>
      </p:sp>
    </p:spTree>
    <p:extLst>
      <p:ext uri="{BB962C8B-B14F-4D97-AF65-F5344CB8AC3E}">
        <p14:creationId xmlns:p14="http://schemas.microsoft.com/office/powerpoint/2010/main" val="35014955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a:extLst>
              <a:ext uri="{FF2B5EF4-FFF2-40B4-BE49-F238E27FC236}">
                <a16:creationId xmlns:a16="http://schemas.microsoft.com/office/drawing/2014/main" id="{C531D201-6E7B-DD71-C865-2CC768252091}"/>
              </a:ext>
            </a:extLst>
          </p:cNvPr>
          <p:cNvSpPr>
            <a:spLocks noGrp="1" noChangeArrowheads="1"/>
          </p:cNvSpPr>
          <p:nvPr>
            <p:ph type="dt" sz="half" idx="10"/>
          </p:nvPr>
        </p:nvSpPr>
        <p:spPr>
          <a:ln/>
        </p:spPr>
        <p:txBody>
          <a:bodyPr/>
          <a:lstStyle>
            <a:lvl1pPr>
              <a:defRPr/>
            </a:lvl1pPr>
          </a:lstStyle>
          <a:p>
            <a:pPr>
              <a:defRPr/>
            </a:pPr>
            <a:r>
              <a:rPr lang="en-US" dirty="0"/>
              <a:t>Phase-II First Review</a:t>
            </a:r>
          </a:p>
        </p:txBody>
      </p:sp>
      <p:sp>
        <p:nvSpPr>
          <p:cNvPr id="6" name="Rectangle 7">
            <a:extLst>
              <a:ext uri="{FF2B5EF4-FFF2-40B4-BE49-F238E27FC236}">
                <a16:creationId xmlns:a16="http://schemas.microsoft.com/office/drawing/2014/main" id="{3A474AB6-A9CC-8EC3-60F9-BBEDD90B035D}"/>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7" name="Rectangle 8">
            <a:extLst>
              <a:ext uri="{FF2B5EF4-FFF2-40B4-BE49-F238E27FC236}">
                <a16:creationId xmlns:a16="http://schemas.microsoft.com/office/drawing/2014/main" id="{414DF99B-1424-E931-A0EF-A2CCFECC39DF}"/>
              </a:ext>
            </a:extLst>
          </p:cNvPr>
          <p:cNvSpPr>
            <a:spLocks noGrp="1" noChangeArrowheads="1"/>
          </p:cNvSpPr>
          <p:nvPr>
            <p:ph type="sldNum" sz="quarter" idx="12"/>
          </p:nvPr>
        </p:nvSpPr>
        <p:spPr>
          <a:ln/>
        </p:spPr>
        <p:txBody>
          <a:bodyPr/>
          <a:lstStyle>
            <a:lvl1pPr>
              <a:defRPr/>
            </a:lvl1pPr>
          </a:lstStyle>
          <a:p>
            <a:pPr>
              <a:defRPr/>
            </a:pPr>
            <a:fld id="{B5B0EEF8-84AE-4BCB-9844-5B22523396C9}" type="slidenum">
              <a:rPr lang="en-US" altLang="en-US"/>
              <a:pPr>
                <a:defRPr/>
              </a:pPr>
              <a:t>‹#›</a:t>
            </a:fld>
            <a:endParaRPr lang="en-US" altLang="en-US"/>
          </a:p>
        </p:txBody>
      </p:sp>
    </p:spTree>
    <p:extLst>
      <p:ext uri="{BB962C8B-B14F-4D97-AF65-F5344CB8AC3E}">
        <p14:creationId xmlns:p14="http://schemas.microsoft.com/office/powerpoint/2010/main" val="9759827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tile tx="0" ty="0" sx="100000" sy="100000" flip="none" algn="tl"/>
        </a:blip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7AD52653-E1AE-07CB-DCC9-CD2593D84EFE}"/>
              </a:ext>
            </a:extLst>
          </p:cNvPr>
          <p:cNvSpPr>
            <a:spLocks noGrp="1" noChangeArrowheads="1"/>
          </p:cNvSpPr>
          <p:nvPr>
            <p:ph type="title"/>
          </p:nvPr>
        </p:nvSpPr>
        <p:spPr bwMode="auto">
          <a:xfrm>
            <a:off x="766233" y="304801"/>
            <a:ext cx="10668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4BB93799-0450-059C-B337-0FA5C4C3731F}"/>
              </a:ext>
            </a:extLst>
          </p:cNvPr>
          <p:cNvSpPr>
            <a:spLocks noGrp="1" noChangeArrowheads="1"/>
          </p:cNvSpPr>
          <p:nvPr>
            <p:ph type="body" idx="1"/>
          </p:nvPr>
        </p:nvSpPr>
        <p:spPr bwMode="auto">
          <a:xfrm>
            <a:off x="755651" y="1752600"/>
            <a:ext cx="106680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AutoShape 4">
            <a:extLst>
              <a:ext uri="{FF2B5EF4-FFF2-40B4-BE49-F238E27FC236}">
                <a16:creationId xmlns:a16="http://schemas.microsoft.com/office/drawing/2014/main" id="{6B43BBB4-1099-054A-DDAC-B357DD3DA511}"/>
              </a:ext>
            </a:extLst>
          </p:cNvPr>
          <p:cNvSpPr>
            <a:spLocks noChangeArrowheads="1"/>
          </p:cNvSpPr>
          <p:nvPr/>
        </p:nvSpPr>
        <p:spPr bwMode="auto">
          <a:xfrm>
            <a:off x="812800" y="1566864"/>
            <a:ext cx="10610851" cy="109537"/>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en-IN" sz="1800"/>
          </a:p>
        </p:txBody>
      </p:sp>
      <p:sp>
        <p:nvSpPr>
          <p:cNvPr id="1029" name="Line 5">
            <a:extLst>
              <a:ext uri="{FF2B5EF4-FFF2-40B4-BE49-F238E27FC236}">
                <a16:creationId xmlns:a16="http://schemas.microsoft.com/office/drawing/2014/main" id="{986B2119-A42B-45B1-6DCF-EF7CC29004DD}"/>
              </a:ext>
            </a:extLst>
          </p:cNvPr>
          <p:cNvSpPr>
            <a:spLocks noChangeShapeType="1"/>
          </p:cNvSpPr>
          <p:nvPr/>
        </p:nvSpPr>
        <p:spPr bwMode="auto">
          <a:xfrm flipV="1">
            <a:off x="812800" y="6172200"/>
            <a:ext cx="10566400" cy="0"/>
          </a:xfrm>
          <a:prstGeom prst="line">
            <a:avLst/>
          </a:prstGeom>
          <a:noFill/>
          <a:ln w="3175">
            <a:solidFill>
              <a:schemeClr val="accent2"/>
            </a:solidFill>
            <a:round/>
            <a:headEnd/>
            <a:tailEnd/>
          </a:ln>
          <a:extLst>
            <a:ext uri="{909E8E84-426E-40DD-AFC4-6F175D3DCCD1}">
              <a14:hiddenFill xmlns:a14="http://schemas.microsoft.com/office/drawing/2010/main">
                <a:noFill/>
              </a14:hiddenFill>
            </a:ext>
          </a:extLst>
        </p:spPr>
        <p:txBody>
          <a:bodyPr/>
          <a:lstStyle/>
          <a:p>
            <a:endParaRPr lang="en-IN" sz="1800"/>
          </a:p>
        </p:txBody>
      </p:sp>
      <p:sp>
        <p:nvSpPr>
          <p:cNvPr id="4102" name="Rectangle 6">
            <a:extLst>
              <a:ext uri="{FF2B5EF4-FFF2-40B4-BE49-F238E27FC236}">
                <a16:creationId xmlns:a16="http://schemas.microsoft.com/office/drawing/2014/main" id="{6C6B070B-4AFE-871D-87ED-86092999D2D8}"/>
              </a:ext>
            </a:extLst>
          </p:cNvPr>
          <p:cNvSpPr>
            <a:spLocks noGrp="1" noChangeArrowheads="1"/>
          </p:cNvSpPr>
          <p:nvPr>
            <p:ph type="dt" sz="half" idx="2"/>
          </p:nvPr>
        </p:nvSpPr>
        <p:spPr bwMode="auto">
          <a:xfrm>
            <a:off x="812800" y="6245225"/>
            <a:ext cx="2641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cs typeface="+mn-cs"/>
              </a:defRPr>
            </a:lvl1pPr>
          </a:lstStyle>
          <a:p>
            <a:pPr>
              <a:defRPr/>
            </a:pPr>
            <a:r>
              <a:rPr lang="en-US" dirty="0"/>
              <a:t>Phase-II First Review</a:t>
            </a:r>
          </a:p>
        </p:txBody>
      </p:sp>
      <p:sp>
        <p:nvSpPr>
          <p:cNvPr id="4103" name="Rectangle 7">
            <a:extLst>
              <a:ext uri="{FF2B5EF4-FFF2-40B4-BE49-F238E27FC236}">
                <a16:creationId xmlns:a16="http://schemas.microsoft.com/office/drawing/2014/main" id="{FA33AF8B-6600-80BC-AB7A-98E95CF9D742}"/>
              </a:ext>
            </a:extLst>
          </p:cNvPr>
          <p:cNvSpPr>
            <a:spLocks noGrp="1" noChangeArrowheads="1"/>
          </p:cNvSpPr>
          <p:nvPr>
            <p:ph type="ftr" sz="quarter" idx="3"/>
          </p:nvPr>
        </p:nvSpPr>
        <p:spPr bwMode="auto">
          <a:xfrm>
            <a:off x="4165600" y="6245225"/>
            <a:ext cx="3860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200">
                <a:cs typeface="+mn-cs"/>
              </a:defRPr>
            </a:lvl1pPr>
          </a:lstStyle>
          <a:p>
            <a:pPr>
              <a:defRPr/>
            </a:pPr>
            <a:r>
              <a:rPr lang="en-US"/>
              <a:t>Department of Computer Science and Engineering</a:t>
            </a:r>
          </a:p>
        </p:txBody>
      </p:sp>
      <p:sp>
        <p:nvSpPr>
          <p:cNvPr id="4104" name="Rectangle 8">
            <a:extLst>
              <a:ext uri="{FF2B5EF4-FFF2-40B4-BE49-F238E27FC236}">
                <a16:creationId xmlns:a16="http://schemas.microsoft.com/office/drawing/2014/main" id="{1BD9409A-4B38-651E-F54D-ABAB5C4CEBAD}"/>
              </a:ext>
            </a:extLst>
          </p:cNvPr>
          <p:cNvSpPr>
            <a:spLocks noGrp="1" noChangeArrowheads="1"/>
          </p:cNvSpPr>
          <p:nvPr>
            <p:ph type="sldNum" sz="quarter" idx="4"/>
          </p:nvPr>
        </p:nvSpPr>
        <p:spPr bwMode="auto">
          <a:xfrm>
            <a:off x="8737600" y="6245225"/>
            <a:ext cx="2641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smtClean="0"/>
            </a:lvl1pPr>
          </a:lstStyle>
          <a:p>
            <a:pPr>
              <a:defRPr/>
            </a:pPr>
            <a:fld id="{756AFA5A-A15D-402B-9810-66A481E98194}" type="slidenum">
              <a:rPr lang="en-US" altLang="en-US"/>
              <a:pPr>
                <a:defRPr/>
              </a:pPr>
              <a:t>‹#›</a:t>
            </a:fld>
            <a:endParaRPr lang="en-US" altLang="en-US"/>
          </a:p>
        </p:txBody>
      </p:sp>
    </p:spTree>
    <p:extLst>
      <p:ext uri="{BB962C8B-B14F-4D97-AF65-F5344CB8AC3E}">
        <p14:creationId xmlns:p14="http://schemas.microsoft.com/office/powerpoint/2010/main" val="112080127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defRPr>
      </a:lvl2pPr>
      <a:lvl3pPr algn="l" rtl="0" eaLnBrk="0" fontAlgn="base" hangingPunct="0">
        <a:spcBef>
          <a:spcPct val="0"/>
        </a:spcBef>
        <a:spcAft>
          <a:spcPct val="0"/>
        </a:spcAft>
        <a:defRPr sz="3800">
          <a:solidFill>
            <a:schemeClr val="tx2"/>
          </a:solidFill>
          <a:latin typeface="Verdana" pitchFamily="34" charset="0"/>
        </a:defRPr>
      </a:lvl3pPr>
      <a:lvl4pPr algn="l" rtl="0" eaLnBrk="0" fontAlgn="base" hangingPunct="0">
        <a:spcBef>
          <a:spcPct val="0"/>
        </a:spcBef>
        <a:spcAft>
          <a:spcPct val="0"/>
        </a:spcAft>
        <a:defRPr sz="3800">
          <a:solidFill>
            <a:schemeClr val="tx2"/>
          </a:solidFill>
          <a:latin typeface="Verdana" pitchFamily="34" charset="0"/>
        </a:defRPr>
      </a:lvl4pPr>
      <a:lvl5pPr algn="l" rtl="0" eaLnBrk="0" fontAlgn="base" hangingPunct="0">
        <a:spcBef>
          <a:spcPct val="0"/>
        </a:spcBef>
        <a:spcAft>
          <a:spcPct val="0"/>
        </a:spcAft>
        <a:defRPr sz="3800">
          <a:solidFill>
            <a:schemeClr val="tx2"/>
          </a:solidFill>
          <a:latin typeface="Verdana" pitchFamily="34" charset="0"/>
        </a:defRPr>
      </a:lvl5pPr>
      <a:lvl6pPr marL="457200" algn="l" rtl="0" fontAlgn="base">
        <a:spcBef>
          <a:spcPct val="0"/>
        </a:spcBef>
        <a:spcAft>
          <a:spcPct val="0"/>
        </a:spcAft>
        <a:defRPr sz="3800">
          <a:solidFill>
            <a:schemeClr val="tx2"/>
          </a:solidFill>
          <a:latin typeface="Verdana" pitchFamily="34" charset="0"/>
        </a:defRPr>
      </a:lvl6pPr>
      <a:lvl7pPr marL="914400" algn="l" rtl="0" fontAlgn="base">
        <a:spcBef>
          <a:spcPct val="0"/>
        </a:spcBef>
        <a:spcAft>
          <a:spcPct val="0"/>
        </a:spcAft>
        <a:defRPr sz="3800">
          <a:solidFill>
            <a:schemeClr val="tx2"/>
          </a:solidFill>
          <a:latin typeface="Verdana" pitchFamily="34" charset="0"/>
        </a:defRPr>
      </a:lvl7pPr>
      <a:lvl8pPr marL="1371600" algn="l" rtl="0" fontAlgn="base">
        <a:spcBef>
          <a:spcPct val="0"/>
        </a:spcBef>
        <a:spcAft>
          <a:spcPct val="0"/>
        </a:spcAft>
        <a:defRPr sz="3800">
          <a:solidFill>
            <a:schemeClr val="tx2"/>
          </a:solidFill>
          <a:latin typeface="Verdana" pitchFamily="34" charset="0"/>
        </a:defRPr>
      </a:lvl8pPr>
      <a:lvl9pPr marL="1828800" algn="l" rtl="0" fontAlgn="base">
        <a:spcBef>
          <a:spcPct val="0"/>
        </a:spcBef>
        <a:spcAft>
          <a:spcPct val="0"/>
        </a:spcAft>
        <a:defRPr sz="3800">
          <a:solidFill>
            <a:schemeClr val="tx2"/>
          </a:solidFill>
          <a:latin typeface="Verdana" pitchFamily="34" charset="0"/>
        </a:defRPr>
      </a:lvl9pPr>
    </p:titleStyle>
    <p:body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anose="05000000000000000000" pitchFamily="2" charset="2"/>
        <a:buChar char="n"/>
        <a:defRPr sz="2600">
          <a:solidFill>
            <a:schemeClr val="tx1"/>
          </a:solidFill>
          <a:latin typeface="+mn-lt"/>
        </a:defRPr>
      </a:lvl2pPr>
      <a:lvl3pPr marL="1304925" indent="-395288" algn="l" rtl="0" eaLnBrk="0" fontAlgn="base" hangingPunct="0">
        <a:spcBef>
          <a:spcPct val="20000"/>
        </a:spcBef>
        <a:spcAft>
          <a:spcPct val="0"/>
        </a:spcAft>
        <a:buClr>
          <a:schemeClr val="accent2"/>
        </a:buClr>
        <a:buFont typeface="Wingdings" panose="05000000000000000000" pitchFamily="2" charset="2"/>
        <a:buChar char="o"/>
        <a:defRPr sz="2300">
          <a:solidFill>
            <a:schemeClr val="tx1"/>
          </a:solidFill>
          <a:latin typeface="+mn-lt"/>
        </a:defRPr>
      </a:lvl3pPr>
      <a:lvl4pPr marL="1693863" indent="-387350" algn="l" rtl="0" eaLnBrk="0" fontAlgn="base" hangingPunct="0">
        <a:spcBef>
          <a:spcPct val="20000"/>
        </a:spcBef>
        <a:spcAft>
          <a:spcPct val="0"/>
        </a:spcAft>
        <a:buClr>
          <a:schemeClr val="accent2"/>
        </a:buClr>
        <a:buFont typeface="Wingdings" panose="05000000000000000000" pitchFamily="2" charset="2"/>
        <a:buChar char="n"/>
        <a:defRPr sz="2000">
          <a:solidFill>
            <a:schemeClr val="tx1"/>
          </a:solidFill>
          <a:latin typeface="+mn-lt"/>
        </a:defRPr>
      </a:lvl4pPr>
      <a:lvl5pPr marL="2093913" indent="-398463"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xml"/><Relationship Id="rId1" Type="http://schemas.openxmlformats.org/officeDocument/2006/relationships/themeOverride" Target="../theme/themeOverride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4.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655FB75-EA23-05A2-65B0-3FBB7B85AFC1}"/>
              </a:ext>
            </a:extLst>
          </p:cNvPr>
          <p:cNvPicPr>
            <a:picLocks noChangeAspect="1"/>
          </p:cNvPicPr>
          <p:nvPr/>
        </p:nvPicPr>
        <p:blipFill>
          <a:blip r:embed="rId4"/>
          <a:stretch>
            <a:fillRect/>
          </a:stretch>
        </p:blipFill>
        <p:spPr>
          <a:xfrm>
            <a:off x="80384" y="89477"/>
            <a:ext cx="2924175" cy="952500"/>
          </a:xfrm>
          <a:prstGeom prst="rect">
            <a:avLst/>
          </a:prstGeom>
        </p:spPr>
      </p:pic>
      <p:pic>
        <p:nvPicPr>
          <p:cNvPr id="7" name="Picture 6">
            <a:extLst>
              <a:ext uri="{FF2B5EF4-FFF2-40B4-BE49-F238E27FC236}">
                <a16:creationId xmlns:a16="http://schemas.microsoft.com/office/drawing/2014/main" id="{FB5478A0-E400-6B2F-4B52-61D3A263B2D2}"/>
              </a:ext>
            </a:extLst>
          </p:cNvPr>
          <p:cNvPicPr>
            <a:picLocks noChangeAspect="1"/>
          </p:cNvPicPr>
          <p:nvPr/>
        </p:nvPicPr>
        <p:blipFill>
          <a:blip r:embed="rId5"/>
          <a:stretch>
            <a:fillRect/>
          </a:stretch>
        </p:blipFill>
        <p:spPr>
          <a:xfrm>
            <a:off x="11111491" y="64077"/>
            <a:ext cx="1000125" cy="1143000"/>
          </a:xfrm>
          <a:prstGeom prst="rect">
            <a:avLst/>
          </a:prstGeom>
        </p:spPr>
      </p:pic>
      <p:sp>
        <p:nvSpPr>
          <p:cNvPr id="9" name="Title 1">
            <a:extLst>
              <a:ext uri="{FF2B5EF4-FFF2-40B4-BE49-F238E27FC236}">
                <a16:creationId xmlns:a16="http://schemas.microsoft.com/office/drawing/2014/main" id="{D41A2FBB-F55B-9BAA-4EBD-7D6AD7B1D9C0}"/>
              </a:ext>
            </a:extLst>
          </p:cNvPr>
          <p:cNvSpPr txBox="1">
            <a:spLocks/>
          </p:cNvSpPr>
          <p:nvPr/>
        </p:nvSpPr>
        <p:spPr>
          <a:xfrm>
            <a:off x="789712" y="2871277"/>
            <a:ext cx="10515600" cy="1325563"/>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000" b="1" dirty="0">
                <a:solidFill>
                  <a:srgbClr val="7030A0"/>
                </a:solidFill>
                <a:latin typeface="Verdana" panose="020B0604030504040204" pitchFamily="34" charset="0"/>
                <a:ea typeface="+mn-ea"/>
                <a:cs typeface="+mn-cs"/>
              </a:rPr>
              <a:t>Fabric Classification</a:t>
            </a:r>
            <a:endParaRPr lang="en-IN" sz="4000" b="1" dirty="0">
              <a:solidFill>
                <a:srgbClr val="7030A0"/>
              </a:solidFill>
              <a:latin typeface="Verdana" panose="020B0604030504040204" pitchFamily="34" charset="0"/>
              <a:ea typeface="+mn-ea"/>
              <a:cs typeface="+mn-cs"/>
            </a:endParaRPr>
          </a:p>
        </p:txBody>
      </p:sp>
      <p:sp>
        <p:nvSpPr>
          <p:cNvPr id="10" name="TextBox 1">
            <a:extLst>
              <a:ext uri="{FF2B5EF4-FFF2-40B4-BE49-F238E27FC236}">
                <a16:creationId xmlns:a16="http://schemas.microsoft.com/office/drawing/2014/main" id="{2D19DAE3-8F95-230C-D485-225341D07DA1}"/>
              </a:ext>
            </a:extLst>
          </p:cNvPr>
          <p:cNvSpPr txBox="1">
            <a:spLocks noChangeArrowheads="1"/>
          </p:cNvSpPr>
          <p:nvPr/>
        </p:nvSpPr>
        <p:spPr bwMode="auto">
          <a:xfrm>
            <a:off x="962889" y="5183902"/>
            <a:ext cx="34290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spcBef>
                <a:spcPct val="0"/>
              </a:spcBef>
              <a:buClrTx/>
              <a:buFontTx/>
              <a:buNone/>
            </a:pPr>
            <a:r>
              <a:rPr lang="en-IN" altLang="en-US" sz="2400" b="1" dirty="0" err="1">
                <a:solidFill>
                  <a:srgbClr val="FF0000"/>
                </a:solidFill>
              </a:rPr>
              <a:t>Dr.S</a:t>
            </a:r>
            <a:r>
              <a:rPr lang="en-IN" altLang="en-US" sz="2400" b="1" dirty="0">
                <a:solidFill>
                  <a:srgbClr val="FF0000"/>
                </a:solidFill>
              </a:rPr>
              <a:t>. </a:t>
            </a:r>
            <a:r>
              <a:rPr lang="en-IN" altLang="en-US" sz="2400" b="1" dirty="0" err="1">
                <a:solidFill>
                  <a:srgbClr val="FF0000"/>
                </a:solidFill>
              </a:rPr>
              <a:t>Vinodkumar</a:t>
            </a:r>
            <a:endParaRPr lang="en-IN" altLang="en-US" sz="2400" b="1" dirty="0">
              <a:solidFill>
                <a:srgbClr val="FF0000"/>
              </a:solidFill>
            </a:endParaRPr>
          </a:p>
          <a:p>
            <a:pPr>
              <a:spcBef>
                <a:spcPct val="0"/>
              </a:spcBef>
              <a:buClrTx/>
              <a:buFontTx/>
              <a:buNone/>
            </a:pPr>
            <a:r>
              <a:rPr lang="en-IN" altLang="en-US" sz="2400" b="1" dirty="0">
                <a:solidFill>
                  <a:srgbClr val="FF0000"/>
                </a:solidFill>
              </a:rPr>
              <a:t>Professor</a:t>
            </a:r>
          </a:p>
          <a:p>
            <a:pPr>
              <a:spcBef>
                <a:spcPct val="0"/>
              </a:spcBef>
              <a:buClrTx/>
              <a:buFontTx/>
              <a:buNone/>
            </a:pPr>
            <a:endParaRPr lang="en-IN" altLang="en-US" sz="2400" b="1" dirty="0">
              <a:solidFill>
                <a:srgbClr val="FF0000"/>
              </a:solidFill>
            </a:endParaRPr>
          </a:p>
        </p:txBody>
      </p:sp>
      <p:sp>
        <p:nvSpPr>
          <p:cNvPr id="11" name="TextBox 1">
            <a:extLst>
              <a:ext uri="{FF2B5EF4-FFF2-40B4-BE49-F238E27FC236}">
                <a16:creationId xmlns:a16="http://schemas.microsoft.com/office/drawing/2014/main" id="{19A39F01-D00C-AF01-020F-6FE15F5B4206}"/>
              </a:ext>
            </a:extLst>
          </p:cNvPr>
          <p:cNvSpPr txBox="1">
            <a:spLocks noChangeArrowheads="1"/>
          </p:cNvSpPr>
          <p:nvPr/>
        </p:nvSpPr>
        <p:spPr bwMode="auto">
          <a:xfrm>
            <a:off x="7800112" y="5183902"/>
            <a:ext cx="3505200"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spcBef>
                <a:spcPct val="0"/>
              </a:spcBef>
              <a:buClrTx/>
              <a:buFontTx/>
              <a:buNone/>
            </a:pPr>
            <a:r>
              <a:rPr lang="en-US" altLang="en-IN" sz="2400" b="1" dirty="0" err="1">
                <a:solidFill>
                  <a:srgbClr val="FF0000"/>
                </a:solidFill>
              </a:rPr>
              <a:t>Dhanushkumar</a:t>
            </a:r>
            <a:r>
              <a:rPr lang="en-US" altLang="en-IN" sz="2400" b="1" dirty="0">
                <a:solidFill>
                  <a:srgbClr val="FF0000"/>
                </a:solidFill>
              </a:rPr>
              <a:t> v</a:t>
            </a:r>
          </a:p>
          <a:p>
            <a:pPr>
              <a:spcBef>
                <a:spcPct val="0"/>
              </a:spcBef>
              <a:buClrTx/>
              <a:buFontTx/>
              <a:buNone/>
            </a:pPr>
            <a:r>
              <a:rPr lang="en-US" altLang="en-IN" sz="2400" b="1" dirty="0">
                <a:solidFill>
                  <a:srgbClr val="FF0000"/>
                </a:solidFill>
              </a:rPr>
              <a:t>210701053</a:t>
            </a:r>
          </a:p>
          <a:p>
            <a:pPr>
              <a:spcBef>
                <a:spcPct val="0"/>
              </a:spcBef>
              <a:buClrTx/>
              <a:buNone/>
            </a:pPr>
            <a:r>
              <a:rPr lang="en-US" altLang="en-IN" sz="2400" b="1" dirty="0">
                <a:solidFill>
                  <a:srgbClr val="FF0000"/>
                </a:solidFill>
              </a:rPr>
              <a:t>Guru Prasath T</a:t>
            </a:r>
          </a:p>
          <a:p>
            <a:pPr>
              <a:spcBef>
                <a:spcPct val="0"/>
              </a:spcBef>
              <a:buClrTx/>
              <a:buNone/>
            </a:pPr>
            <a:r>
              <a:rPr lang="en-US" altLang="en-IN" sz="2400" b="1" dirty="0">
                <a:solidFill>
                  <a:srgbClr val="FF0000"/>
                </a:solidFill>
              </a:rPr>
              <a:t>210701064</a:t>
            </a:r>
          </a:p>
          <a:p>
            <a:pPr>
              <a:spcBef>
                <a:spcPct val="0"/>
              </a:spcBef>
              <a:buClrTx/>
              <a:buFontTx/>
              <a:buNone/>
            </a:pPr>
            <a:endParaRPr lang="en-IN" altLang="en-US" sz="2400" b="1" dirty="0">
              <a:solidFill>
                <a:srgbClr val="FF0000"/>
              </a:solidFill>
            </a:endParaRPr>
          </a:p>
        </p:txBody>
      </p:sp>
      <p:sp>
        <p:nvSpPr>
          <p:cNvPr id="15" name="Title 1">
            <a:extLst>
              <a:ext uri="{FF2B5EF4-FFF2-40B4-BE49-F238E27FC236}">
                <a16:creationId xmlns:a16="http://schemas.microsoft.com/office/drawing/2014/main" id="{321851EC-AC90-1CBE-0738-0329685AB2AB}"/>
              </a:ext>
            </a:extLst>
          </p:cNvPr>
          <p:cNvSpPr txBox="1">
            <a:spLocks/>
          </p:cNvSpPr>
          <p:nvPr/>
        </p:nvSpPr>
        <p:spPr>
          <a:xfrm>
            <a:off x="708891" y="1213137"/>
            <a:ext cx="10515600" cy="722457"/>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2800" b="1" dirty="0">
                <a:solidFill>
                  <a:srgbClr val="00B050"/>
                </a:solidFill>
                <a:latin typeface="Verdana" panose="020B0604030504040204" pitchFamily="34" charset="0"/>
                <a:ea typeface="+mn-ea"/>
                <a:cs typeface="+mn-cs"/>
              </a:rPr>
              <a:t>Department of Computer Science and Engineering</a:t>
            </a:r>
          </a:p>
        </p:txBody>
      </p:sp>
      <p:sp>
        <p:nvSpPr>
          <p:cNvPr id="2" name="Title 1">
            <a:extLst>
              <a:ext uri="{FF2B5EF4-FFF2-40B4-BE49-F238E27FC236}">
                <a16:creationId xmlns:a16="http://schemas.microsoft.com/office/drawing/2014/main" id="{FCA96D6F-308F-76C7-7A91-A7ABC06002C8}"/>
              </a:ext>
            </a:extLst>
          </p:cNvPr>
          <p:cNvSpPr txBox="1">
            <a:spLocks/>
          </p:cNvSpPr>
          <p:nvPr/>
        </p:nvSpPr>
        <p:spPr>
          <a:xfrm>
            <a:off x="838200" y="1745525"/>
            <a:ext cx="10515600" cy="722457"/>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2800" b="1" dirty="0">
                <a:solidFill>
                  <a:srgbClr val="002060"/>
                </a:solidFill>
                <a:latin typeface="Verdana" panose="020B0604030504040204" pitchFamily="34" charset="0"/>
                <a:ea typeface="+mn-ea"/>
                <a:cs typeface="+mn-cs"/>
              </a:rPr>
              <a:t>CS19643 – Foundations of Machine Learning</a:t>
            </a:r>
          </a:p>
        </p:txBody>
      </p:sp>
    </p:spTree>
    <p:extLst>
      <p:ext uri="{BB962C8B-B14F-4D97-AF65-F5344CB8AC3E}">
        <p14:creationId xmlns:p14="http://schemas.microsoft.com/office/powerpoint/2010/main" val="4233139276"/>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6B5F68-697A-47DF-83E4-564FF5FD70A2}"/>
              </a:ext>
            </a:extLst>
          </p:cNvPr>
          <p:cNvSpPr>
            <a:spLocks noGrp="1"/>
          </p:cNvSpPr>
          <p:nvPr>
            <p:ph type="title"/>
          </p:nvPr>
        </p:nvSpPr>
        <p:spPr/>
        <p:txBody>
          <a:bodyPr/>
          <a:lstStyle/>
          <a:p>
            <a:r>
              <a:rPr lang="en-US" b="1" dirty="0">
                <a:solidFill>
                  <a:srgbClr val="FF0000"/>
                </a:solidFill>
              </a:rPr>
              <a:t>Functional Description of Module</a:t>
            </a:r>
            <a:endParaRPr lang="en-IN" dirty="0"/>
          </a:p>
        </p:txBody>
      </p:sp>
      <p:sp>
        <p:nvSpPr>
          <p:cNvPr id="3" name="Content Placeholder 2">
            <a:extLst>
              <a:ext uri="{FF2B5EF4-FFF2-40B4-BE49-F238E27FC236}">
                <a16:creationId xmlns:a16="http://schemas.microsoft.com/office/drawing/2014/main" id="{CF3A1B56-5EF6-44A1-B8C8-32F9E50F65FD}"/>
              </a:ext>
            </a:extLst>
          </p:cNvPr>
          <p:cNvSpPr>
            <a:spLocks noGrp="1"/>
          </p:cNvSpPr>
          <p:nvPr>
            <p:ph idx="1"/>
          </p:nvPr>
        </p:nvSpPr>
        <p:spPr/>
        <p:txBody>
          <a:bodyPr/>
          <a:lstStyle/>
          <a:p>
            <a:pPr marL="0" indent="0" algn="just">
              <a:buNone/>
            </a:pPr>
            <a:r>
              <a:rPr lang="en-US" sz="2400" b="1" dirty="0">
                <a:effectLst/>
                <a:latin typeface="Times New Roman" panose="02020603050405020304" pitchFamily="18" charset="0"/>
                <a:ea typeface="Times New Roman" panose="02020603050405020304" pitchFamily="18" charset="0"/>
              </a:rPr>
              <a:t>User Interface Integration:</a:t>
            </a:r>
          </a:p>
          <a:p>
            <a:pPr marL="0" indent="0" algn="just">
              <a:buNone/>
            </a:pPr>
            <a:r>
              <a:rPr lang="en-US" sz="2400" dirty="0">
                <a:latin typeface="Times New Roman" panose="02020603050405020304" pitchFamily="18" charset="0"/>
              </a:rPr>
              <a:t>				The User Interface Integration module focuses on seamlessly integrating the fabric recognition features into the e-commerce platform's user interface. We design intuitive user interfaces that allow users to easily interact with the fabric recognition system, view fabric information for clothing items, and filter products based on fabric preferences. The module ensures that the fabric recognition features are seamlessly integrated into the existing e-commerce platform, enhancing the overall user experience and driving user engagement.</a:t>
            </a:r>
            <a:endParaRPr lang="en-IN" sz="2400" dirty="0"/>
          </a:p>
        </p:txBody>
      </p:sp>
      <p:sp>
        <p:nvSpPr>
          <p:cNvPr id="4" name="Date Placeholder 3">
            <a:extLst>
              <a:ext uri="{FF2B5EF4-FFF2-40B4-BE49-F238E27FC236}">
                <a16:creationId xmlns:a16="http://schemas.microsoft.com/office/drawing/2014/main" id="{AC2BA71A-2DA0-4E23-A7BB-88B4127CDB12}"/>
              </a:ext>
            </a:extLst>
          </p:cNvPr>
          <p:cNvSpPr>
            <a:spLocks noGrp="1"/>
          </p:cNvSpPr>
          <p:nvPr>
            <p:ph type="dt" sz="half" idx="10"/>
          </p:nvPr>
        </p:nvSpPr>
        <p:spPr/>
        <p:txBody>
          <a:bodyPr/>
          <a:lstStyle/>
          <a:p>
            <a:pPr>
              <a:defRPr/>
            </a:pPr>
            <a:r>
              <a:rPr lang="en-US" dirty="0"/>
              <a:t>Phase-II Final Review</a:t>
            </a:r>
          </a:p>
        </p:txBody>
      </p:sp>
      <p:sp>
        <p:nvSpPr>
          <p:cNvPr id="5" name="Footer Placeholder 4">
            <a:extLst>
              <a:ext uri="{FF2B5EF4-FFF2-40B4-BE49-F238E27FC236}">
                <a16:creationId xmlns:a16="http://schemas.microsoft.com/office/drawing/2014/main" id="{CB62B2B6-BD1D-465C-AD30-30D78B8C143F}"/>
              </a:ext>
            </a:extLst>
          </p:cNvPr>
          <p:cNvSpPr>
            <a:spLocks noGrp="1"/>
          </p:cNvSpPr>
          <p:nvPr>
            <p:ph type="ftr" sz="quarter" idx="11"/>
          </p:nvPr>
        </p:nvSpPr>
        <p:spPr/>
        <p:txBody>
          <a:bodyPr/>
          <a:lstStyle/>
          <a:p>
            <a:pPr>
              <a:defRPr/>
            </a:pPr>
            <a:r>
              <a:rPr lang="en-US"/>
              <a:t>Department of Computer Science and Engineering</a:t>
            </a:r>
          </a:p>
        </p:txBody>
      </p:sp>
      <p:sp>
        <p:nvSpPr>
          <p:cNvPr id="6" name="Slide Number Placeholder 5">
            <a:extLst>
              <a:ext uri="{FF2B5EF4-FFF2-40B4-BE49-F238E27FC236}">
                <a16:creationId xmlns:a16="http://schemas.microsoft.com/office/drawing/2014/main" id="{AB1AA1EB-1E68-4051-A470-89EBBD4159D0}"/>
              </a:ext>
            </a:extLst>
          </p:cNvPr>
          <p:cNvSpPr>
            <a:spLocks noGrp="1"/>
          </p:cNvSpPr>
          <p:nvPr>
            <p:ph type="sldNum" sz="quarter" idx="12"/>
          </p:nvPr>
        </p:nvSpPr>
        <p:spPr/>
        <p:txBody>
          <a:bodyPr/>
          <a:lstStyle/>
          <a:p>
            <a:pPr>
              <a:defRPr/>
            </a:pPr>
            <a:fld id="{BDC2143B-610F-499C-A392-DFFBE135A7B2}" type="slidenum">
              <a:rPr lang="en-US" altLang="en-US" smtClean="0"/>
              <a:pPr>
                <a:defRPr/>
              </a:pPr>
              <a:t>10</a:t>
            </a:fld>
            <a:endParaRPr lang="en-US" altLang="en-US"/>
          </a:p>
        </p:txBody>
      </p:sp>
    </p:spTree>
    <p:extLst>
      <p:ext uri="{BB962C8B-B14F-4D97-AF65-F5344CB8AC3E}">
        <p14:creationId xmlns:p14="http://schemas.microsoft.com/office/powerpoint/2010/main" val="21267210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US" altLang="en-US" sz="2800" b="1" dirty="0">
                <a:solidFill>
                  <a:srgbClr val="FF0000"/>
                </a:solidFill>
              </a:rPr>
              <a:t>Conclusion</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a:xfrm>
            <a:off x="812800" y="1606795"/>
            <a:ext cx="10668000" cy="4267200"/>
          </a:xfrm>
        </p:spPr>
        <p:txBody>
          <a:bodyPr/>
          <a:lstStyle/>
          <a:p>
            <a:pPr marL="0" indent="0" algn="just">
              <a:buClr>
                <a:srgbClr val="CC0000"/>
              </a:buClr>
              <a:buNone/>
              <a:defRPr/>
            </a:pPr>
            <a:r>
              <a:rPr lang="en-US" sz="2400" dirty="0">
                <a:latin typeface="Times New Roman" panose="02020603050405020304" pitchFamily="18" charset="0"/>
                <a:ea typeface="Times New Roman" panose="02020603050405020304" pitchFamily="18" charset="0"/>
                <a:cs typeface="Times New Roman" panose="02020603050405020304" pitchFamily="18" charset="0"/>
              </a:rPr>
              <a:t>In conclusion, the integration of fabric recognition technology into e-commerce platforms specializing in apparel retail presents a transformative opportunity for enhancing the online shopping experience. Our research demonstrates the efficacy of leveraging Convolutional Neural Networks (CNNs) for fabric recognition, enabling users to effortlessly discover clothing items tailored to their fabric preferences. By seamlessly integrating the fabric recognition model into the e-commerce platform, we have facilitated a more efficient and personalized shopping experience for consumers while optimizing operational efficiency for retailers. Our work contributes to the advancement of fabric recognition technology in e-commerce, paving the way for improved user experiences and operational efficiencies. Future research could explore further enhancements to the fabric recognition model and its integration into e-commerce platforms to continue driving innovation in online apparel retail.</a:t>
            </a:r>
            <a:endParaRPr lang="en-IN" dirty="0"/>
          </a:p>
        </p:txBody>
      </p:sp>
      <p:sp>
        <p:nvSpPr>
          <p:cNvPr id="8" name="Footer Placeholder 7">
            <a:extLst>
              <a:ext uri="{FF2B5EF4-FFF2-40B4-BE49-F238E27FC236}">
                <a16:creationId xmlns:a16="http://schemas.microsoft.com/office/drawing/2014/main" id="{F6D9400E-12B9-3AF6-FC4B-9B4C0B1549BF}"/>
              </a:ext>
            </a:extLst>
          </p:cNvPr>
          <p:cNvSpPr>
            <a:spLocks noGrp="1"/>
          </p:cNvSpPr>
          <p:nvPr>
            <p:ph type="ftr" sz="quarter" idx="11"/>
          </p:nvPr>
        </p:nvSpPr>
        <p:spPr/>
        <p:txBody>
          <a:bodyPr/>
          <a:lstStyle/>
          <a:p>
            <a:pPr>
              <a:defRPr/>
            </a:pPr>
            <a:r>
              <a:rPr lang="en-US"/>
              <a:t>Department of Computer Science and Engineering</a:t>
            </a:r>
          </a:p>
        </p:txBody>
      </p:sp>
      <p:sp>
        <p:nvSpPr>
          <p:cNvPr id="9" name="Slide Number Placeholder 8">
            <a:extLst>
              <a:ext uri="{FF2B5EF4-FFF2-40B4-BE49-F238E27FC236}">
                <a16:creationId xmlns:a16="http://schemas.microsoft.com/office/drawing/2014/main" id="{3392B983-1A01-9183-3583-86ACF6643A20}"/>
              </a:ext>
            </a:extLst>
          </p:cNvPr>
          <p:cNvSpPr>
            <a:spLocks noGrp="1"/>
          </p:cNvSpPr>
          <p:nvPr>
            <p:ph type="sldNum" sz="quarter" idx="12"/>
          </p:nvPr>
        </p:nvSpPr>
        <p:spPr/>
        <p:txBody>
          <a:bodyPr/>
          <a:lstStyle/>
          <a:p>
            <a:pPr>
              <a:defRPr/>
            </a:pPr>
            <a:fld id="{BDC2143B-610F-499C-A392-DFFBE135A7B2}" type="slidenum">
              <a:rPr lang="en-US" altLang="en-US" smtClean="0"/>
              <a:pPr>
                <a:defRPr/>
              </a:pPr>
              <a:t>11</a:t>
            </a:fld>
            <a:endParaRPr lang="en-US" altLang="en-US"/>
          </a:p>
        </p:txBody>
      </p:sp>
    </p:spTree>
    <p:extLst>
      <p:ext uri="{BB962C8B-B14F-4D97-AF65-F5344CB8AC3E}">
        <p14:creationId xmlns:p14="http://schemas.microsoft.com/office/powerpoint/2010/main" val="23691662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US" altLang="en-US" sz="3200" b="1" dirty="0">
                <a:solidFill>
                  <a:srgbClr val="FF0000"/>
                </a:solidFill>
              </a:rPr>
              <a:t>References</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a:xfrm>
            <a:off x="762000" y="1587782"/>
            <a:ext cx="10668000" cy="4267200"/>
          </a:xfrm>
        </p:spPr>
        <p:txBody>
          <a:bodyPr/>
          <a:lstStyle/>
          <a:p>
            <a:pPr marL="342900" lvl="0" indent="-342900" algn="just">
              <a:buFont typeface="+mj-lt"/>
              <a:buAutoNum type="arabicPeriod"/>
            </a:pPr>
            <a:r>
              <a:rPr lang="en-IN" sz="2400" dirty="0">
                <a:effectLst/>
                <a:latin typeface="Times New Roman" panose="02020603050405020304" pitchFamily="18" charset="0"/>
                <a:ea typeface="SimSun" panose="02010600030101010101" pitchFamily="2" charset="-122"/>
              </a:rPr>
              <a:t>1. Simonyan, K., &amp; Zisserman, A. (2014). Very deep convolutional networks for large-scale image recognition. </a:t>
            </a:r>
          </a:p>
          <a:p>
            <a:pPr marL="342900" lvl="0" indent="-342900" algn="just">
              <a:buFont typeface="+mj-lt"/>
              <a:buAutoNum type="arabicPeriod"/>
            </a:pPr>
            <a:r>
              <a:rPr lang="en-IN" sz="2400" dirty="0" err="1">
                <a:effectLst/>
                <a:latin typeface="Times New Roman" panose="02020603050405020304" pitchFamily="18" charset="0"/>
                <a:ea typeface="SimSun" panose="02010600030101010101" pitchFamily="2" charset="-122"/>
              </a:rPr>
              <a:t>Krizhevsky</a:t>
            </a:r>
            <a:r>
              <a:rPr lang="en-IN" sz="2400" dirty="0">
                <a:effectLst/>
                <a:latin typeface="Times New Roman" panose="02020603050405020304" pitchFamily="18" charset="0"/>
                <a:ea typeface="SimSun" panose="02010600030101010101" pitchFamily="2" charset="-122"/>
              </a:rPr>
              <a:t>, A., </a:t>
            </a:r>
            <a:r>
              <a:rPr lang="en-IN" sz="2400" dirty="0" err="1">
                <a:effectLst/>
                <a:latin typeface="Times New Roman" panose="02020603050405020304" pitchFamily="18" charset="0"/>
                <a:ea typeface="SimSun" panose="02010600030101010101" pitchFamily="2" charset="-122"/>
              </a:rPr>
              <a:t>Sutskever</a:t>
            </a:r>
            <a:r>
              <a:rPr lang="en-IN" sz="2400" dirty="0">
                <a:effectLst/>
                <a:latin typeface="Times New Roman" panose="02020603050405020304" pitchFamily="18" charset="0"/>
                <a:ea typeface="SimSun" panose="02010600030101010101" pitchFamily="2" charset="-122"/>
              </a:rPr>
              <a:t>, I., &amp; Hinton, G. E. (2012). ImageNet classification with deep convolutional neural networks. </a:t>
            </a:r>
          </a:p>
          <a:p>
            <a:pPr marL="342900" lvl="0" indent="-342900" algn="just">
              <a:buFont typeface="+mj-lt"/>
              <a:buAutoNum type="arabicPeriod"/>
            </a:pPr>
            <a:r>
              <a:rPr lang="en-IN" sz="2400" dirty="0">
                <a:effectLst/>
                <a:latin typeface="Times New Roman" panose="02020603050405020304" pitchFamily="18" charset="0"/>
                <a:ea typeface="SimSun" panose="02010600030101010101" pitchFamily="2" charset="-122"/>
              </a:rPr>
              <a:t>LeCun, Y., Bengio, Y., &amp; Hinton, G. (2015). Deep learning. </a:t>
            </a:r>
          </a:p>
          <a:p>
            <a:pPr marL="342900" lvl="0" indent="-342900" algn="just">
              <a:buFont typeface="+mj-lt"/>
              <a:buAutoNum type="arabicPeriod"/>
            </a:pPr>
            <a:r>
              <a:rPr lang="en-IN" sz="2400" dirty="0">
                <a:effectLst/>
                <a:latin typeface="Times New Roman" panose="02020603050405020304" pitchFamily="18" charset="0"/>
                <a:ea typeface="SimSun" panose="02010600030101010101" pitchFamily="2" charset="-122"/>
              </a:rPr>
              <a:t> Deng, J., Dong, W., </a:t>
            </a:r>
            <a:r>
              <a:rPr lang="en-IN" sz="2400" dirty="0" err="1">
                <a:effectLst/>
                <a:latin typeface="Times New Roman" panose="02020603050405020304" pitchFamily="18" charset="0"/>
                <a:ea typeface="SimSun" panose="02010600030101010101" pitchFamily="2" charset="-122"/>
              </a:rPr>
              <a:t>Socher</a:t>
            </a:r>
            <a:r>
              <a:rPr lang="en-IN" sz="2400" dirty="0">
                <a:effectLst/>
                <a:latin typeface="Times New Roman" panose="02020603050405020304" pitchFamily="18" charset="0"/>
                <a:ea typeface="SimSun" panose="02010600030101010101" pitchFamily="2" charset="-122"/>
              </a:rPr>
              <a:t>, R., Li, L. J., Li, K., &amp; Fei-Fei, L. (2009). ImageNet: A large-scale hierarchical image database. </a:t>
            </a:r>
          </a:p>
          <a:p>
            <a:pPr marL="342900" lvl="0" indent="-342900" algn="just">
              <a:buFont typeface="+mj-lt"/>
              <a:buAutoNum type="arabicPeriod"/>
            </a:pPr>
            <a:r>
              <a:rPr lang="en-US" sz="2400" dirty="0" err="1">
                <a:effectLst/>
                <a:latin typeface="Times New Roman" panose="02020603050405020304" pitchFamily="18" charset="0"/>
                <a:ea typeface="SimSun" panose="02010600030101010101" pitchFamily="2" charset="-122"/>
              </a:rPr>
              <a:t>Szegedy</a:t>
            </a:r>
            <a:r>
              <a:rPr lang="en-US" sz="2400" dirty="0">
                <a:effectLst/>
                <a:latin typeface="Times New Roman" panose="02020603050405020304" pitchFamily="18" charset="0"/>
                <a:ea typeface="SimSun" panose="02010600030101010101" pitchFamily="2" charset="-122"/>
              </a:rPr>
              <a:t>, C., Liu, W., Jia, Y., </a:t>
            </a:r>
            <a:r>
              <a:rPr lang="en-US" sz="2400" dirty="0" err="1">
                <a:effectLst/>
                <a:latin typeface="Times New Roman" panose="02020603050405020304" pitchFamily="18" charset="0"/>
                <a:ea typeface="SimSun" panose="02010600030101010101" pitchFamily="2" charset="-122"/>
              </a:rPr>
              <a:t>Sermanet</a:t>
            </a:r>
            <a:r>
              <a:rPr lang="en-US" sz="2400" dirty="0">
                <a:effectLst/>
                <a:latin typeface="Times New Roman" panose="02020603050405020304" pitchFamily="18" charset="0"/>
                <a:ea typeface="SimSun" panose="02010600030101010101" pitchFamily="2" charset="-122"/>
              </a:rPr>
              <a:t>, P., Reed, S., &amp; </a:t>
            </a:r>
            <a:r>
              <a:rPr lang="en-US" sz="2400" dirty="0" err="1">
                <a:effectLst/>
                <a:latin typeface="Times New Roman" panose="02020603050405020304" pitchFamily="18" charset="0"/>
                <a:ea typeface="SimSun" panose="02010600030101010101" pitchFamily="2" charset="-122"/>
              </a:rPr>
              <a:t>Anguelov</a:t>
            </a:r>
            <a:r>
              <a:rPr lang="en-US" sz="2400" dirty="0">
                <a:effectLst/>
                <a:latin typeface="Times New Roman" panose="02020603050405020304" pitchFamily="18" charset="0"/>
                <a:ea typeface="SimSun" panose="02010600030101010101" pitchFamily="2" charset="-122"/>
              </a:rPr>
              <a:t>, D. (2015). Going deeper with convolutions.</a:t>
            </a:r>
            <a:endParaRPr lang="en-IN" sz="2400" dirty="0">
              <a:effectLst/>
              <a:latin typeface="Times New Roman" panose="02020603050405020304" pitchFamily="18" charset="0"/>
              <a:ea typeface="SimSun" panose="02010600030101010101" pitchFamily="2" charset="-122"/>
            </a:endParaRPr>
          </a:p>
        </p:txBody>
      </p:sp>
      <p:sp>
        <p:nvSpPr>
          <p:cNvPr id="8" name="Footer Placeholder 7">
            <a:extLst>
              <a:ext uri="{FF2B5EF4-FFF2-40B4-BE49-F238E27FC236}">
                <a16:creationId xmlns:a16="http://schemas.microsoft.com/office/drawing/2014/main" id="{C7B92263-1948-859A-F218-87D6917AE85F}"/>
              </a:ext>
            </a:extLst>
          </p:cNvPr>
          <p:cNvSpPr>
            <a:spLocks noGrp="1"/>
          </p:cNvSpPr>
          <p:nvPr>
            <p:ph type="ftr" sz="quarter" idx="11"/>
          </p:nvPr>
        </p:nvSpPr>
        <p:spPr/>
        <p:txBody>
          <a:bodyPr/>
          <a:lstStyle/>
          <a:p>
            <a:pPr>
              <a:defRPr/>
            </a:pPr>
            <a:r>
              <a:rPr lang="en-US" dirty="0"/>
              <a:t>Department of Computer Science and Engineering</a:t>
            </a:r>
          </a:p>
        </p:txBody>
      </p:sp>
      <p:sp>
        <p:nvSpPr>
          <p:cNvPr id="9" name="Slide Number Placeholder 8">
            <a:extLst>
              <a:ext uri="{FF2B5EF4-FFF2-40B4-BE49-F238E27FC236}">
                <a16:creationId xmlns:a16="http://schemas.microsoft.com/office/drawing/2014/main" id="{4F428229-340D-AB4E-680A-D8ED1591A5E4}"/>
              </a:ext>
            </a:extLst>
          </p:cNvPr>
          <p:cNvSpPr>
            <a:spLocks noGrp="1"/>
          </p:cNvSpPr>
          <p:nvPr>
            <p:ph type="sldNum" sz="quarter" idx="12"/>
          </p:nvPr>
        </p:nvSpPr>
        <p:spPr>
          <a:xfrm>
            <a:off x="9176871" y="6553199"/>
            <a:ext cx="2641600" cy="476250"/>
          </a:xfrm>
        </p:spPr>
        <p:txBody>
          <a:bodyPr/>
          <a:lstStyle/>
          <a:p>
            <a:pPr>
              <a:defRPr/>
            </a:pPr>
            <a:fld id="{BDC2143B-610F-499C-A392-DFFBE135A7B2}" type="slidenum">
              <a:rPr lang="en-US" altLang="en-US" smtClean="0"/>
              <a:pPr>
                <a:defRPr/>
              </a:pPr>
              <a:t>12</a:t>
            </a:fld>
            <a:endParaRPr lang="en-US" altLang="en-US"/>
          </a:p>
        </p:txBody>
      </p:sp>
    </p:spTree>
    <p:extLst>
      <p:ext uri="{BB962C8B-B14F-4D97-AF65-F5344CB8AC3E}">
        <p14:creationId xmlns:p14="http://schemas.microsoft.com/office/powerpoint/2010/main" val="15301620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C349C-5BE6-7AA1-4EE3-C4AA5A3BB314}"/>
              </a:ext>
            </a:extLst>
          </p:cNvPr>
          <p:cNvSpPr>
            <a:spLocks noGrp="1"/>
          </p:cNvSpPr>
          <p:nvPr>
            <p:ph type="title"/>
          </p:nvPr>
        </p:nvSpPr>
        <p:spPr>
          <a:xfrm>
            <a:off x="711200" y="3168074"/>
            <a:ext cx="10668000" cy="1216025"/>
          </a:xfrm>
        </p:spPr>
        <p:txBody>
          <a:bodyPr anchor="ctr"/>
          <a:lstStyle/>
          <a:p>
            <a:pPr algn="ctr"/>
            <a:r>
              <a:rPr lang="en-IN" altLang="en-US" sz="4000" b="1" dirty="0">
                <a:solidFill>
                  <a:srgbClr val="FF0000"/>
                </a:solidFill>
              </a:rPr>
              <a:t>Thank You</a:t>
            </a:r>
            <a:endParaRPr lang="en-IN" dirty="0"/>
          </a:p>
        </p:txBody>
      </p:sp>
      <p:sp>
        <p:nvSpPr>
          <p:cNvPr id="7" name="Footer Placeholder 6">
            <a:extLst>
              <a:ext uri="{FF2B5EF4-FFF2-40B4-BE49-F238E27FC236}">
                <a16:creationId xmlns:a16="http://schemas.microsoft.com/office/drawing/2014/main" id="{391F93E0-2B00-7E75-5B16-EB891A8D92B6}"/>
              </a:ext>
            </a:extLst>
          </p:cNvPr>
          <p:cNvSpPr>
            <a:spLocks noGrp="1"/>
          </p:cNvSpPr>
          <p:nvPr>
            <p:ph type="ftr" sz="quarter" idx="11"/>
          </p:nvPr>
        </p:nvSpPr>
        <p:spPr/>
        <p:txBody>
          <a:bodyPr/>
          <a:lstStyle/>
          <a:p>
            <a:pPr>
              <a:defRPr/>
            </a:pPr>
            <a:r>
              <a:rPr lang="en-US"/>
              <a:t>Department of Computer Science and Engineering</a:t>
            </a:r>
          </a:p>
        </p:txBody>
      </p:sp>
      <p:sp>
        <p:nvSpPr>
          <p:cNvPr id="8" name="Slide Number Placeholder 7">
            <a:extLst>
              <a:ext uri="{FF2B5EF4-FFF2-40B4-BE49-F238E27FC236}">
                <a16:creationId xmlns:a16="http://schemas.microsoft.com/office/drawing/2014/main" id="{0661F9D6-4F22-469C-3FC5-9D255DC779FB}"/>
              </a:ext>
            </a:extLst>
          </p:cNvPr>
          <p:cNvSpPr>
            <a:spLocks noGrp="1"/>
          </p:cNvSpPr>
          <p:nvPr>
            <p:ph type="sldNum" sz="quarter" idx="12"/>
          </p:nvPr>
        </p:nvSpPr>
        <p:spPr/>
        <p:txBody>
          <a:bodyPr/>
          <a:lstStyle/>
          <a:p>
            <a:pPr>
              <a:defRPr/>
            </a:pPr>
            <a:fld id="{F583B680-F650-469F-A231-392F163461F6}" type="slidenum">
              <a:rPr lang="en-US" altLang="en-US" smtClean="0"/>
              <a:pPr>
                <a:defRPr/>
              </a:pPr>
              <a:t>13</a:t>
            </a:fld>
            <a:endParaRPr lang="en-US" altLang="en-US"/>
          </a:p>
        </p:txBody>
      </p:sp>
    </p:spTree>
    <p:extLst>
      <p:ext uri="{BB962C8B-B14F-4D97-AF65-F5344CB8AC3E}">
        <p14:creationId xmlns:p14="http://schemas.microsoft.com/office/powerpoint/2010/main" val="22739650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US" sz="3200" b="1" dirty="0">
                <a:solidFill>
                  <a:srgbClr val="FF0000"/>
                </a:solidFill>
              </a:rPr>
              <a:t>A</a:t>
            </a:r>
            <a:r>
              <a:rPr lang="en-IN" sz="3200" b="1" dirty="0" err="1">
                <a:solidFill>
                  <a:srgbClr val="FF0000"/>
                </a:solidFill>
              </a:rPr>
              <a:t>bstract</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marL="0" indent="0" algn="just">
              <a:buClr>
                <a:srgbClr val="CC0000"/>
              </a:buClr>
              <a:buNone/>
              <a:defRPr/>
            </a:pPr>
            <a:r>
              <a:rPr lang="en-US" sz="1800" dirty="0"/>
              <a:t> In today's digitally-driven world, the intersection of e-commerce and machine learning presents unprecedented opportunities for innovation and advancement. This research paper explores the integration of fabric recognition technology into an e-commerce platform specializing in apparel retail, aiming to enhance the online shopping experience for consumers while optimizing operational efficiency for retailers. Leveraging Convolutional Neural Networks (CNNs), a state of-the-art machine learning algorithm renowned for its image recognition capabilities, we develop a fabric recognition model capable of accurately categorizing fabric types from images. The model is seamlessly integrated into the e-commerce platform, empowering users to effortlessly discover clothing items tailored to their fabric preferences. Through rigorous experimentation and evaluation, we demonstrate the efficacy and generalization capabilities of the fabric recognition model across diverse fabric categories. Our research contributes to the advancement of fabric recognition technology in e-commerce, fostering improved user experiences and operational efficiencies for retailers. </a:t>
            </a:r>
            <a:br>
              <a:rPr kumimoji="0" lang="en-IN" altLang="en-US" sz="1800" b="0" i="0" u="none" strike="noStrike" kern="0" cap="none" spc="0" normalizeH="0" baseline="0" noProof="0" dirty="0">
                <a:ln>
                  <a:noFill/>
                </a:ln>
                <a:solidFill>
                  <a:srgbClr val="000000"/>
                </a:solidFill>
                <a:effectLst/>
                <a:uLnTx/>
                <a:uFillTx/>
                <a:latin typeface="Verdana"/>
                <a:ea typeface="+mn-ea"/>
                <a:cs typeface="+mn-cs"/>
              </a:rPr>
            </a:br>
            <a:endParaRPr kumimoji="0" lang="en-IN" altLang="en-US" sz="1800" b="0" i="0" u="none" strike="noStrike" kern="0" cap="none" spc="0" normalizeH="0" baseline="0" noProof="0" dirty="0">
              <a:ln>
                <a:noFill/>
              </a:ln>
              <a:solidFill>
                <a:srgbClr val="000000"/>
              </a:solidFill>
              <a:effectLst/>
              <a:uLnTx/>
              <a:uFillTx/>
              <a:latin typeface="Verdana"/>
              <a:ea typeface="+mn-ea"/>
              <a:cs typeface="+mn-cs"/>
            </a:endParaRPr>
          </a:p>
          <a:p>
            <a:pPr marL="0" indent="0" algn="just">
              <a:buNone/>
            </a:pPr>
            <a:endParaRPr lang="en-IN" sz="1800" dirty="0"/>
          </a:p>
        </p:txBody>
      </p:sp>
      <p:sp>
        <p:nvSpPr>
          <p:cNvPr id="8" name="Footer Placeholder 7">
            <a:extLst>
              <a:ext uri="{FF2B5EF4-FFF2-40B4-BE49-F238E27FC236}">
                <a16:creationId xmlns:a16="http://schemas.microsoft.com/office/drawing/2014/main" id="{12206323-7090-0053-9453-F926129703A3}"/>
              </a:ext>
            </a:extLst>
          </p:cNvPr>
          <p:cNvSpPr>
            <a:spLocks noGrp="1"/>
          </p:cNvSpPr>
          <p:nvPr>
            <p:ph type="ftr" sz="quarter" idx="11"/>
          </p:nvPr>
        </p:nvSpPr>
        <p:spPr/>
        <p:txBody>
          <a:bodyPr/>
          <a:lstStyle/>
          <a:p>
            <a:pPr>
              <a:defRPr/>
            </a:pPr>
            <a:r>
              <a:rPr lang="en-US"/>
              <a:t>Department of Computer Science and Engineering</a:t>
            </a:r>
          </a:p>
        </p:txBody>
      </p:sp>
      <p:sp>
        <p:nvSpPr>
          <p:cNvPr id="9" name="Slide Number Placeholder 8">
            <a:extLst>
              <a:ext uri="{FF2B5EF4-FFF2-40B4-BE49-F238E27FC236}">
                <a16:creationId xmlns:a16="http://schemas.microsoft.com/office/drawing/2014/main" id="{0D31BFA9-7ED2-7E2D-863E-B6F36D8E7EF6}"/>
              </a:ext>
            </a:extLst>
          </p:cNvPr>
          <p:cNvSpPr>
            <a:spLocks noGrp="1"/>
          </p:cNvSpPr>
          <p:nvPr>
            <p:ph type="sldNum" sz="quarter" idx="12"/>
          </p:nvPr>
        </p:nvSpPr>
        <p:spPr/>
        <p:txBody>
          <a:bodyPr/>
          <a:lstStyle/>
          <a:p>
            <a:pPr>
              <a:defRPr/>
            </a:pPr>
            <a:fld id="{BDC2143B-610F-499C-A392-DFFBE135A7B2}" type="slidenum">
              <a:rPr lang="en-US" altLang="en-US" smtClean="0"/>
              <a:pPr>
                <a:defRPr/>
              </a:pPr>
              <a:t>2</a:t>
            </a:fld>
            <a:endParaRPr lang="en-US" altLang="en-US"/>
          </a:p>
        </p:txBody>
      </p:sp>
    </p:spTree>
    <p:extLst>
      <p:ext uri="{BB962C8B-B14F-4D97-AF65-F5344CB8AC3E}">
        <p14:creationId xmlns:p14="http://schemas.microsoft.com/office/powerpoint/2010/main" val="1658386993"/>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US" sz="3200" b="1" dirty="0">
                <a:solidFill>
                  <a:srgbClr val="FF0000"/>
                </a:solidFill>
              </a:rPr>
              <a:t>E</a:t>
            </a:r>
            <a:r>
              <a:rPr lang="en-IN" sz="3200" b="1" dirty="0" err="1">
                <a:solidFill>
                  <a:srgbClr val="FF0000"/>
                </a:solidFill>
              </a:rPr>
              <a:t>xisting</a:t>
            </a:r>
            <a:r>
              <a:rPr lang="en-IN" sz="3200" b="1" dirty="0">
                <a:solidFill>
                  <a:srgbClr val="FF0000"/>
                </a:solidFill>
              </a:rPr>
              <a:t> System</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marL="0" indent="0" algn="just">
              <a:buClr>
                <a:srgbClr val="CC0000"/>
              </a:buClr>
              <a:buNone/>
              <a:defRPr/>
            </a:pPr>
            <a:r>
              <a:rPr lang="en-US" sz="2400" dirty="0">
                <a:latin typeface="Times New Roman" panose="02020603050405020304" pitchFamily="18" charset="0"/>
                <a:ea typeface="Times New Roman" panose="02020603050405020304" pitchFamily="18" charset="0"/>
              </a:rPr>
              <a:t>In the existing e-commerce platforms specializing in apparel retail, the shopping experience relies on textual descriptions and standard images provided by retailers. Product catalogs feature detailed descriptions, including fabric type, size, and color, but the accuracy of these details depends on manual input. Users search for products using keywords and apply filters based on categories like type, brand, size, color, and sometimes fabric type, based on retailer-provided metadata. The user interface displays product images and descriptions, but there is no automated system for recognizing and categorizing fabrics, limiting the precision and ease of finding fabric-specific clothing items.</a:t>
            </a:r>
            <a:endParaRPr lang="en-IN" dirty="0"/>
          </a:p>
        </p:txBody>
      </p:sp>
      <p:sp>
        <p:nvSpPr>
          <p:cNvPr id="8" name="Footer Placeholder 7">
            <a:extLst>
              <a:ext uri="{FF2B5EF4-FFF2-40B4-BE49-F238E27FC236}">
                <a16:creationId xmlns:a16="http://schemas.microsoft.com/office/drawing/2014/main" id="{95D70278-2BB4-395B-93A0-B6B268063473}"/>
              </a:ext>
            </a:extLst>
          </p:cNvPr>
          <p:cNvSpPr>
            <a:spLocks noGrp="1"/>
          </p:cNvSpPr>
          <p:nvPr>
            <p:ph type="ftr" sz="quarter" idx="11"/>
          </p:nvPr>
        </p:nvSpPr>
        <p:spPr/>
        <p:txBody>
          <a:bodyPr/>
          <a:lstStyle/>
          <a:p>
            <a:pPr>
              <a:defRPr/>
            </a:pPr>
            <a:r>
              <a:rPr lang="en-US"/>
              <a:t>Department of Computer Science and Engineering</a:t>
            </a:r>
          </a:p>
        </p:txBody>
      </p:sp>
      <p:sp>
        <p:nvSpPr>
          <p:cNvPr id="9" name="Slide Number Placeholder 8">
            <a:extLst>
              <a:ext uri="{FF2B5EF4-FFF2-40B4-BE49-F238E27FC236}">
                <a16:creationId xmlns:a16="http://schemas.microsoft.com/office/drawing/2014/main" id="{29A2B535-07F2-DF43-E129-1A90425255EC}"/>
              </a:ext>
            </a:extLst>
          </p:cNvPr>
          <p:cNvSpPr>
            <a:spLocks noGrp="1"/>
          </p:cNvSpPr>
          <p:nvPr>
            <p:ph type="sldNum" sz="quarter" idx="12"/>
          </p:nvPr>
        </p:nvSpPr>
        <p:spPr/>
        <p:txBody>
          <a:bodyPr/>
          <a:lstStyle/>
          <a:p>
            <a:pPr>
              <a:defRPr/>
            </a:pPr>
            <a:fld id="{BDC2143B-610F-499C-A392-DFFBE135A7B2}" type="slidenum">
              <a:rPr lang="en-US" altLang="en-US" smtClean="0"/>
              <a:pPr>
                <a:defRPr/>
              </a:pPr>
              <a:t>3</a:t>
            </a:fld>
            <a:endParaRPr lang="en-US" altLang="en-US"/>
          </a:p>
        </p:txBody>
      </p:sp>
    </p:spTree>
    <p:extLst>
      <p:ext uri="{BB962C8B-B14F-4D97-AF65-F5344CB8AC3E}">
        <p14:creationId xmlns:p14="http://schemas.microsoft.com/office/powerpoint/2010/main" val="3339313605"/>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US" sz="3200" b="1" dirty="0">
                <a:solidFill>
                  <a:srgbClr val="FF0000"/>
                </a:solidFill>
              </a:rPr>
              <a:t>P</a:t>
            </a:r>
            <a:r>
              <a:rPr lang="en-IN" sz="3200" b="1" dirty="0" err="1">
                <a:solidFill>
                  <a:srgbClr val="FF0000"/>
                </a:solidFill>
              </a:rPr>
              <a:t>roposed</a:t>
            </a:r>
            <a:r>
              <a:rPr lang="en-IN" sz="3200" b="1" dirty="0">
                <a:solidFill>
                  <a:srgbClr val="FF0000"/>
                </a:solidFill>
              </a:rPr>
              <a:t> System</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a:xfrm>
            <a:off x="812800" y="1723105"/>
            <a:ext cx="10566400" cy="4267200"/>
          </a:xfrm>
        </p:spPr>
        <p:txBody>
          <a:bodyPr/>
          <a:lstStyle/>
          <a:p>
            <a:pPr marL="0" lvl="0" indent="0" algn="just">
              <a:buClr>
                <a:srgbClr val="CC0000"/>
              </a:buClr>
              <a:buNone/>
              <a:defRPr/>
            </a:pPr>
            <a:r>
              <a:rPr lang="en-US" sz="2400" dirty="0">
                <a:solidFill>
                  <a:srgbClr val="242424"/>
                </a:solidFill>
                <a:latin typeface="Times New Roman" panose="02020603050405020304" pitchFamily="18" charset="0"/>
                <a:ea typeface="Times New Roman" panose="02020603050405020304" pitchFamily="18" charset="0"/>
              </a:rPr>
              <a:t>The proposed system enhances the e-commerce platform by integrating advanced fabric recognition technology using Convolutional Neural Networks (CNNs) for accurate fabric identification and categorization from images. This reduces the need for manual data entry and ensures consistent fabric information. Key features include a CNN-based fabric recognition model for precise categorization, advanced search functionality with fabric-specific filters for personalized results, and an updated platform interface with fabric-specific search filters and recommendations. Automated fabric classification improves operational efficiency for retailers by minimizing manual input errors and streamlining the product listing process. Overall, the system significantly enhances user experience and operational efficiency, fostering better engagement and satisfaction for both consumers and retailers.</a:t>
            </a:r>
            <a:endParaRPr lang="en-IN" dirty="0"/>
          </a:p>
        </p:txBody>
      </p:sp>
      <p:sp>
        <p:nvSpPr>
          <p:cNvPr id="8" name="Footer Placeholder 7">
            <a:extLst>
              <a:ext uri="{FF2B5EF4-FFF2-40B4-BE49-F238E27FC236}">
                <a16:creationId xmlns:a16="http://schemas.microsoft.com/office/drawing/2014/main" id="{57F9ACBF-34BA-38FF-65D0-69DCC1F05DE5}"/>
              </a:ext>
            </a:extLst>
          </p:cNvPr>
          <p:cNvSpPr>
            <a:spLocks noGrp="1"/>
          </p:cNvSpPr>
          <p:nvPr>
            <p:ph type="ftr" sz="quarter" idx="11"/>
          </p:nvPr>
        </p:nvSpPr>
        <p:spPr/>
        <p:txBody>
          <a:bodyPr/>
          <a:lstStyle/>
          <a:p>
            <a:pPr>
              <a:defRPr/>
            </a:pPr>
            <a:r>
              <a:rPr lang="en-US"/>
              <a:t>Department of Computer Science and Engineering</a:t>
            </a:r>
          </a:p>
        </p:txBody>
      </p:sp>
      <p:sp>
        <p:nvSpPr>
          <p:cNvPr id="9" name="Slide Number Placeholder 8">
            <a:extLst>
              <a:ext uri="{FF2B5EF4-FFF2-40B4-BE49-F238E27FC236}">
                <a16:creationId xmlns:a16="http://schemas.microsoft.com/office/drawing/2014/main" id="{88B0F0E9-1AE1-F421-5CC0-08742B7AB40A}"/>
              </a:ext>
            </a:extLst>
          </p:cNvPr>
          <p:cNvSpPr>
            <a:spLocks noGrp="1"/>
          </p:cNvSpPr>
          <p:nvPr>
            <p:ph type="sldNum" sz="quarter" idx="12"/>
          </p:nvPr>
        </p:nvSpPr>
        <p:spPr/>
        <p:txBody>
          <a:bodyPr/>
          <a:lstStyle/>
          <a:p>
            <a:pPr>
              <a:defRPr/>
            </a:pPr>
            <a:fld id="{BDC2143B-610F-499C-A392-DFFBE135A7B2}" type="slidenum">
              <a:rPr lang="en-US" altLang="en-US" smtClean="0"/>
              <a:pPr>
                <a:defRPr/>
              </a:pPr>
              <a:t>4</a:t>
            </a:fld>
            <a:endParaRPr lang="en-US" altLang="en-US"/>
          </a:p>
        </p:txBody>
      </p:sp>
    </p:spTree>
    <p:extLst>
      <p:ext uri="{BB962C8B-B14F-4D97-AF65-F5344CB8AC3E}">
        <p14:creationId xmlns:p14="http://schemas.microsoft.com/office/powerpoint/2010/main" val="3534483171"/>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IN" altLang="en-US" sz="3200" b="1" dirty="0">
                <a:solidFill>
                  <a:srgbClr val="FF0000"/>
                </a:solidFill>
              </a:rPr>
              <a:t>System Architecture</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marL="0" marR="0" lvl="0" indent="0" algn="l" defTabSz="914400" rtl="0" eaLnBrk="0" fontAlgn="base" latinLnBrk="0" hangingPunct="0">
              <a:lnSpc>
                <a:spcPct val="100000"/>
              </a:lnSpc>
              <a:spcBef>
                <a:spcPct val="20000"/>
              </a:spcBef>
              <a:spcAft>
                <a:spcPct val="0"/>
              </a:spcAft>
              <a:buClr>
                <a:srgbClr val="CC0000"/>
              </a:buClr>
              <a:buSzTx/>
              <a:buNone/>
              <a:tabLst/>
              <a:defRPr/>
            </a:pPr>
            <a:br>
              <a:rPr kumimoji="0" lang="en-IN" altLang="en-US" sz="2800" b="0" i="0" u="none" strike="noStrike" kern="0" cap="none" spc="0" normalizeH="0" baseline="0" noProof="0" dirty="0">
                <a:ln>
                  <a:noFill/>
                </a:ln>
                <a:solidFill>
                  <a:srgbClr val="000000"/>
                </a:solidFill>
                <a:effectLst/>
                <a:uLnTx/>
                <a:uFillTx/>
                <a:latin typeface="Verdana"/>
                <a:ea typeface="+mn-ea"/>
                <a:cs typeface="+mn-cs"/>
              </a:rPr>
            </a:br>
            <a:endParaRPr kumimoji="0" lang="en-IN" altLang="en-US" sz="2800" b="0" i="0" u="none" strike="noStrike" kern="0" cap="none" spc="0" normalizeH="0" baseline="0" noProof="0" dirty="0">
              <a:ln>
                <a:noFill/>
              </a:ln>
              <a:solidFill>
                <a:srgbClr val="000000"/>
              </a:solidFill>
              <a:effectLst/>
              <a:uLnTx/>
              <a:uFillTx/>
              <a:latin typeface="Verdana"/>
              <a:ea typeface="+mn-ea"/>
              <a:cs typeface="+mn-cs"/>
            </a:endParaRPr>
          </a:p>
          <a:p>
            <a:pPr marL="0" indent="0">
              <a:buNone/>
            </a:pPr>
            <a:endParaRPr lang="en-IN" dirty="0"/>
          </a:p>
        </p:txBody>
      </p:sp>
      <p:sp>
        <p:nvSpPr>
          <p:cNvPr id="8" name="Footer Placeholder 7">
            <a:extLst>
              <a:ext uri="{FF2B5EF4-FFF2-40B4-BE49-F238E27FC236}">
                <a16:creationId xmlns:a16="http://schemas.microsoft.com/office/drawing/2014/main" id="{2D60CC1A-8459-5D08-6F6A-6A1E83A37846}"/>
              </a:ext>
            </a:extLst>
          </p:cNvPr>
          <p:cNvSpPr>
            <a:spLocks noGrp="1"/>
          </p:cNvSpPr>
          <p:nvPr>
            <p:ph type="ftr" sz="quarter" idx="11"/>
          </p:nvPr>
        </p:nvSpPr>
        <p:spPr/>
        <p:txBody>
          <a:bodyPr/>
          <a:lstStyle/>
          <a:p>
            <a:pPr>
              <a:defRPr/>
            </a:pPr>
            <a:r>
              <a:rPr lang="en-US" dirty="0"/>
              <a:t>Department of Computer Science and Engineering</a:t>
            </a:r>
          </a:p>
        </p:txBody>
      </p:sp>
      <p:sp>
        <p:nvSpPr>
          <p:cNvPr id="9" name="Slide Number Placeholder 8">
            <a:extLst>
              <a:ext uri="{FF2B5EF4-FFF2-40B4-BE49-F238E27FC236}">
                <a16:creationId xmlns:a16="http://schemas.microsoft.com/office/drawing/2014/main" id="{C5216D8F-1DF4-60EE-7054-1FBF88625C8D}"/>
              </a:ext>
            </a:extLst>
          </p:cNvPr>
          <p:cNvSpPr>
            <a:spLocks noGrp="1"/>
          </p:cNvSpPr>
          <p:nvPr>
            <p:ph type="sldNum" sz="quarter" idx="12"/>
          </p:nvPr>
        </p:nvSpPr>
        <p:spPr/>
        <p:txBody>
          <a:bodyPr/>
          <a:lstStyle/>
          <a:p>
            <a:pPr>
              <a:defRPr/>
            </a:pPr>
            <a:fld id="{BDC2143B-610F-499C-A392-DFFBE135A7B2}" type="slidenum">
              <a:rPr lang="en-US" altLang="en-US" smtClean="0"/>
              <a:pPr>
                <a:defRPr/>
              </a:pPr>
              <a:t>5</a:t>
            </a:fld>
            <a:endParaRPr lang="en-US" altLang="en-US"/>
          </a:p>
        </p:txBody>
      </p:sp>
      <p:pic>
        <p:nvPicPr>
          <p:cNvPr id="6" name="Picture 5">
            <a:extLst>
              <a:ext uri="{FF2B5EF4-FFF2-40B4-BE49-F238E27FC236}">
                <a16:creationId xmlns:a16="http://schemas.microsoft.com/office/drawing/2014/main" id="{C55363CE-D6AD-C21A-CA73-CAF34C692E20}"/>
              </a:ext>
            </a:extLst>
          </p:cNvPr>
          <p:cNvPicPr>
            <a:picLocks noChangeAspect="1"/>
          </p:cNvPicPr>
          <p:nvPr/>
        </p:nvPicPr>
        <p:blipFill>
          <a:blip r:embed="rId2"/>
          <a:stretch>
            <a:fillRect/>
          </a:stretch>
        </p:blipFill>
        <p:spPr>
          <a:xfrm>
            <a:off x="803665" y="2293580"/>
            <a:ext cx="10206205" cy="2888020"/>
          </a:xfrm>
          <a:prstGeom prst="rect">
            <a:avLst/>
          </a:prstGeom>
        </p:spPr>
      </p:pic>
    </p:spTree>
    <p:extLst>
      <p:ext uri="{BB962C8B-B14F-4D97-AF65-F5344CB8AC3E}">
        <p14:creationId xmlns:p14="http://schemas.microsoft.com/office/powerpoint/2010/main" val="10667779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US" altLang="en-US" sz="3200" b="1" dirty="0">
                <a:solidFill>
                  <a:srgbClr val="FF0000"/>
                </a:solidFill>
              </a:rPr>
              <a:t>List of Modules</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algn="just">
              <a:lnSpc>
                <a:spcPct val="150000"/>
              </a:lnSpc>
            </a:pPr>
            <a:r>
              <a:rPr lang="en-IN" sz="2400" dirty="0">
                <a:latin typeface="Times New Roman" panose="02020603050405020304" pitchFamily="18" charset="0"/>
                <a:cs typeface="Times New Roman" panose="02020603050405020304" pitchFamily="18" charset="0"/>
              </a:rPr>
              <a:t>Image Upload and Processing</a:t>
            </a:r>
            <a:endParaRPr lang="en-IN"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50000"/>
              </a:lnSpc>
            </a:pPr>
            <a:r>
              <a:rPr lang="en-IN" sz="2400" dirty="0">
                <a:latin typeface="Times New Roman" panose="02020603050405020304" pitchFamily="18" charset="0"/>
                <a:cs typeface="Times New Roman" panose="02020603050405020304" pitchFamily="18" charset="0"/>
              </a:rPr>
              <a:t>Fabric Recognition Model</a:t>
            </a:r>
            <a:endParaRPr lang="en-IN"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50000"/>
              </a:lnSpc>
            </a:pPr>
            <a:r>
              <a:rPr lang="en-IN" sz="2400" dirty="0">
                <a:latin typeface="Times New Roman" panose="02020603050405020304" pitchFamily="18" charset="0"/>
                <a:cs typeface="Times New Roman" panose="02020603050405020304" pitchFamily="18" charset="0"/>
              </a:rPr>
              <a:t>Classification and Labelling</a:t>
            </a:r>
            <a:endParaRPr lang="en-US"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50000"/>
              </a:lnSpc>
            </a:pPr>
            <a:r>
              <a:rPr lang="en-IN" sz="2400" dirty="0">
                <a:latin typeface="Times New Roman" panose="02020603050405020304" pitchFamily="18" charset="0"/>
                <a:cs typeface="Times New Roman" panose="02020603050405020304" pitchFamily="18" charset="0"/>
              </a:rPr>
              <a:t>User Interface Integration</a:t>
            </a:r>
            <a:endParaRPr lang="en-IN"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gn="just">
              <a:lnSpc>
                <a:spcPct val="150000"/>
              </a:lnSpc>
              <a:buNone/>
            </a:pPr>
            <a:endParaRPr lang="en-IN"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20000"/>
              </a:spcBef>
              <a:spcAft>
                <a:spcPct val="0"/>
              </a:spcAft>
              <a:buClr>
                <a:srgbClr val="CC0000"/>
              </a:buClr>
              <a:buSzTx/>
              <a:buNone/>
              <a:tabLst/>
              <a:defRPr/>
            </a:pPr>
            <a:br>
              <a:rPr kumimoji="0" lang="en-IN" altLang="en-US" sz="2800" b="0" i="0" u="none" strike="noStrike" kern="0" cap="none" spc="0" normalizeH="0" baseline="0" noProof="0" dirty="0">
                <a:ln>
                  <a:noFill/>
                </a:ln>
                <a:solidFill>
                  <a:srgbClr val="000000"/>
                </a:solidFill>
                <a:effectLst/>
                <a:uLnTx/>
                <a:uFillTx/>
                <a:latin typeface="Verdana"/>
                <a:ea typeface="+mn-ea"/>
                <a:cs typeface="+mn-cs"/>
              </a:rPr>
            </a:br>
            <a:endParaRPr kumimoji="0" lang="en-IN" altLang="en-US" sz="2800" b="0" i="0" u="none" strike="noStrike" kern="0" cap="none" spc="0" normalizeH="0" baseline="0" noProof="0" dirty="0">
              <a:ln>
                <a:noFill/>
              </a:ln>
              <a:solidFill>
                <a:srgbClr val="000000"/>
              </a:solidFill>
              <a:effectLst/>
              <a:uLnTx/>
              <a:uFillTx/>
              <a:latin typeface="Verdana"/>
              <a:ea typeface="+mn-ea"/>
              <a:cs typeface="+mn-cs"/>
            </a:endParaRPr>
          </a:p>
          <a:p>
            <a:pPr marL="0" indent="0">
              <a:buNone/>
            </a:pPr>
            <a:endParaRPr lang="en-IN" dirty="0"/>
          </a:p>
        </p:txBody>
      </p:sp>
      <p:sp>
        <p:nvSpPr>
          <p:cNvPr id="8" name="Footer Placeholder 7">
            <a:extLst>
              <a:ext uri="{FF2B5EF4-FFF2-40B4-BE49-F238E27FC236}">
                <a16:creationId xmlns:a16="http://schemas.microsoft.com/office/drawing/2014/main" id="{2B5EA9E2-96D6-A888-03F4-2C3EE2CD2C04}"/>
              </a:ext>
            </a:extLst>
          </p:cNvPr>
          <p:cNvSpPr>
            <a:spLocks noGrp="1"/>
          </p:cNvSpPr>
          <p:nvPr>
            <p:ph type="ftr" sz="quarter" idx="11"/>
          </p:nvPr>
        </p:nvSpPr>
        <p:spPr/>
        <p:txBody>
          <a:bodyPr/>
          <a:lstStyle/>
          <a:p>
            <a:pPr>
              <a:defRPr/>
            </a:pPr>
            <a:r>
              <a:rPr lang="en-US"/>
              <a:t>Department of Computer Science and Engineering</a:t>
            </a:r>
          </a:p>
        </p:txBody>
      </p:sp>
      <p:sp>
        <p:nvSpPr>
          <p:cNvPr id="9" name="Slide Number Placeholder 8">
            <a:extLst>
              <a:ext uri="{FF2B5EF4-FFF2-40B4-BE49-F238E27FC236}">
                <a16:creationId xmlns:a16="http://schemas.microsoft.com/office/drawing/2014/main" id="{B397A9A4-C4A8-9531-7D2B-8189B3063381}"/>
              </a:ext>
            </a:extLst>
          </p:cNvPr>
          <p:cNvSpPr>
            <a:spLocks noGrp="1"/>
          </p:cNvSpPr>
          <p:nvPr>
            <p:ph type="sldNum" sz="quarter" idx="12"/>
          </p:nvPr>
        </p:nvSpPr>
        <p:spPr/>
        <p:txBody>
          <a:bodyPr/>
          <a:lstStyle/>
          <a:p>
            <a:pPr>
              <a:defRPr/>
            </a:pPr>
            <a:fld id="{BDC2143B-610F-499C-A392-DFFBE135A7B2}" type="slidenum">
              <a:rPr lang="en-US" altLang="en-US" smtClean="0"/>
              <a:pPr>
                <a:defRPr/>
              </a:pPr>
              <a:t>6</a:t>
            </a:fld>
            <a:endParaRPr lang="en-US" altLang="en-US"/>
          </a:p>
        </p:txBody>
      </p:sp>
    </p:spTree>
    <p:extLst>
      <p:ext uri="{BB962C8B-B14F-4D97-AF65-F5344CB8AC3E}">
        <p14:creationId xmlns:p14="http://schemas.microsoft.com/office/powerpoint/2010/main" val="6510159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US" altLang="en-US" sz="3200" b="1" dirty="0">
                <a:solidFill>
                  <a:srgbClr val="FF0000"/>
                </a:solidFill>
              </a:rPr>
              <a:t>Functional Description for each modules</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marL="0" indent="0">
              <a:buClr>
                <a:srgbClr val="CC0000"/>
              </a:buClr>
              <a:buNone/>
              <a:defRPr/>
            </a:pPr>
            <a:r>
              <a:rPr lang="en-US" altLang="en-US" sz="2400" b="1" noProof="0" dirty="0">
                <a:latin typeface="Times New Roman" panose="02020603050405020304" pitchFamily="18" charset="0"/>
              </a:rPr>
              <a:t>Image Upload and Processing:</a:t>
            </a:r>
          </a:p>
          <a:p>
            <a:pPr marL="0" indent="0" algn="just">
              <a:buClr>
                <a:srgbClr val="CC0000"/>
              </a:buClr>
              <a:buNone/>
              <a:defRPr/>
            </a:pPr>
            <a:r>
              <a:rPr lang="en-US" altLang="en-US" sz="2400" b="1" dirty="0">
                <a:latin typeface="Times New Roman" panose="02020603050405020304" pitchFamily="18" charset="0"/>
              </a:rPr>
              <a:t> 			</a:t>
            </a:r>
            <a:r>
              <a:rPr lang="en-US" altLang="en-US" sz="2400" dirty="0">
                <a:latin typeface="Times New Roman" panose="02020603050405020304" pitchFamily="18" charset="0"/>
              </a:rPr>
              <a:t>In this module, we implement a user-friendly image upload feature that allows users to upload images of clothing items they are interested in. Upon upload, the images are processed to ensure they meet the required format and quality standards for fabric recognition. We utilize image processing techniques such as resizing, normalization, and noise reduction to prepare the images for input into the fabric recognition model. This module ensures seamless integration of user-uploaded images into the fabric recognition pipeline, enhancing the overall user experience.</a:t>
            </a:r>
            <a:endParaRPr lang="en-IN" dirty="0"/>
          </a:p>
        </p:txBody>
      </p:sp>
      <p:sp>
        <p:nvSpPr>
          <p:cNvPr id="8" name="Footer Placeholder 7">
            <a:extLst>
              <a:ext uri="{FF2B5EF4-FFF2-40B4-BE49-F238E27FC236}">
                <a16:creationId xmlns:a16="http://schemas.microsoft.com/office/drawing/2014/main" id="{A359261F-2A8B-66A2-734A-82A79B3F86BD}"/>
              </a:ext>
            </a:extLst>
          </p:cNvPr>
          <p:cNvSpPr>
            <a:spLocks noGrp="1"/>
          </p:cNvSpPr>
          <p:nvPr>
            <p:ph type="ftr" sz="quarter" idx="11"/>
          </p:nvPr>
        </p:nvSpPr>
        <p:spPr/>
        <p:txBody>
          <a:bodyPr/>
          <a:lstStyle/>
          <a:p>
            <a:pPr>
              <a:defRPr/>
            </a:pPr>
            <a:r>
              <a:rPr lang="en-US"/>
              <a:t>Department of Computer Science and Engineering</a:t>
            </a:r>
          </a:p>
        </p:txBody>
      </p:sp>
      <p:sp>
        <p:nvSpPr>
          <p:cNvPr id="9" name="Slide Number Placeholder 8">
            <a:extLst>
              <a:ext uri="{FF2B5EF4-FFF2-40B4-BE49-F238E27FC236}">
                <a16:creationId xmlns:a16="http://schemas.microsoft.com/office/drawing/2014/main" id="{430516C6-DA3F-ABF5-4C0A-F26A79DAF925}"/>
              </a:ext>
            </a:extLst>
          </p:cNvPr>
          <p:cNvSpPr>
            <a:spLocks noGrp="1"/>
          </p:cNvSpPr>
          <p:nvPr>
            <p:ph type="sldNum" sz="quarter" idx="12"/>
          </p:nvPr>
        </p:nvSpPr>
        <p:spPr/>
        <p:txBody>
          <a:bodyPr/>
          <a:lstStyle/>
          <a:p>
            <a:pPr>
              <a:defRPr/>
            </a:pPr>
            <a:fld id="{BDC2143B-610F-499C-A392-DFFBE135A7B2}" type="slidenum">
              <a:rPr lang="en-US" altLang="en-US" smtClean="0"/>
              <a:pPr>
                <a:defRPr/>
              </a:pPr>
              <a:t>7</a:t>
            </a:fld>
            <a:endParaRPr lang="en-US" altLang="en-US"/>
          </a:p>
        </p:txBody>
      </p:sp>
    </p:spTree>
    <p:extLst>
      <p:ext uri="{BB962C8B-B14F-4D97-AF65-F5344CB8AC3E}">
        <p14:creationId xmlns:p14="http://schemas.microsoft.com/office/powerpoint/2010/main" val="5175299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C38A0D-D016-4706-BCB0-B285FF79636C}"/>
              </a:ext>
            </a:extLst>
          </p:cNvPr>
          <p:cNvSpPr>
            <a:spLocks noGrp="1"/>
          </p:cNvSpPr>
          <p:nvPr>
            <p:ph type="title"/>
          </p:nvPr>
        </p:nvSpPr>
        <p:spPr/>
        <p:txBody>
          <a:bodyPr/>
          <a:lstStyle/>
          <a:p>
            <a:r>
              <a:rPr lang="en-US" b="1" dirty="0">
                <a:solidFill>
                  <a:srgbClr val="FF0000"/>
                </a:solidFill>
              </a:rPr>
              <a:t>Functional Description of Module</a:t>
            </a:r>
            <a:endParaRPr lang="en-IN" b="1" dirty="0">
              <a:solidFill>
                <a:srgbClr val="FF0000"/>
              </a:solidFill>
            </a:endParaRPr>
          </a:p>
        </p:txBody>
      </p:sp>
      <p:sp>
        <p:nvSpPr>
          <p:cNvPr id="3" name="Content Placeholder 2">
            <a:extLst>
              <a:ext uri="{FF2B5EF4-FFF2-40B4-BE49-F238E27FC236}">
                <a16:creationId xmlns:a16="http://schemas.microsoft.com/office/drawing/2014/main" id="{04006A2F-E2AB-45F2-AE43-C53BCB3BAC28}"/>
              </a:ext>
            </a:extLst>
          </p:cNvPr>
          <p:cNvSpPr>
            <a:spLocks noGrp="1"/>
          </p:cNvSpPr>
          <p:nvPr>
            <p:ph idx="1"/>
          </p:nvPr>
        </p:nvSpPr>
        <p:spPr/>
        <p:txBody>
          <a:bodyPr/>
          <a:lstStyle/>
          <a:p>
            <a:pPr marL="0" indent="0" algn="just">
              <a:buNone/>
            </a:pPr>
            <a:r>
              <a:rPr lang="en-US" altLang="en-US" sz="2400" b="1" dirty="0">
                <a:solidFill>
                  <a:srgbClr val="000000"/>
                </a:solidFill>
                <a:latin typeface="Times New Roman" panose="02020603050405020304" pitchFamily="18" charset="0"/>
                <a:cs typeface="Times New Roman" panose="02020603050405020304" pitchFamily="18" charset="0"/>
              </a:rPr>
              <a:t>Fabric Recognition Model:</a:t>
            </a:r>
          </a:p>
          <a:p>
            <a:pPr marL="0" indent="0" algn="just">
              <a:buNone/>
            </a:pPr>
            <a:r>
              <a:rPr lang="en-US" sz="2400" dirty="0">
                <a:latin typeface="Times New Roman" panose="02020603050405020304" pitchFamily="18" charset="0"/>
                <a:cs typeface="Times New Roman" panose="02020603050405020304" pitchFamily="18" charset="0"/>
              </a:rPr>
              <a:t>			The core of our system lies in the fabric recognition model, which is based on Convolutional Neural Networks (CNNs). We train the model on a diverse dataset of fabric images to learn the intricate features and patterns unique to each fabric type. The model is capable of accurately categorizing fabric types from input images, providing users with relevant fabric information for each clothing item. We fine-tune the CNN architecture to achieve optimal performance in fabric recognition, ensuring high accuracy and efficiency in categorizing fabric types.</a:t>
            </a:r>
            <a:endParaRPr lang="en-IN" sz="2400" dirty="0">
              <a:latin typeface="Times New Roman" panose="02020603050405020304" pitchFamily="18" charset="0"/>
              <a:cs typeface="Times New Roman" panose="02020603050405020304" pitchFamily="18" charset="0"/>
            </a:endParaRPr>
          </a:p>
        </p:txBody>
      </p:sp>
      <p:sp>
        <p:nvSpPr>
          <p:cNvPr id="5" name="Footer Placeholder 4">
            <a:extLst>
              <a:ext uri="{FF2B5EF4-FFF2-40B4-BE49-F238E27FC236}">
                <a16:creationId xmlns:a16="http://schemas.microsoft.com/office/drawing/2014/main" id="{64AEB533-B074-4E9E-A758-65ABEED335BE}"/>
              </a:ext>
            </a:extLst>
          </p:cNvPr>
          <p:cNvSpPr>
            <a:spLocks noGrp="1"/>
          </p:cNvSpPr>
          <p:nvPr>
            <p:ph type="ftr" sz="quarter" idx="11"/>
          </p:nvPr>
        </p:nvSpPr>
        <p:spPr/>
        <p:txBody>
          <a:bodyPr/>
          <a:lstStyle/>
          <a:p>
            <a:pPr>
              <a:defRPr/>
            </a:pPr>
            <a:r>
              <a:rPr lang="en-US"/>
              <a:t>Department of Computer Science and Engineering</a:t>
            </a:r>
          </a:p>
        </p:txBody>
      </p:sp>
      <p:sp>
        <p:nvSpPr>
          <p:cNvPr id="6" name="Slide Number Placeholder 5">
            <a:extLst>
              <a:ext uri="{FF2B5EF4-FFF2-40B4-BE49-F238E27FC236}">
                <a16:creationId xmlns:a16="http://schemas.microsoft.com/office/drawing/2014/main" id="{416353A5-8BEA-4A3F-8539-F32E39B3285D}"/>
              </a:ext>
            </a:extLst>
          </p:cNvPr>
          <p:cNvSpPr>
            <a:spLocks noGrp="1"/>
          </p:cNvSpPr>
          <p:nvPr>
            <p:ph type="sldNum" sz="quarter" idx="12"/>
          </p:nvPr>
        </p:nvSpPr>
        <p:spPr/>
        <p:txBody>
          <a:bodyPr/>
          <a:lstStyle/>
          <a:p>
            <a:pPr>
              <a:defRPr/>
            </a:pPr>
            <a:fld id="{BDC2143B-610F-499C-A392-DFFBE135A7B2}" type="slidenum">
              <a:rPr lang="en-US" altLang="en-US" smtClean="0"/>
              <a:pPr>
                <a:defRPr/>
              </a:pPr>
              <a:t>8</a:t>
            </a:fld>
            <a:endParaRPr lang="en-US" altLang="en-US"/>
          </a:p>
        </p:txBody>
      </p:sp>
    </p:spTree>
    <p:extLst>
      <p:ext uri="{BB962C8B-B14F-4D97-AF65-F5344CB8AC3E}">
        <p14:creationId xmlns:p14="http://schemas.microsoft.com/office/powerpoint/2010/main" val="13695134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37A621-F250-48FB-8676-C548A1192BDB}"/>
              </a:ext>
            </a:extLst>
          </p:cNvPr>
          <p:cNvSpPr>
            <a:spLocks noGrp="1"/>
          </p:cNvSpPr>
          <p:nvPr>
            <p:ph type="title"/>
          </p:nvPr>
        </p:nvSpPr>
        <p:spPr/>
        <p:txBody>
          <a:bodyPr/>
          <a:lstStyle/>
          <a:p>
            <a:r>
              <a:rPr lang="en-US" b="1" dirty="0">
                <a:solidFill>
                  <a:srgbClr val="FF0000"/>
                </a:solidFill>
              </a:rPr>
              <a:t>Functional Description of Module</a:t>
            </a:r>
            <a:endParaRPr lang="en-IN" dirty="0"/>
          </a:p>
        </p:txBody>
      </p:sp>
      <p:sp>
        <p:nvSpPr>
          <p:cNvPr id="3" name="Content Placeholder 2">
            <a:extLst>
              <a:ext uri="{FF2B5EF4-FFF2-40B4-BE49-F238E27FC236}">
                <a16:creationId xmlns:a16="http://schemas.microsoft.com/office/drawing/2014/main" id="{D4444AD4-1AEE-425F-B3FB-3F63343629B4}"/>
              </a:ext>
            </a:extLst>
          </p:cNvPr>
          <p:cNvSpPr>
            <a:spLocks noGrp="1"/>
          </p:cNvSpPr>
          <p:nvPr>
            <p:ph idx="1"/>
          </p:nvPr>
        </p:nvSpPr>
        <p:spPr/>
        <p:txBody>
          <a:bodyPr/>
          <a:lstStyle/>
          <a:p>
            <a:pPr marL="0" indent="0" algn="just">
              <a:buNone/>
            </a:pPr>
            <a:r>
              <a:rPr lang="en-US" sz="2400" b="1" dirty="0">
                <a:effectLst/>
                <a:latin typeface="Times New Roman" panose="02020603050405020304" pitchFamily="18" charset="0"/>
                <a:ea typeface="Times New Roman" panose="02020603050405020304" pitchFamily="18" charset="0"/>
              </a:rPr>
              <a:t>Classification and Labelling:</a:t>
            </a:r>
          </a:p>
          <a:p>
            <a:pPr marL="0" indent="0" algn="just">
              <a:buNone/>
            </a:pPr>
            <a:r>
              <a:rPr lang="en-US" sz="2400" dirty="0">
                <a:latin typeface="Times New Roman" panose="02020603050405020304" pitchFamily="18" charset="0"/>
              </a:rPr>
              <a:t>				In this module, we implement the logic for classifying and labelling fabric types based on the output of the fabric recognition model. We define a set of fabric categories and their corresponding labels, which are assigned to each clothing item based on the fabric type predicted by the model. This module ensures that the fabric information associated with each clothing item is accurate and informative, enabling users to make informed purchasing decisions based on their fabric preferences.</a:t>
            </a:r>
            <a:endParaRPr lang="en-IN" sz="2400" dirty="0"/>
          </a:p>
        </p:txBody>
      </p:sp>
      <p:sp>
        <p:nvSpPr>
          <p:cNvPr id="5" name="Footer Placeholder 4">
            <a:extLst>
              <a:ext uri="{FF2B5EF4-FFF2-40B4-BE49-F238E27FC236}">
                <a16:creationId xmlns:a16="http://schemas.microsoft.com/office/drawing/2014/main" id="{F9DC91F4-C3E6-4460-845A-529F792960D1}"/>
              </a:ext>
            </a:extLst>
          </p:cNvPr>
          <p:cNvSpPr>
            <a:spLocks noGrp="1"/>
          </p:cNvSpPr>
          <p:nvPr>
            <p:ph type="ftr" sz="quarter" idx="11"/>
          </p:nvPr>
        </p:nvSpPr>
        <p:spPr/>
        <p:txBody>
          <a:bodyPr/>
          <a:lstStyle/>
          <a:p>
            <a:pPr>
              <a:defRPr/>
            </a:pPr>
            <a:r>
              <a:rPr lang="en-US"/>
              <a:t>Department of Computer Science and Engineering</a:t>
            </a:r>
          </a:p>
        </p:txBody>
      </p:sp>
      <p:sp>
        <p:nvSpPr>
          <p:cNvPr id="6" name="Slide Number Placeholder 5">
            <a:extLst>
              <a:ext uri="{FF2B5EF4-FFF2-40B4-BE49-F238E27FC236}">
                <a16:creationId xmlns:a16="http://schemas.microsoft.com/office/drawing/2014/main" id="{A8F84170-D57B-4D87-8D97-9FF59316E736}"/>
              </a:ext>
            </a:extLst>
          </p:cNvPr>
          <p:cNvSpPr>
            <a:spLocks noGrp="1"/>
          </p:cNvSpPr>
          <p:nvPr>
            <p:ph type="sldNum" sz="quarter" idx="12"/>
          </p:nvPr>
        </p:nvSpPr>
        <p:spPr/>
        <p:txBody>
          <a:bodyPr/>
          <a:lstStyle/>
          <a:p>
            <a:pPr>
              <a:defRPr/>
            </a:pPr>
            <a:fld id="{BDC2143B-610F-499C-A392-DFFBE135A7B2}" type="slidenum">
              <a:rPr lang="en-US" altLang="en-US" smtClean="0"/>
              <a:pPr>
                <a:defRPr/>
              </a:pPr>
              <a:t>9</a:t>
            </a:fld>
            <a:endParaRPr lang="en-US" altLang="en-US"/>
          </a:p>
        </p:txBody>
      </p:sp>
    </p:spTree>
    <p:extLst>
      <p:ext uri="{BB962C8B-B14F-4D97-AF65-F5344CB8AC3E}">
        <p14:creationId xmlns:p14="http://schemas.microsoft.com/office/powerpoint/2010/main" val="872543881"/>
      </p:ext>
    </p:extLst>
  </p:cSld>
  <p:clrMapOvr>
    <a:masterClrMapping/>
  </p:clrMapOvr>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Verdana" pitchFamily="34" charset="0"/>
          </a:defRPr>
        </a:defPPr>
      </a:lstStyle>
    </a:lnDef>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2.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3.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4.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docProps/app.xml><?xml version="1.0" encoding="utf-8"?>
<Properties xmlns="http://schemas.openxmlformats.org/officeDocument/2006/extended-properties" xmlns:vt="http://schemas.openxmlformats.org/officeDocument/2006/docPropsVTypes">
  <Template/>
  <TotalTime>256</TotalTime>
  <Words>1214</Words>
  <Application>Microsoft Office PowerPoint</Application>
  <PresentationFormat>Widescreen</PresentationFormat>
  <Paragraphs>70</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Calibri</vt:lpstr>
      <vt:lpstr>Times New Roman</vt:lpstr>
      <vt:lpstr>Verdana</vt:lpstr>
      <vt:lpstr>Wingdings</vt:lpstr>
      <vt:lpstr>Profile</vt:lpstr>
      <vt:lpstr>PowerPoint Presentation</vt:lpstr>
      <vt:lpstr>Abstract</vt:lpstr>
      <vt:lpstr>Existing System</vt:lpstr>
      <vt:lpstr>Proposed System</vt:lpstr>
      <vt:lpstr>System Architecture</vt:lpstr>
      <vt:lpstr>List of Modules</vt:lpstr>
      <vt:lpstr>Functional Description for each modules</vt:lpstr>
      <vt:lpstr>Functional Description of Module</vt:lpstr>
      <vt:lpstr>Functional Description of Module</vt:lpstr>
      <vt:lpstr>Functional Description of Module</vt:lpstr>
      <vt:lpstr>Conclusion</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DURAI MURUGAN N</dc:creator>
  <cp:lastModifiedBy>Guru prasath T</cp:lastModifiedBy>
  <cp:revision>17</cp:revision>
  <dcterms:created xsi:type="dcterms:W3CDTF">2023-08-03T04:32:32Z</dcterms:created>
  <dcterms:modified xsi:type="dcterms:W3CDTF">2024-05-23T16:09:44Z</dcterms:modified>
</cp:coreProperties>
</file>