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67" r:id="rId4"/>
    <p:sldId id="258" r:id="rId5"/>
    <p:sldId id="259" r:id="rId6"/>
    <p:sldId id="265" r:id="rId7"/>
    <p:sldId id="260" r:id="rId8"/>
    <p:sldId id="264" r:id="rId9"/>
    <p:sldId id="261"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2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6BDB5CA6-F35A-4666-90DF-48564E225EF3}" type="datetimeFigureOut">
              <a:rPr lang="en-IN" smtClean="0"/>
              <a:t>29-09-2023</a:t>
            </a:fld>
            <a:endParaRPr lang="en-IN"/>
          </a:p>
        </p:txBody>
      </p:sp>
      <p:sp>
        <p:nvSpPr>
          <p:cNvPr id="17" name="Slide Number Placeholder 16"/>
          <p:cNvSpPr>
            <a:spLocks noGrp="1"/>
          </p:cNvSpPr>
          <p:nvPr>
            <p:ph type="sldNum" sz="quarter" idx="11"/>
          </p:nvPr>
        </p:nvSpPr>
        <p:spPr/>
        <p:txBody>
          <a:bodyPr/>
          <a:lstStyle/>
          <a:p>
            <a:fld id="{F2F6CD06-BD94-4A8F-A78F-E07ED604C9E1}"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B5CA6-F35A-4666-90DF-48564E225EF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6CD06-BD94-4A8F-A78F-E07ED604C9E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B5CA6-F35A-4666-90DF-48564E225EF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6CD06-BD94-4A8F-A78F-E07ED604C9E1}"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6BDB5CA6-F35A-4666-90DF-48564E225EF3}" type="datetimeFigureOut">
              <a:rPr lang="en-IN" smtClean="0"/>
              <a:t>29-09-2023</a:t>
            </a:fld>
            <a:endParaRPr lang="en-IN"/>
          </a:p>
        </p:txBody>
      </p:sp>
      <p:sp>
        <p:nvSpPr>
          <p:cNvPr id="12" name="Slide Number Placeholder 11"/>
          <p:cNvSpPr>
            <a:spLocks noGrp="1"/>
          </p:cNvSpPr>
          <p:nvPr>
            <p:ph type="sldNum" sz="quarter" idx="15"/>
          </p:nvPr>
        </p:nvSpPr>
        <p:spPr/>
        <p:txBody>
          <a:bodyPr/>
          <a:lstStyle/>
          <a:p>
            <a:fld id="{F2F6CD06-BD94-4A8F-A78F-E07ED604C9E1}"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BDB5CA6-F35A-4666-90DF-48564E225EF3}" type="datetimeFigureOut">
              <a:rPr lang="en-IN" smtClean="0"/>
              <a:t>29-09-2023</a:t>
            </a:fld>
            <a:endParaRPr lang="en-IN"/>
          </a:p>
        </p:txBody>
      </p:sp>
      <p:sp>
        <p:nvSpPr>
          <p:cNvPr id="14" name="Slide Number Placeholder 13"/>
          <p:cNvSpPr>
            <a:spLocks noGrp="1"/>
          </p:cNvSpPr>
          <p:nvPr>
            <p:ph type="sldNum" sz="quarter" idx="11"/>
          </p:nvPr>
        </p:nvSpPr>
        <p:spPr/>
        <p:txBody>
          <a:bodyPr/>
          <a:lstStyle/>
          <a:p>
            <a:fld id="{F2F6CD06-BD94-4A8F-A78F-E07ED604C9E1}"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6BDB5CA6-F35A-4666-90DF-48564E225EF3}" type="datetimeFigureOut">
              <a:rPr lang="en-IN" smtClean="0"/>
              <a:t>29-09-2023</a:t>
            </a:fld>
            <a:endParaRPr lang="en-IN"/>
          </a:p>
        </p:txBody>
      </p:sp>
      <p:sp>
        <p:nvSpPr>
          <p:cNvPr id="12" name="Slide Number Placeholder 11"/>
          <p:cNvSpPr>
            <a:spLocks noGrp="1"/>
          </p:cNvSpPr>
          <p:nvPr>
            <p:ph type="sldNum" sz="quarter" idx="16"/>
          </p:nvPr>
        </p:nvSpPr>
        <p:spPr/>
        <p:txBody>
          <a:bodyPr/>
          <a:lstStyle/>
          <a:p>
            <a:fld id="{F2F6CD06-BD94-4A8F-A78F-E07ED604C9E1}"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6BDB5CA6-F35A-4666-90DF-48564E225EF3}" type="datetimeFigureOut">
              <a:rPr lang="en-IN" smtClean="0"/>
              <a:t>29-09-2023</a:t>
            </a:fld>
            <a:endParaRPr lang="en-IN"/>
          </a:p>
        </p:txBody>
      </p:sp>
      <p:sp>
        <p:nvSpPr>
          <p:cNvPr id="12" name="Slide Number Placeholder 11"/>
          <p:cNvSpPr>
            <a:spLocks noGrp="1"/>
          </p:cNvSpPr>
          <p:nvPr>
            <p:ph type="sldNum" sz="quarter" idx="17"/>
          </p:nvPr>
        </p:nvSpPr>
        <p:spPr/>
        <p:txBody>
          <a:bodyPr/>
          <a:lstStyle/>
          <a:p>
            <a:fld id="{F2F6CD06-BD94-4A8F-A78F-E07ED604C9E1}"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6BDB5CA6-F35A-4666-90DF-48564E225EF3}" type="datetimeFigureOut">
              <a:rPr lang="en-IN" smtClean="0"/>
              <a:t>29-09-2023</a:t>
            </a:fld>
            <a:endParaRPr lang="en-IN"/>
          </a:p>
        </p:txBody>
      </p:sp>
      <p:sp>
        <p:nvSpPr>
          <p:cNvPr id="16" name="Slide Number Placeholder 15"/>
          <p:cNvSpPr>
            <a:spLocks noGrp="1"/>
          </p:cNvSpPr>
          <p:nvPr>
            <p:ph type="sldNum" sz="quarter" idx="11"/>
          </p:nvPr>
        </p:nvSpPr>
        <p:spPr/>
        <p:txBody>
          <a:bodyPr/>
          <a:lstStyle/>
          <a:p>
            <a:fld id="{F2F6CD06-BD94-4A8F-A78F-E07ED604C9E1}"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BDB5CA6-F35A-4666-90DF-48564E225EF3}" type="datetimeFigureOut">
              <a:rPr lang="en-IN" smtClean="0"/>
              <a:t>29-09-2023</a:t>
            </a:fld>
            <a:endParaRPr lang="en-IN"/>
          </a:p>
        </p:txBody>
      </p:sp>
      <p:sp>
        <p:nvSpPr>
          <p:cNvPr id="8" name="Slide Number Placeholder 7"/>
          <p:cNvSpPr>
            <a:spLocks noGrp="1"/>
          </p:cNvSpPr>
          <p:nvPr>
            <p:ph type="sldNum" sz="quarter" idx="11"/>
          </p:nvPr>
        </p:nvSpPr>
        <p:spPr/>
        <p:txBody>
          <a:bodyPr/>
          <a:lstStyle/>
          <a:p>
            <a:fld id="{F2F6CD06-BD94-4A8F-A78F-E07ED604C9E1}"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6BDB5CA6-F35A-4666-90DF-48564E225EF3}" type="datetimeFigureOut">
              <a:rPr lang="en-IN" smtClean="0"/>
              <a:t>29-09-2023</a:t>
            </a:fld>
            <a:endParaRPr lang="en-IN"/>
          </a:p>
        </p:txBody>
      </p:sp>
      <p:sp>
        <p:nvSpPr>
          <p:cNvPr id="19" name="Slide Number Placeholder 18"/>
          <p:cNvSpPr>
            <a:spLocks noGrp="1"/>
          </p:cNvSpPr>
          <p:nvPr>
            <p:ph type="sldNum" sz="quarter" idx="16"/>
          </p:nvPr>
        </p:nvSpPr>
        <p:spPr/>
        <p:txBody>
          <a:bodyPr/>
          <a:lstStyle/>
          <a:p>
            <a:fld id="{F2F6CD06-BD94-4A8F-A78F-E07ED604C9E1}"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6BDB5CA6-F35A-4666-90DF-48564E225EF3}" type="datetimeFigureOut">
              <a:rPr lang="en-IN" smtClean="0"/>
              <a:t>29-09-2023</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F2F6CD06-BD94-4A8F-A78F-E07ED604C9E1}"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6BDB5CA6-F35A-4666-90DF-48564E225EF3}" type="datetimeFigureOut">
              <a:rPr lang="en-IN" smtClean="0"/>
              <a:t>29-09-2023</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F2F6CD06-BD94-4A8F-A78F-E07ED604C9E1}"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9792" y="3573016"/>
            <a:ext cx="3744416" cy="706821"/>
          </a:xfrm>
          <a:solidFill>
            <a:schemeClr val="bg1">
              <a:lumMod val="75000"/>
            </a:schemeClr>
          </a:solidFill>
        </p:spPr>
        <p:txBody>
          <a:bodyPr>
            <a:normAutofit/>
          </a:bodyPr>
          <a:lstStyle/>
          <a:p>
            <a:r>
              <a:rPr lang="en-US" dirty="0" smtClean="0"/>
              <a:t>MEASURING ENERGY CONSUMPTION</a:t>
            </a:r>
            <a:endParaRPr lang="en-IN" dirty="0"/>
          </a:p>
        </p:txBody>
      </p:sp>
      <p:sp>
        <p:nvSpPr>
          <p:cNvPr id="2" name="Subtitle 1"/>
          <p:cNvSpPr>
            <a:spLocks noGrp="1"/>
          </p:cNvSpPr>
          <p:nvPr>
            <p:ph type="subTitle" idx="1"/>
          </p:nvPr>
        </p:nvSpPr>
        <p:spPr>
          <a:xfrm>
            <a:off x="2483768" y="4941168"/>
            <a:ext cx="4106917" cy="397094"/>
          </a:xfrm>
        </p:spPr>
        <p:txBody>
          <a:bodyPr>
            <a:normAutofit/>
          </a:bodyPr>
          <a:lstStyle/>
          <a:p>
            <a:r>
              <a:rPr lang="en-US" dirty="0" smtClean="0"/>
              <a:t>-FAHMI HANAN.K</a:t>
            </a:r>
          </a:p>
          <a:p>
            <a:endParaRPr lang="en-US" dirty="0" smtClean="0"/>
          </a:p>
        </p:txBody>
      </p:sp>
    </p:spTree>
    <p:extLst>
      <p:ext uri="{BB962C8B-B14F-4D97-AF65-F5344CB8AC3E}">
        <p14:creationId xmlns:p14="http://schemas.microsoft.com/office/powerpoint/2010/main" val="118741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360504"/>
          </a:xfrm>
        </p:spPr>
        <p:txBody>
          <a:bodyPr/>
          <a:lstStyle/>
          <a:p>
            <a:pPr algn="just"/>
            <a:r>
              <a:rPr lang="en-US" dirty="0">
                <a:solidFill>
                  <a:srgbClr val="FF0000"/>
                </a:solidFill>
                <a:latin typeface="Arial Rounded MT Bold" pitchFamily="34" charset="0"/>
              </a:rPr>
              <a:t>Verify the performance of energy efficiency measures: </a:t>
            </a:r>
            <a:endParaRPr lang="en-US" dirty="0" smtClean="0">
              <a:solidFill>
                <a:srgbClr val="FF0000"/>
              </a:solidFill>
              <a:latin typeface="Arial Rounded MT Bold" pitchFamily="34" charset="0"/>
            </a:endParaRPr>
          </a:p>
          <a:p>
            <a:pPr algn="just"/>
            <a:r>
              <a:rPr lang="en-US" dirty="0" smtClean="0">
                <a:latin typeface="Arial Rounded MT Bold" pitchFamily="34" charset="0"/>
              </a:rPr>
              <a:t>When </a:t>
            </a:r>
            <a:r>
              <a:rPr lang="en-US" dirty="0">
                <a:latin typeface="Arial Rounded MT Bold" pitchFamily="34" charset="0"/>
              </a:rPr>
              <a:t>we implement energy efficiency measures, such as installing new insulation or upgrading to more efficient appliances, we can measure our energy consumption to verify that the measures are having the desired effect</a:t>
            </a:r>
            <a:r>
              <a:rPr lang="en-US" dirty="0" smtClean="0">
                <a:latin typeface="Arial Rounded MT Bold" pitchFamily="34" charset="0"/>
              </a:rPr>
              <a:t>.</a:t>
            </a:r>
          </a:p>
          <a:p>
            <a:pPr algn="just"/>
            <a:endParaRPr lang="en-US" dirty="0">
              <a:latin typeface="Arial Rounded MT Bold" pitchFamily="34" charset="0"/>
            </a:endParaRPr>
          </a:p>
          <a:p>
            <a:pPr algn="just"/>
            <a:r>
              <a:rPr lang="en-US" dirty="0">
                <a:solidFill>
                  <a:srgbClr val="FF0000"/>
                </a:solidFill>
                <a:latin typeface="Arial Rounded MT Bold" pitchFamily="34" charset="0"/>
              </a:rPr>
              <a:t>Make informed decisions about energy use</a:t>
            </a:r>
            <a:r>
              <a:rPr lang="en-US" dirty="0" smtClean="0">
                <a:solidFill>
                  <a:srgbClr val="FF0000"/>
                </a:solidFill>
                <a:latin typeface="Arial Rounded MT Bold" pitchFamily="34" charset="0"/>
              </a:rPr>
              <a:t>:</a:t>
            </a:r>
          </a:p>
          <a:p>
            <a:pPr algn="just"/>
            <a:r>
              <a:rPr lang="en-US" dirty="0">
                <a:latin typeface="Arial Rounded MT Bold" pitchFamily="34" charset="0"/>
              </a:rPr>
              <a:t> By having a good understanding of our energy consumption, we can make informed decisions about how to use energy more efficiently. For example, we may decide to switch to a renewable energy provider or invest in solar panels.</a:t>
            </a:r>
          </a:p>
          <a:p>
            <a:endParaRPr lang="en-IN" dirty="0"/>
          </a:p>
        </p:txBody>
      </p:sp>
    </p:spTree>
    <p:extLst>
      <p:ext uri="{BB962C8B-B14F-4D97-AF65-F5344CB8AC3E}">
        <p14:creationId xmlns:p14="http://schemas.microsoft.com/office/powerpoint/2010/main" val="17665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83568" y="1844824"/>
            <a:ext cx="7776864" cy="3960440"/>
          </a:xfrm>
        </p:spPr>
      </p:pic>
    </p:spTree>
    <p:extLst>
      <p:ext uri="{BB962C8B-B14F-4D97-AF65-F5344CB8AC3E}">
        <p14:creationId xmlns:p14="http://schemas.microsoft.com/office/powerpoint/2010/main" val="328858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3284984"/>
            <a:ext cx="3312368" cy="1296144"/>
          </a:xfrm>
        </p:spPr>
        <p:txBody>
          <a:bodyPr>
            <a:normAutofit fontScale="90000"/>
          </a:bodyPr>
          <a:lstStyle/>
          <a:p>
            <a:r>
              <a:rPr lang="en-US" dirty="0" smtClean="0"/>
              <a:t>K.FAHMI HANAN</a:t>
            </a:r>
            <a:br>
              <a:rPr lang="en-US" dirty="0" smtClean="0"/>
            </a:br>
            <a:r>
              <a:rPr lang="en-US" dirty="0" smtClean="0"/>
              <a:t>A.HARI AKSHANA</a:t>
            </a:r>
            <a:br>
              <a:rPr lang="en-US" dirty="0" smtClean="0"/>
            </a:br>
            <a:r>
              <a:rPr lang="en-US" dirty="0" smtClean="0"/>
              <a:t>J.HARIPRIYA</a:t>
            </a:r>
            <a:br>
              <a:rPr lang="en-US" dirty="0" smtClean="0"/>
            </a:br>
            <a:r>
              <a:rPr lang="en-US" dirty="0" smtClean="0"/>
              <a:t>S.R.DHANUSHIYA</a:t>
            </a:r>
            <a:br>
              <a:rPr lang="en-US" dirty="0" smtClean="0"/>
            </a:br>
            <a:r>
              <a:rPr lang="en-US" dirty="0" smtClean="0"/>
              <a:t>S.P.DEVISREE</a:t>
            </a:r>
            <a:endParaRPr lang="en-IN" dirty="0"/>
          </a:p>
        </p:txBody>
      </p:sp>
    </p:spTree>
    <p:extLst>
      <p:ext uri="{BB962C8B-B14F-4D97-AF65-F5344CB8AC3E}">
        <p14:creationId xmlns:p14="http://schemas.microsoft.com/office/powerpoint/2010/main" val="17894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solidFill>
                <a:srgbClr val="FF0000"/>
              </a:solidFill>
              <a:latin typeface="Arial Rounded MT Bold" pitchFamily="34" charset="0"/>
            </a:endParaRPr>
          </a:p>
          <a:p>
            <a:endParaRPr lang="en-US" dirty="0">
              <a:solidFill>
                <a:srgbClr val="FF0000"/>
              </a:solidFill>
              <a:latin typeface="Arial Rounded MT Bold" pitchFamily="34" charset="0"/>
            </a:endParaRPr>
          </a:p>
          <a:p>
            <a:r>
              <a:rPr lang="en-US" dirty="0" smtClean="0">
                <a:solidFill>
                  <a:srgbClr val="FF0000"/>
                </a:solidFill>
                <a:latin typeface="Arial Rounded MT Bold" pitchFamily="34" charset="0"/>
              </a:rPr>
              <a:t>The </a:t>
            </a:r>
            <a:r>
              <a:rPr lang="en-US" dirty="0">
                <a:solidFill>
                  <a:srgbClr val="FF0000"/>
                </a:solidFill>
                <a:latin typeface="Arial Rounded MT Bold" pitchFamily="34" charset="0"/>
              </a:rPr>
              <a:t>problem statement </a:t>
            </a:r>
            <a:r>
              <a:rPr lang="en-US" dirty="0">
                <a:latin typeface="Arial Rounded MT Bold" pitchFamily="34" charset="0"/>
              </a:rPr>
              <a:t>for measuring energy consumption is to develop accurate and reliable methods for measuring the amount of energy used by a person, device, or system over a period of time. Energy consumption can be difficult to measure, especially for large buildings or industrial facilities. Additionally, energy consumption patterns can vary over time, making it difficult to get an accurate picture of energy</a:t>
            </a:r>
            <a:endParaRPr lang="en-IN" dirty="0"/>
          </a:p>
        </p:txBody>
      </p:sp>
      <p:sp>
        <p:nvSpPr>
          <p:cNvPr id="3" name="Title 2"/>
          <p:cNvSpPr>
            <a:spLocks noGrp="1"/>
          </p:cNvSpPr>
          <p:nvPr>
            <p:ph type="title"/>
          </p:nvPr>
        </p:nvSpPr>
        <p:spPr/>
        <p:txBody>
          <a:bodyPr/>
          <a:lstStyle/>
          <a:p>
            <a:r>
              <a:rPr lang="en-US" dirty="0">
                <a:latin typeface="Arial Rounded MT Bold" pitchFamily="34" charset="0"/>
              </a:rPr>
              <a:t>PROBLEM STATEMENT:</a:t>
            </a:r>
            <a:endParaRPr lang="en-IN" dirty="0"/>
          </a:p>
        </p:txBody>
      </p:sp>
    </p:spTree>
    <p:extLst>
      <p:ext uri="{BB962C8B-B14F-4D97-AF65-F5344CB8AC3E}">
        <p14:creationId xmlns:p14="http://schemas.microsoft.com/office/powerpoint/2010/main" val="180435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just"/>
            <a:r>
              <a:rPr lang="en-US" dirty="0">
                <a:latin typeface="Arial Rounded MT Bold" pitchFamily="34" charset="0"/>
              </a:rPr>
              <a:t>The </a:t>
            </a:r>
            <a:r>
              <a:rPr lang="en-US" dirty="0">
                <a:solidFill>
                  <a:srgbClr val="FF0000"/>
                </a:solidFill>
                <a:latin typeface="Arial Rounded MT Bold" pitchFamily="34" charset="0"/>
              </a:rPr>
              <a:t>objective</a:t>
            </a:r>
            <a:r>
              <a:rPr lang="en-US" dirty="0">
                <a:latin typeface="Arial Rounded MT Bold" pitchFamily="34" charset="0"/>
              </a:rPr>
              <a:t> of measuring energy consumption is to accurately and reliably determine the amount of energy used by a person, device</a:t>
            </a:r>
            <a:r>
              <a:rPr lang="en-US" dirty="0" smtClean="0">
                <a:latin typeface="Arial Rounded MT Bold" pitchFamily="34" charset="0"/>
              </a:rPr>
              <a:t>, </a:t>
            </a:r>
            <a:r>
              <a:rPr lang="en-US" dirty="0">
                <a:latin typeface="Arial Rounded MT Bold" pitchFamily="34" charset="0"/>
              </a:rPr>
              <a:t>or system over a period of time. </a:t>
            </a:r>
            <a:endParaRPr lang="en-US" dirty="0" smtClean="0">
              <a:latin typeface="Arial Rounded MT Bold" pitchFamily="34" charset="0"/>
            </a:endParaRPr>
          </a:p>
          <a:p>
            <a:pPr algn="just"/>
            <a:endParaRPr lang="en-US" dirty="0">
              <a:latin typeface="Arial Rounded MT Bold" pitchFamily="34" charset="0"/>
            </a:endParaRPr>
          </a:p>
          <a:p>
            <a:pPr algn="just"/>
            <a:r>
              <a:rPr lang="en-US" dirty="0" smtClean="0">
                <a:solidFill>
                  <a:srgbClr val="FF0000"/>
                </a:solidFill>
                <a:latin typeface="Arial Rounded MT Bold" pitchFamily="34" charset="0"/>
              </a:rPr>
              <a:t>This </a:t>
            </a:r>
            <a:r>
              <a:rPr lang="en-US" dirty="0">
                <a:solidFill>
                  <a:srgbClr val="FF0000"/>
                </a:solidFill>
                <a:latin typeface="Arial Rounded MT Bold" pitchFamily="34" charset="0"/>
              </a:rPr>
              <a:t>information can be used to</a:t>
            </a:r>
            <a:r>
              <a:rPr lang="en-US" dirty="0" smtClean="0">
                <a:solidFill>
                  <a:srgbClr val="FF0000"/>
                </a:solidFill>
                <a:latin typeface="Arial Rounded MT Bold" pitchFamily="34" charset="0"/>
              </a:rPr>
              <a:t>:</a:t>
            </a:r>
          </a:p>
          <a:p>
            <a:pPr algn="just"/>
            <a:r>
              <a:rPr lang="en-US" b="1" dirty="0" smtClean="0">
                <a:latin typeface="Arial Rounded MT Bold" pitchFamily="34" charset="0"/>
                <a:sym typeface="Wingdings" pitchFamily="2" charset="2"/>
              </a:rPr>
              <a:t>                     </a:t>
            </a:r>
            <a:r>
              <a:rPr lang="en-US" b="1" dirty="0" smtClean="0">
                <a:latin typeface="Arial Rounded MT Bold" pitchFamily="34" charset="0"/>
              </a:rPr>
              <a:t>Identify </a:t>
            </a:r>
            <a:r>
              <a:rPr lang="en-US" b="1" dirty="0">
                <a:latin typeface="Arial Rounded MT Bold" pitchFamily="34" charset="0"/>
              </a:rPr>
              <a:t>areas for energy </a:t>
            </a:r>
            <a:r>
              <a:rPr lang="en-US" b="1" dirty="0" smtClean="0">
                <a:latin typeface="Arial Rounded MT Bold" pitchFamily="34" charset="0"/>
              </a:rPr>
              <a:t>conservation</a:t>
            </a:r>
          </a:p>
          <a:p>
            <a:pPr algn="just"/>
            <a:r>
              <a:rPr lang="en-US" b="1" dirty="0" smtClean="0">
                <a:latin typeface="Arial Rounded MT Bold" pitchFamily="34" charset="0"/>
                <a:sym typeface="Wingdings" pitchFamily="2" charset="2"/>
              </a:rPr>
              <a:t>                     </a:t>
            </a:r>
            <a:r>
              <a:rPr lang="en-US" b="1" dirty="0" smtClean="0">
                <a:latin typeface="Arial Rounded MT Bold" pitchFamily="34" charset="0"/>
              </a:rPr>
              <a:t>Set </a:t>
            </a:r>
            <a:r>
              <a:rPr lang="en-US" b="1" dirty="0">
                <a:latin typeface="Arial Rounded MT Bold" pitchFamily="34" charset="0"/>
              </a:rPr>
              <a:t>energy efficiency goals</a:t>
            </a:r>
          </a:p>
          <a:p>
            <a:pPr algn="just"/>
            <a:r>
              <a:rPr lang="en-US" b="1" dirty="0" smtClean="0">
                <a:latin typeface="Arial Rounded MT Bold" pitchFamily="34" charset="0"/>
                <a:sym typeface="Wingdings" pitchFamily="2" charset="2"/>
              </a:rPr>
              <a:t>                     </a:t>
            </a:r>
            <a:r>
              <a:rPr lang="en-US" b="1" dirty="0" smtClean="0">
                <a:latin typeface="Arial Rounded MT Bold" pitchFamily="34" charset="0"/>
              </a:rPr>
              <a:t>Verify </a:t>
            </a:r>
            <a:r>
              <a:rPr lang="en-US" b="1" dirty="0">
                <a:latin typeface="Arial Rounded MT Bold" pitchFamily="34" charset="0"/>
              </a:rPr>
              <a:t>the performance of energy efficiency </a:t>
            </a:r>
            <a:r>
              <a:rPr lang="en-US" b="1" dirty="0" smtClean="0">
                <a:latin typeface="Arial Rounded MT Bold" pitchFamily="34" charset="0"/>
              </a:rPr>
              <a:t>                  measures</a:t>
            </a:r>
            <a:endParaRPr lang="en-US" b="1" dirty="0">
              <a:latin typeface="Arial Rounded MT Bold" pitchFamily="34" charset="0"/>
            </a:endParaRPr>
          </a:p>
          <a:p>
            <a:pPr algn="just"/>
            <a:r>
              <a:rPr lang="en-US" b="1" dirty="0" smtClean="0">
                <a:latin typeface="Arial Rounded MT Bold" pitchFamily="34" charset="0"/>
                <a:sym typeface="Wingdings" pitchFamily="2" charset="2"/>
              </a:rPr>
              <a:t>                     </a:t>
            </a:r>
            <a:r>
              <a:rPr lang="en-US" b="1" dirty="0" smtClean="0">
                <a:latin typeface="Arial Rounded MT Bold" pitchFamily="34" charset="0"/>
              </a:rPr>
              <a:t>Make </a:t>
            </a:r>
            <a:r>
              <a:rPr lang="en-US" b="1" dirty="0">
                <a:latin typeface="Arial Rounded MT Bold" pitchFamily="34" charset="0"/>
              </a:rPr>
              <a:t>informed decisions about energy use</a:t>
            </a:r>
          </a:p>
          <a:p>
            <a:endParaRPr lang="en-IN" sz="1400" dirty="0">
              <a:latin typeface="Arial Rounded MT Bold" pitchFamily="34" charset="0"/>
            </a:endParaRPr>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57522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844824"/>
            <a:ext cx="8229600" cy="4392488"/>
          </a:xfrm>
        </p:spPr>
        <p:txBody>
          <a:bodyPr>
            <a:normAutofit fontScale="47500" lnSpcReduction="20000"/>
          </a:bodyPr>
          <a:lstStyle/>
          <a:p>
            <a:pPr algn="just"/>
            <a:r>
              <a:rPr lang="en-US" sz="3600" dirty="0" smtClean="0">
                <a:solidFill>
                  <a:srgbClr val="FF0000"/>
                </a:solidFill>
                <a:latin typeface="Arial Rounded MT Bold" pitchFamily="34" charset="0"/>
                <a:sym typeface="Wingdings" pitchFamily="2" charset="2"/>
              </a:rPr>
              <a:t></a:t>
            </a:r>
            <a:r>
              <a:rPr lang="en-US" sz="3600" dirty="0" smtClean="0">
                <a:solidFill>
                  <a:srgbClr val="FF0000"/>
                </a:solidFill>
                <a:latin typeface="Arial Rounded MT Bold" pitchFamily="34" charset="0"/>
              </a:rPr>
              <a:t>Empathize</a:t>
            </a:r>
            <a:r>
              <a:rPr lang="en-US" sz="3600" dirty="0">
                <a:solidFill>
                  <a:srgbClr val="FF0000"/>
                </a:solidFill>
                <a:latin typeface="Arial Rounded MT Bold" pitchFamily="34" charset="0"/>
              </a:rPr>
              <a:t>: </a:t>
            </a:r>
            <a:endParaRPr lang="en-US" sz="3600" dirty="0" smtClean="0">
              <a:solidFill>
                <a:srgbClr val="FF0000"/>
              </a:solidFill>
              <a:latin typeface="Arial Rounded MT Bold" pitchFamily="34" charset="0"/>
            </a:endParaRPr>
          </a:p>
          <a:p>
            <a:pPr algn="just"/>
            <a:r>
              <a:rPr lang="en-US" sz="3600" dirty="0" smtClean="0">
                <a:latin typeface="Arial Rounded MT Bold" pitchFamily="34" charset="0"/>
              </a:rPr>
              <a:t>The </a:t>
            </a:r>
            <a:r>
              <a:rPr lang="en-US" sz="3600" dirty="0">
                <a:latin typeface="Arial Rounded MT Bold" pitchFamily="34" charset="0"/>
              </a:rPr>
              <a:t>team would start by interviewing homeowners to understand their needs and wants when it comes to measuring energy consumption. They would also ask homeowners about their current experiences with measuring energy consumption, and what they would like to see improved.</a:t>
            </a:r>
          </a:p>
          <a:p>
            <a:pPr algn="just"/>
            <a:endParaRPr lang="en-US" sz="3600" dirty="0" smtClean="0">
              <a:latin typeface="Arial Rounded MT Bold" pitchFamily="34" charset="0"/>
            </a:endParaRPr>
          </a:p>
          <a:p>
            <a:pPr algn="just"/>
            <a:r>
              <a:rPr lang="en-US" sz="3600" dirty="0" smtClean="0">
                <a:solidFill>
                  <a:srgbClr val="FF0000"/>
                </a:solidFill>
                <a:latin typeface="Arial Rounded MT Bold" pitchFamily="34" charset="0"/>
                <a:sym typeface="Wingdings" pitchFamily="2" charset="2"/>
              </a:rPr>
              <a:t></a:t>
            </a:r>
            <a:r>
              <a:rPr lang="en-US" sz="3600" dirty="0" smtClean="0">
                <a:solidFill>
                  <a:srgbClr val="FF0000"/>
                </a:solidFill>
                <a:latin typeface="Arial Rounded MT Bold" pitchFamily="34" charset="0"/>
              </a:rPr>
              <a:t>Define</a:t>
            </a:r>
            <a:r>
              <a:rPr lang="en-US" sz="3600" dirty="0">
                <a:solidFill>
                  <a:srgbClr val="FF0000"/>
                </a:solidFill>
                <a:latin typeface="Arial Rounded MT Bold" pitchFamily="34" charset="0"/>
              </a:rPr>
              <a:t>: </a:t>
            </a:r>
            <a:endParaRPr lang="en-US" sz="3600" dirty="0" smtClean="0">
              <a:solidFill>
                <a:srgbClr val="FF0000"/>
              </a:solidFill>
              <a:latin typeface="Arial Rounded MT Bold" pitchFamily="34" charset="0"/>
            </a:endParaRPr>
          </a:p>
          <a:p>
            <a:pPr algn="just"/>
            <a:r>
              <a:rPr lang="en-US" sz="3600" dirty="0" smtClean="0">
                <a:latin typeface="Arial Rounded MT Bold" pitchFamily="34" charset="0"/>
              </a:rPr>
              <a:t>Based </a:t>
            </a:r>
            <a:r>
              <a:rPr lang="en-US" sz="3600" dirty="0">
                <a:latin typeface="Arial Rounded MT Bold" pitchFamily="34" charset="0"/>
              </a:rPr>
              <a:t>on the interviews, the team would define the problem that they are trying to solve. For example, they might define the problem as: "How can we develop a new method for measuring energy consumption in homes that is more accurate, reliable, and user-friendly?"</a:t>
            </a:r>
          </a:p>
          <a:p>
            <a:pPr algn="just"/>
            <a:endParaRPr lang="en-US" sz="3600" dirty="0" smtClean="0">
              <a:latin typeface="Arial Rounded MT Bold" pitchFamily="34" charset="0"/>
            </a:endParaRPr>
          </a:p>
          <a:p>
            <a:pPr algn="just"/>
            <a:r>
              <a:rPr lang="en-US" sz="3600" dirty="0" smtClean="0">
                <a:solidFill>
                  <a:srgbClr val="FF0000"/>
                </a:solidFill>
                <a:latin typeface="Arial Rounded MT Bold" pitchFamily="34" charset="0"/>
                <a:sym typeface="Wingdings" pitchFamily="2" charset="2"/>
              </a:rPr>
              <a:t></a:t>
            </a:r>
            <a:r>
              <a:rPr lang="en-US" sz="3600" dirty="0" smtClean="0">
                <a:solidFill>
                  <a:srgbClr val="FF0000"/>
                </a:solidFill>
                <a:latin typeface="Arial Rounded MT Bold" pitchFamily="34" charset="0"/>
              </a:rPr>
              <a:t>Ideate:</a:t>
            </a:r>
          </a:p>
          <a:p>
            <a:pPr algn="just"/>
            <a:r>
              <a:rPr lang="en-US" sz="3600" dirty="0" smtClean="0">
                <a:latin typeface="Arial Rounded MT Bold" pitchFamily="34" charset="0"/>
              </a:rPr>
              <a:t> </a:t>
            </a:r>
            <a:r>
              <a:rPr lang="en-US" sz="3600" dirty="0">
                <a:latin typeface="Arial Rounded MT Bold" pitchFamily="34" charset="0"/>
              </a:rPr>
              <a:t>The team would then brainstorm possible solutions to the problem. They might come up with ideas such as a new type of energy meter that is easier to install and use, a new software application that helps users to understand and analyze their energy consumption data, or a combination of both.</a:t>
            </a:r>
          </a:p>
          <a:p>
            <a:pPr algn="just"/>
            <a:endParaRPr lang="en-IN" sz="3600" dirty="0"/>
          </a:p>
          <a:p>
            <a:pPr algn="just"/>
            <a:endParaRPr lang="en-US" sz="3400" dirty="0">
              <a:solidFill>
                <a:srgbClr val="FF0000"/>
              </a:solidFill>
              <a:latin typeface="Arial Rounded MT Bold" pitchFamily="34" charset="0"/>
              <a:sym typeface="Wingdings" pitchFamily="2" charset="2"/>
            </a:endParaRPr>
          </a:p>
          <a:p>
            <a:pPr algn="just"/>
            <a:endParaRPr lang="en-US" sz="3400" dirty="0" smtClean="0">
              <a:solidFill>
                <a:srgbClr val="FF0000"/>
              </a:solidFill>
              <a:latin typeface="Arial Rounded MT Bold" pitchFamily="34" charset="0"/>
              <a:sym typeface="Wingdings" pitchFamily="2" charset="2"/>
            </a:endParaRPr>
          </a:p>
          <a:p>
            <a:pPr algn="just"/>
            <a:endParaRPr lang="en-US" sz="3400" dirty="0">
              <a:latin typeface="Arial Rounded MT Bold" pitchFamily="34" charset="0"/>
            </a:endParaRPr>
          </a:p>
          <a:p>
            <a:pPr algn="just"/>
            <a:endParaRPr lang="en-IN" dirty="0"/>
          </a:p>
        </p:txBody>
      </p:sp>
      <p:sp>
        <p:nvSpPr>
          <p:cNvPr id="3" name="Title 2"/>
          <p:cNvSpPr>
            <a:spLocks noGrp="1"/>
          </p:cNvSpPr>
          <p:nvPr>
            <p:ph type="title"/>
          </p:nvPr>
        </p:nvSpPr>
        <p:spPr/>
        <p:txBody>
          <a:bodyPr/>
          <a:lstStyle/>
          <a:p>
            <a:r>
              <a:rPr lang="en-US" dirty="0" smtClean="0"/>
              <a:t>Design thinking:</a:t>
            </a:r>
            <a:endParaRPr lang="en-IN" dirty="0"/>
          </a:p>
        </p:txBody>
      </p:sp>
    </p:spTree>
    <p:extLst>
      <p:ext uri="{BB962C8B-B14F-4D97-AF65-F5344CB8AC3E}">
        <p14:creationId xmlns:p14="http://schemas.microsoft.com/office/powerpoint/2010/main" val="205263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just"/>
            <a:r>
              <a:rPr lang="en-US" dirty="0">
                <a:solidFill>
                  <a:srgbClr val="FF0000"/>
                </a:solidFill>
                <a:latin typeface="Arial Rounded MT Bold" pitchFamily="34" charset="0"/>
                <a:sym typeface="Wingdings" pitchFamily="2" charset="2"/>
              </a:rPr>
              <a:t></a:t>
            </a:r>
            <a:r>
              <a:rPr lang="en-US" dirty="0">
                <a:solidFill>
                  <a:srgbClr val="FF0000"/>
                </a:solidFill>
                <a:latin typeface="Arial Rounded MT Bold" pitchFamily="34" charset="0"/>
              </a:rPr>
              <a:t>Prototype: </a:t>
            </a:r>
          </a:p>
          <a:p>
            <a:pPr algn="just"/>
            <a:r>
              <a:rPr lang="en-US" dirty="0">
                <a:latin typeface="Arial Rounded MT Bold" pitchFamily="34" charset="0"/>
              </a:rPr>
              <a:t>The team would then develop and test prototypes of their solutions. For example, they might develop a prototype of a new type of energy meter and ask homeowners to test it out. They might also develop a prototype of a new software application and ask homeowners to use it to analyze their energy consumption data.</a:t>
            </a:r>
          </a:p>
          <a:p>
            <a:pPr algn="just"/>
            <a:endParaRPr lang="en-US" dirty="0">
              <a:latin typeface="Arial Rounded MT Bold" pitchFamily="34" charset="0"/>
            </a:endParaRPr>
          </a:p>
          <a:p>
            <a:pPr algn="just"/>
            <a:r>
              <a:rPr lang="en-US" dirty="0">
                <a:solidFill>
                  <a:srgbClr val="FF0000"/>
                </a:solidFill>
                <a:latin typeface="Arial Rounded MT Bold" pitchFamily="34" charset="0"/>
                <a:sym typeface="Wingdings" pitchFamily="2" charset="2"/>
              </a:rPr>
              <a:t></a:t>
            </a:r>
            <a:r>
              <a:rPr lang="en-US" dirty="0">
                <a:solidFill>
                  <a:srgbClr val="FF0000"/>
                </a:solidFill>
                <a:latin typeface="Arial Rounded MT Bold" pitchFamily="34" charset="0"/>
              </a:rPr>
              <a:t>Test: </a:t>
            </a:r>
          </a:p>
          <a:p>
            <a:pPr algn="just"/>
            <a:r>
              <a:rPr lang="en-US" dirty="0">
                <a:latin typeface="Arial Rounded MT Bold" pitchFamily="34" charset="0"/>
              </a:rPr>
              <a:t>The team would then get feedback from homeowners on the prototypes and make changes as needed. They would continue to iterate on their prototypes until they have developed a solution that meets the needs of homeowners.</a:t>
            </a:r>
          </a:p>
          <a:p>
            <a:pPr algn="just"/>
            <a:endParaRPr lang="en-IN" dirty="0"/>
          </a:p>
          <a:p>
            <a:endParaRPr lang="en-IN" dirty="0"/>
          </a:p>
        </p:txBody>
      </p:sp>
    </p:spTree>
    <p:extLst>
      <p:ext uri="{BB962C8B-B14F-4D97-AF65-F5344CB8AC3E}">
        <p14:creationId xmlns:p14="http://schemas.microsoft.com/office/powerpoint/2010/main" val="178879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504520"/>
          </a:xfrm>
        </p:spPr>
        <p:txBody>
          <a:bodyPr>
            <a:normAutofit lnSpcReduction="10000"/>
          </a:bodyPr>
          <a:lstStyle/>
          <a:p>
            <a:pPr algn="just"/>
            <a:r>
              <a:rPr lang="en-US" dirty="0">
                <a:latin typeface="Arial Rounded MT Bold" pitchFamily="34" charset="0"/>
              </a:rPr>
              <a:t>Measuring energy consumption is significant for a number of reasons. It can help us to</a:t>
            </a:r>
            <a:r>
              <a:rPr lang="en-US" dirty="0" smtClean="0">
                <a:latin typeface="Arial Rounded MT Bold" pitchFamily="34" charset="0"/>
              </a:rPr>
              <a:t>:</a:t>
            </a:r>
          </a:p>
          <a:p>
            <a:pPr algn="just"/>
            <a:endParaRPr lang="en-US" dirty="0">
              <a:latin typeface="Arial Rounded MT Bold" pitchFamily="34" charset="0"/>
            </a:endParaRPr>
          </a:p>
          <a:p>
            <a:pPr algn="just"/>
            <a:r>
              <a:rPr lang="en-US" dirty="0" smtClean="0">
                <a:solidFill>
                  <a:srgbClr val="FF0000"/>
                </a:solidFill>
                <a:latin typeface="Arial Rounded MT Bold" pitchFamily="34" charset="0"/>
                <a:sym typeface="Wingdings" pitchFamily="2" charset="2"/>
              </a:rPr>
              <a:t></a:t>
            </a:r>
            <a:r>
              <a:rPr lang="en-US" dirty="0" smtClean="0">
                <a:solidFill>
                  <a:srgbClr val="FF0000"/>
                </a:solidFill>
                <a:latin typeface="Arial Rounded MT Bold" pitchFamily="34" charset="0"/>
              </a:rPr>
              <a:t>Save </a:t>
            </a:r>
            <a:r>
              <a:rPr lang="en-US" dirty="0">
                <a:solidFill>
                  <a:srgbClr val="FF0000"/>
                </a:solidFill>
                <a:latin typeface="Arial Rounded MT Bold" pitchFamily="34" charset="0"/>
              </a:rPr>
              <a:t>money: </a:t>
            </a:r>
            <a:endParaRPr lang="en-US" dirty="0" smtClean="0">
              <a:solidFill>
                <a:srgbClr val="FF0000"/>
              </a:solidFill>
              <a:latin typeface="Arial Rounded MT Bold" pitchFamily="34" charset="0"/>
            </a:endParaRPr>
          </a:p>
          <a:p>
            <a:pPr algn="just"/>
            <a:r>
              <a:rPr lang="en-US" dirty="0" smtClean="0">
                <a:latin typeface="Arial Rounded MT Bold" pitchFamily="34" charset="0"/>
              </a:rPr>
              <a:t>By </a:t>
            </a:r>
            <a:r>
              <a:rPr lang="en-US" dirty="0">
                <a:latin typeface="Arial Rounded MT Bold" pitchFamily="34" charset="0"/>
              </a:rPr>
              <a:t>identifying areas where we can reduce our energy use, we can make changes to our behavior or invest in energy efficiency measures. This can lead to significant savings on our energy bills</a:t>
            </a:r>
            <a:r>
              <a:rPr lang="en-US" dirty="0" smtClean="0">
                <a:latin typeface="Arial Rounded MT Bold" pitchFamily="34" charset="0"/>
              </a:rPr>
              <a:t>.</a:t>
            </a:r>
          </a:p>
          <a:p>
            <a:pPr algn="just"/>
            <a:endParaRPr lang="en-US" dirty="0">
              <a:latin typeface="Arial Rounded MT Bold" pitchFamily="34" charset="0"/>
            </a:endParaRPr>
          </a:p>
          <a:p>
            <a:pPr algn="just"/>
            <a:r>
              <a:rPr lang="en-US" dirty="0" smtClean="0">
                <a:solidFill>
                  <a:srgbClr val="FF0000"/>
                </a:solidFill>
                <a:latin typeface="Arial Rounded MT Bold" pitchFamily="34" charset="0"/>
                <a:sym typeface="Wingdings" pitchFamily="2" charset="2"/>
              </a:rPr>
              <a:t></a:t>
            </a:r>
            <a:r>
              <a:rPr lang="en-US" dirty="0" smtClean="0">
                <a:solidFill>
                  <a:srgbClr val="FF0000"/>
                </a:solidFill>
                <a:latin typeface="Arial Rounded MT Bold" pitchFamily="34" charset="0"/>
              </a:rPr>
              <a:t>Reduce </a:t>
            </a:r>
            <a:r>
              <a:rPr lang="en-US" dirty="0">
                <a:solidFill>
                  <a:srgbClr val="FF0000"/>
                </a:solidFill>
                <a:latin typeface="Arial Rounded MT Bold" pitchFamily="34" charset="0"/>
              </a:rPr>
              <a:t>our environmental impact: </a:t>
            </a:r>
            <a:endParaRPr lang="en-US" dirty="0" smtClean="0">
              <a:solidFill>
                <a:srgbClr val="FF0000"/>
              </a:solidFill>
              <a:latin typeface="Arial Rounded MT Bold" pitchFamily="34" charset="0"/>
            </a:endParaRPr>
          </a:p>
          <a:p>
            <a:pPr algn="just"/>
            <a:r>
              <a:rPr lang="en-US" dirty="0" smtClean="0">
                <a:latin typeface="Arial Rounded MT Bold" pitchFamily="34" charset="0"/>
              </a:rPr>
              <a:t>Energy </a:t>
            </a:r>
            <a:r>
              <a:rPr lang="en-US" dirty="0">
                <a:latin typeface="Arial Rounded MT Bold" pitchFamily="34" charset="0"/>
              </a:rPr>
              <a:t>production from fossil fuels contributes to climate change and other environmental problems. By reducing our energy use, we can help to protect the environment</a:t>
            </a:r>
            <a:r>
              <a:rPr lang="en-US" dirty="0" smtClean="0">
                <a:latin typeface="Arial Rounded MT Bold" pitchFamily="34" charset="0"/>
              </a:rPr>
              <a:t>.</a:t>
            </a:r>
          </a:p>
          <a:p>
            <a:pPr algn="just"/>
            <a:endParaRPr lang="en-US" dirty="0">
              <a:latin typeface="Arial Rounded MT Bold" pitchFamily="34" charset="0"/>
            </a:endParaRPr>
          </a:p>
          <a:p>
            <a:endParaRPr lang="en-IN" dirty="0"/>
          </a:p>
        </p:txBody>
      </p:sp>
      <p:sp>
        <p:nvSpPr>
          <p:cNvPr id="3" name="Title 2"/>
          <p:cNvSpPr>
            <a:spLocks noGrp="1"/>
          </p:cNvSpPr>
          <p:nvPr>
            <p:ph type="title"/>
          </p:nvPr>
        </p:nvSpPr>
        <p:spPr/>
        <p:txBody>
          <a:bodyPr/>
          <a:lstStyle/>
          <a:p>
            <a:r>
              <a:rPr lang="en-US" dirty="0" smtClean="0"/>
              <a:t>SIGNIFICANCE:</a:t>
            </a:r>
            <a:endParaRPr lang="en-IN" dirty="0"/>
          </a:p>
        </p:txBody>
      </p:sp>
    </p:spTree>
    <p:extLst>
      <p:ext uri="{BB962C8B-B14F-4D97-AF65-F5344CB8AC3E}">
        <p14:creationId xmlns:p14="http://schemas.microsoft.com/office/powerpoint/2010/main" val="308840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solidFill>
                  <a:srgbClr val="FF0000"/>
                </a:solidFill>
                <a:latin typeface="Arial Rounded MT Bold" pitchFamily="34" charset="0"/>
                <a:sym typeface="Wingdings" pitchFamily="2" charset="2"/>
              </a:rPr>
              <a:t></a:t>
            </a:r>
            <a:r>
              <a:rPr lang="en-US" dirty="0">
                <a:solidFill>
                  <a:srgbClr val="FF0000"/>
                </a:solidFill>
                <a:latin typeface="Arial Rounded MT Bold" pitchFamily="34" charset="0"/>
              </a:rPr>
              <a:t>Make informed decisions about our energy use: </a:t>
            </a:r>
          </a:p>
          <a:p>
            <a:pPr algn="just"/>
            <a:r>
              <a:rPr lang="en-US" dirty="0">
                <a:latin typeface="Arial Rounded MT Bold" pitchFamily="34" charset="0"/>
              </a:rPr>
              <a:t>For example, if we know that our home is using a lot of energy, we may decide to switch to a renewable energy provider or invest in solar panels.</a:t>
            </a:r>
          </a:p>
          <a:p>
            <a:pPr algn="just"/>
            <a:endParaRPr lang="en-US" dirty="0">
              <a:latin typeface="Arial Rounded MT Bold" pitchFamily="34" charset="0"/>
            </a:endParaRPr>
          </a:p>
          <a:p>
            <a:pPr algn="just"/>
            <a:r>
              <a:rPr lang="en-US" dirty="0">
                <a:latin typeface="Arial Rounded MT Bold" pitchFamily="34" charset="0"/>
              </a:rPr>
              <a:t>Measuring energy consumption is also important for businesses and governments. Businesses can use energy consumption data to identify opportunities to reduce their energy costs and improve their environmental performance. Governments can use energy consumption data to develop energy policies and programs that promote energy efficiency and renewable energy.</a:t>
            </a:r>
          </a:p>
          <a:p>
            <a:endParaRPr lang="en-IN" dirty="0"/>
          </a:p>
        </p:txBody>
      </p:sp>
    </p:spTree>
    <p:extLst>
      <p:ext uri="{BB962C8B-B14F-4D97-AF65-F5344CB8AC3E}">
        <p14:creationId xmlns:p14="http://schemas.microsoft.com/office/powerpoint/2010/main" val="190222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just"/>
            <a:r>
              <a:rPr lang="en-US" dirty="0">
                <a:latin typeface="Arial Rounded MT Bold" pitchFamily="34" charset="0"/>
              </a:rPr>
              <a:t>The goal of measuring energy consumption is to accurately and reliably determine the amount of energy used by a person, device, or system over a period of time. This information can be used to</a:t>
            </a:r>
            <a:r>
              <a:rPr lang="en-US" dirty="0" smtClean="0">
                <a:latin typeface="Arial Rounded MT Bold" pitchFamily="34" charset="0"/>
              </a:rPr>
              <a:t>:</a:t>
            </a:r>
          </a:p>
          <a:p>
            <a:pPr algn="just"/>
            <a:endParaRPr lang="en-US" dirty="0">
              <a:latin typeface="Arial Rounded MT Bold" pitchFamily="34" charset="0"/>
            </a:endParaRPr>
          </a:p>
          <a:p>
            <a:pPr algn="just"/>
            <a:r>
              <a:rPr lang="en-US" dirty="0">
                <a:solidFill>
                  <a:srgbClr val="FF0000"/>
                </a:solidFill>
                <a:latin typeface="Arial Rounded MT Bold" pitchFamily="34" charset="0"/>
              </a:rPr>
              <a:t>Identify areas for energy conservation: </a:t>
            </a:r>
            <a:endParaRPr lang="en-US" dirty="0" smtClean="0">
              <a:solidFill>
                <a:srgbClr val="FF0000"/>
              </a:solidFill>
              <a:latin typeface="Arial Rounded MT Bold" pitchFamily="34" charset="0"/>
            </a:endParaRPr>
          </a:p>
          <a:p>
            <a:pPr algn="just"/>
            <a:r>
              <a:rPr lang="en-US" dirty="0" smtClean="0">
                <a:latin typeface="Arial Rounded MT Bold" pitchFamily="34" charset="0"/>
              </a:rPr>
              <a:t>By </a:t>
            </a:r>
            <a:r>
              <a:rPr lang="en-US" dirty="0">
                <a:latin typeface="Arial Rounded MT Bold" pitchFamily="34" charset="0"/>
              </a:rPr>
              <a:t>understanding how much energy is being used and where it is being used, we can identify areas where we can reduce our energy use</a:t>
            </a:r>
            <a:r>
              <a:rPr lang="en-US" dirty="0" smtClean="0">
                <a:latin typeface="Arial Rounded MT Bold" pitchFamily="34" charset="0"/>
              </a:rPr>
              <a:t>.</a:t>
            </a:r>
          </a:p>
          <a:p>
            <a:pPr algn="just"/>
            <a:endParaRPr lang="en-US" dirty="0">
              <a:latin typeface="Arial Rounded MT Bold" pitchFamily="34" charset="0"/>
            </a:endParaRPr>
          </a:p>
          <a:p>
            <a:pPr algn="just"/>
            <a:r>
              <a:rPr lang="en-US" dirty="0">
                <a:solidFill>
                  <a:srgbClr val="FF0000"/>
                </a:solidFill>
                <a:latin typeface="Arial Rounded MT Bold" pitchFamily="34" charset="0"/>
              </a:rPr>
              <a:t>Set energy efficiency goals: </a:t>
            </a:r>
            <a:endParaRPr lang="en-US" dirty="0" smtClean="0">
              <a:solidFill>
                <a:srgbClr val="FF0000"/>
              </a:solidFill>
              <a:latin typeface="Arial Rounded MT Bold" pitchFamily="34" charset="0"/>
            </a:endParaRPr>
          </a:p>
          <a:p>
            <a:pPr algn="just"/>
            <a:r>
              <a:rPr lang="en-US" dirty="0" smtClean="0">
                <a:latin typeface="Arial Rounded MT Bold" pitchFamily="34" charset="0"/>
              </a:rPr>
              <a:t>Once </a:t>
            </a:r>
            <a:r>
              <a:rPr lang="en-US" dirty="0">
                <a:latin typeface="Arial Rounded MT Bold" pitchFamily="34" charset="0"/>
              </a:rPr>
              <a:t>we have identified areas for energy conservation, we can set goals to reduce our energy use. Measuring energy consumption over time can help us to track our progress and ensure that we are meeting our goals.</a:t>
            </a:r>
          </a:p>
          <a:p>
            <a:pPr algn="just"/>
            <a:endParaRPr lang="en-IN" dirty="0">
              <a:latin typeface="Arial Rounded MT Bold" pitchFamily="34" charset="0"/>
            </a:endParaRPr>
          </a:p>
        </p:txBody>
      </p:sp>
      <p:sp>
        <p:nvSpPr>
          <p:cNvPr id="3" name="Title 2"/>
          <p:cNvSpPr>
            <a:spLocks noGrp="1"/>
          </p:cNvSpPr>
          <p:nvPr>
            <p:ph type="title"/>
          </p:nvPr>
        </p:nvSpPr>
        <p:spPr/>
        <p:txBody>
          <a:bodyPr/>
          <a:lstStyle/>
          <a:p>
            <a:r>
              <a:rPr lang="en-US" dirty="0" smtClean="0"/>
              <a:t>GOAL:</a:t>
            </a:r>
            <a:endParaRPr lang="en-IN" dirty="0"/>
          </a:p>
        </p:txBody>
      </p:sp>
    </p:spTree>
    <p:extLst>
      <p:ext uri="{BB962C8B-B14F-4D97-AF65-F5344CB8AC3E}">
        <p14:creationId xmlns:p14="http://schemas.microsoft.com/office/powerpoint/2010/main" val="2089699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55</TotalTime>
  <Words>505</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BlackTie</vt:lpstr>
      <vt:lpstr>MEASURING ENERGY CONSUMPTION</vt:lpstr>
      <vt:lpstr>K.FAHMI HANAN A.HARI AKSHANA J.HARIPRIYA S.R.DHANUSHIYA S.P.DEVISREE</vt:lpstr>
      <vt:lpstr>PROBLEM STATEMENT:</vt:lpstr>
      <vt:lpstr>OBJECTIVE:</vt:lpstr>
      <vt:lpstr>Design thinking:</vt:lpstr>
      <vt:lpstr>PowerPoint Presentation</vt:lpstr>
      <vt:lpstr>SIGNIFICANCE:</vt:lpstr>
      <vt:lpstr>PowerPoint Presentation</vt:lpstr>
      <vt:lpstr>GOAL: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ENERGY CONSUMPTION.</dc:title>
  <dc:creator>Arunachala</dc:creator>
  <cp:lastModifiedBy>Arunachala</cp:lastModifiedBy>
  <cp:revision>6</cp:revision>
  <dcterms:created xsi:type="dcterms:W3CDTF">2023-09-29T04:48:07Z</dcterms:created>
  <dcterms:modified xsi:type="dcterms:W3CDTF">2023-09-29T05:43:22Z</dcterms:modified>
</cp:coreProperties>
</file>