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12192000" cy="6858000"/>
  <p:defaultTextStyle>
    <a:defPPr lvl="0">
      <a:defRPr lang="en-US"/>
    </a:defPPr>
    <a:lvl1pPr marL="0" lvl="0" algn="l" defTabSz="914400" rtl="0" eaLnBrk="1" latinLnBrk="0" hangingPunct="1">
      <a:defRPr sz="1800" kern="1200">
        <a:solidFill>
          <a:schemeClr val="tx1"/>
        </a:solidFill>
        <a:latin typeface="+mn-lt"/>
        <a:ea typeface="+mn-ea"/>
        <a:cs typeface="+mn-cs"/>
      </a:defRPr>
    </a:lvl1pPr>
    <a:lvl2pPr marL="457200" lvl="1" algn="l" defTabSz="914400" rtl="0" eaLnBrk="1" latinLnBrk="0" hangingPunct="1">
      <a:defRPr sz="1800" kern="1200">
        <a:solidFill>
          <a:schemeClr val="tx1"/>
        </a:solidFill>
        <a:latin typeface="+mn-lt"/>
        <a:ea typeface="+mn-ea"/>
        <a:cs typeface="+mn-cs"/>
      </a:defRPr>
    </a:lvl2pPr>
    <a:lvl3pPr marL="914400" lvl="2" algn="l" defTabSz="914400" rtl="0" eaLnBrk="1" latinLnBrk="0" hangingPunct="1">
      <a:defRPr sz="1800" kern="1200">
        <a:solidFill>
          <a:schemeClr val="tx1"/>
        </a:solidFill>
        <a:latin typeface="+mn-lt"/>
        <a:ea typeface="+mn-ea"/>
        <a:cs typeface="+mn-cs"/>
      </a:defRPr>
    </a:lvl3pPr>
    <a:lvl4pPr marL="1371600" lvl="3" algn="l" defTabSz="914400" rtl="0" eaLnBrk="1" latinLnBrk="0" hangingPunct="1">
      <a:defRPr sz="1800" kern="1200">
        <a:solidFill>
          <a:schemeClr val="tx1"/>
        </a:solidFill>
        <a:latin typeface="+mn-lt"/>
        <a:ea typeface="+mn-ea"/>
        <a:cs typeface="+mn-cs"/>
      </a:defRPr>
    </a:lvl4pPr>
    <a:lvl5pPr marL="1828800" lvl="4" algn="l" defTabSz="914400" rtl="0" eaLnBrk="1" latinLnBrk="0" hangingPunct="1">
      <a:defRPr sz="1800" kern="1200">
        <a:solidFill>
          <a:schemeClr val="tx1"/>
        </a:solidFill>
        <a:latin typeface="+mn-lt"/>
        <a:ea typeface="+mn-ea"/>
        <a:cs typeface="+mn-cs"/>
      </a:defRPr>
    </a:lvl5pPr>
    <a:lvl6pPr marL="2286000" lvl="5" algn="l" defTabSz="914400" rtl="0" eaLnBrk="1" latinLnBrk="0" hangingPunct="1">
      <a:defRPr sz="1800" kern="1200">
        <a:solidFill>
          <a:schemeClr val="tx1"/>
        </a:solidFill>
        <a:latin typeface="+mn-lt"/>
        <a:ea typeface="+mn-ea"/>
        <a:cs typeface="+mn-cs"/>
      </a:defRPr>
    </a:lvl6pPr>
    <a:lvl7pPr marL="2743200" lvl="6" algn="l" defTabSz="914400" rtl="0" eaLnBrk="1" latinLnBrk="0" hangingPunct="1">
      <a:defRPr sz="1800" kern="1200">
        <a:solidFill>
          <a:schemeClr val="tx1"/>
        </a:solidFill>
        <a:latin typeface="+mn-lt"/>
        <a:ea typeface="+mn-ea"/>
        <a:cs typeface="+mn-cs"/>
      </a:defRPr>
    </a:lvl7pPr>
    <a:lvl8pPr marL="3200400" lvl="7" algn="l" defTabSz="914400" rtl="0" eaLnBrk="1" latinLnBrk="0" hangingPunct="1">
      <a:defRPr sz="1800" kern="1200">
        <a:solidFill>
          <a:schemeClr val="tx1"/>
        </a:solidFill>
        <a:latin typeface="+mn-lt"/>
        <a:ea typeface="+mn-ea"/>
        <a:cs typeface="+mn-cs"/>
      </a:defRPr>
    </a:lvl8pPr>
    <a:lvl9pPr marL="3657600" lvl="8"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guide orient="horz" pos="2880"/>
        <p:guide pos="216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avLst/>
              <a:gdLst/>
              <a:ahLst/>
              <a:cxnLst/>
              <a:rect l="l" t="t" r="r" b="b"/>
              <a:pathLst>
                <a:path w="1228725" h="1057275" extrusionOk="0">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avLst/>
              <a:gdLst/>
              <a:ahLst/>
              <a:cxnLst/>
              <a:rect l="l" t="t" r="r" b="b"/>
              <a:pathLst>
                <a:path w="647700" h="561975" extrusionOk="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avLst/>
            <a:gdLst/>
            <a:ahLst/>
            <a:cxnLst/>
            <a:rect l="l" t="t" r="r" b="b"/>
            <a:pathLst>
              <a:path w="1666875" h="1438275" extrusionOk="0">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avLst/>
            <a:gdLst/>
            <a:ahLst/>
            <a:cxnLst/>
            <a:rect l="l" t="t" r="r" b="b"/>
            <a:pathLst>
              <a:path w="723900" h="619125" extrusionOk="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33" name="Google Shape;33;p1"/>
          <p:cNvSpPr txBox="1">
            <a:spLocks noGrp="1"/>
          </p:cNvSpPr>
          <p:nvPr>
            <p:ph type="ctrTitle"/>
          </p:nvPr>
        </p:nvSpPr>
        <p:spPr>
          <a:xfrm>
            <a:off x="1523999" y="19665"/>
            <a:ext cx="7629600" cy="1001700"/>
          </a:xfrm>
          <a:prstGeom prst="rect">
            <a:avLst/>
          </a:prstGeom>
          <a:noFill/>
          <a:ln>
            <a:noFill/>
          </a:ln>
        </p:spPr>
        <p:txBody>
          <a:bodyPr spcFirstLastPara="1" wrap="square" lIns="0" tIns="16500" rIns="0" bIns="0" anchor="t" anchorCtr="0">
            <a:spAutoFit/>
          </a:bodyPr>
          <a:lstStyle/>
          <a:p>
            <a:pPr marL="3213735" lvl="0" indent="0" algn="l" rtl="0">
              <a:spcBef>
                <a:spcPts val="0"/>
              </a:spcBef>
              <a:spcAft>
                <a:spcPts val="0"/>
              </a:spcAft>
              <a:buNone/>
            </a:pPr>
            <a:r>
              <a:rPr lang="en-US" b="1" i="0">
                <a:solidFill>
                  <a:srgbClr val="0F0F0F"/>
                </a:solidFill>
                <a:latin typeface="Times New Roman"/>
                <a:ea typeface="Times New Roman"/>
                <a:cs typeface="Times New Roman"/>
                <a:sym typeface="Times New Roman"/>
              </a:rPr>
              <a:t>Digital Portfolio </a:t>
            </a:r>
            <a:br>
              <a:rPr lang="en-US" b="1" i="0">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35" name="Google Shape;35;p1"/>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1</a:t>
            </a:fld>
            <a:endParaRPr/>
          </a:p>
        </p:txBody>
      </p:sp>
      <p:sp>
        <p:nvSpPr>
          <p:cNvPr id="36" name="Google Shape;36;p1"/>
          <p:cNvSpPr txBox="1"/>
          <p:nvPr/>
        </p:nvSpPr>
        <p:spPr>
          <a:xfrm>
            <a:off x="2342150" y="1466250"/>
            <a:ext cx="8610600" cy="2677616"/>
          </a:xfrm>
          <a:prstGeom prst="rect">
            <a:avLst/>
          </a:prstGeom>
          <a:noFill/>
          <a:ln>
            <a:noFill/>
          </a:ln>
        </p:spPr>
        <p:txBody>
          <a:bodyPr spcFirstLastPara="1" wrap="square" lIns="91425" tIns="45700" rIns="91425" bIns="45700" anchor="t" anchorCtr="0">
            <a:spAutoFit/>
          </a:bodyPr>
          <a:lstStyle/>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STUDENT NAME:DHANUSHYA S</a:t>
            </a:r>
            <a:endParaRPr b="1" dirty="0"/>
          </a:p>
          <a:p>
            <a:pPr marL="457200" lvl="0" indent="-381000">
              <a:buSzPts val="2400"/>
              <a:buFont typeface="Calibri"/>
              <a:buChar char="●"/>
            </a:pPr>
            <a:r>
              <a:rPr lang="en-US" sz="2400" b="1" dirty="0">
                <a:latin typeface="Calibri"/>
                <a:ea typeface="Calibri"/>
                <a:cs typeface="Calibri"/>
                <a:sym typeface="Calibri"/>
              </a:rPr>
              <a:t>REGISTER NO AND NMID:  </a:t>
            </a:r>
            <a:r>
              <a:rPr lang="en-US" sz="2400" b="1" dirty="0">
                <a:ea typeface="Calibri"/>
                <a:cs typeface="Calibri"/>
                <a:sym typeface="Calibri"/>
              </a:rPr>
              <a:t>2428D0012&amp; 5ABB50315E1CA99B32E4BEE06DBECE12</a:t>
            </a:r>
            <a:endParaRPr sz="2400" b="1" dirty="0">
              <a:latin typeface="Calibri"/>
              <a:ea typeface="Calibri"/>
              <a:cs typeface="Calibri"/>
              <a:sym typeface="Calibri"/>
            </a:endParaRPr>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DEPARTMENT: B.SC.CSA</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COLLEGE: COLLEGE/ UNIVERSITY: VET INSTITUTE OF ARTS AND SCIENCE COLLEGE AND BHARATIYAR UNIVERSITY </a:t>
            </a:r>
            <a:endParaRPr b="1" dirty="0"/>
          </a:p>
          <a:p>
            <a:pPr marL="457200" marR="0" lvl="0" indent="-381000" algn="l" rtl="0">
              <a:spcBef>
                <a:spcPts val="0"/>
              </a:spcBef>
              <a:spcAft>
                <a:spcPts val="0"/>
              </a:spcAft>
              <a:buSzPts val="2400"/>
              <a:buFont typeface="Calibri"/>
              <a:buChar char="●"/>
            </a:pPr>
            <a:r>
              <a:rPr lang="en-US" sz="2400" b="1" dirty="0">
                <a:latin typeface="Calibri"/>
                <a:ea typeface="Calibri"/>
                <a:cs typeface="Calibri"/>
                <a:sym typeface="Calibri"/>
              </a:rPr>
              <a:t>           </a:t>
            </a:r>
            <a:endParaRPr sz="2400" b="1" dirty="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
          <p:cNvSpPr txBox="1"/>
          <p:nvPr/>
        </p:nvSpPr>
        <p:spPr>
          <a:xfrm>
            <a:off x="752475" y="6486037"/>
            <a:ext cx="1773600" cy="166500"/>
          </a:xfrm>
          <a:prstGeom prst="rect">
            <a:avLst/>
          </a:prstGeom>
          <a:noFill/>
          <a:ln>
            <a:noFill/>
          </a:ln>
        </p:spPr>
        <p:txBody>
          <a:bodyPr spcFirstLastPara="1" wrap="square" lIns="0" tIns="0" rIns="0" bIns="0" anchor="t" anchorCtr="0">
            <a:spAutoFit/>
          </a:bodyPr>
          <a:lstStyle/>
          <a:p>
            <a:pPr marL="0" marR="0" lvl="0" indent="0" algn="l" rtl="0">
              <a:lnSpc>
                <a:spcPct val="115909"/>
              </a:lnSpc>
              <a:spcBef>
                <a:spcPts val="0"/>
              </a:spcBef>
              <a:spcAft>
                <a:spcPts val="0"/>
              </a:spcAft>
              <a:buClr>
                <a:srgbClr val="2D83C3"/>
              </a:buClr>
              <a:buSzPts val="1100"/>
              <a:buFont typeface="Trebuchet MS"/>
              <a:buNone/>
            </a:pPr>
            <a:r>
              <a:rPr lang="en-US" sz="1100">
                <a:solidFill>
                  <a:srgbClr val="2D83C3"/>
                </a:solidFill>
                <a:latin typeface="Trebuchet MS"/>
                <a:ea typeface="Trebuchet MS"/>
                <a:cs typeface="Trebuchet MS"/>
                <a:sym typeface="Trebuchet MS"/>
              </a:rPr>
              <a:t>3/21/2024  </a:t>
            </a:r>
            <a:r>
              <a:rPr lang="en-US" sz="1100" b="1">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6" name="Google Shape;116;p1"/>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7" name="Google Shape;117;p1"/>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8" name="Google Shape;118;p1"/>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Clr>
                <a:schemeClr val="dk1"/>
              </a:buClr>
              <a:buSzPts val="1800"/>
              <a:buFont typeface="Calibri"/>
              <a:buNone/>
            </a:pPr>
            <a:endParaRPr sz="1800">
              <a:solidFill>
                <a:schemeClr val="dk1"/>
              </a:solidFill>
              <a:latin typeface="Calibri"/>
              <a:ea typeface="Calibri"/>
              <a:cs typeface="Calibri"/>
              <a:sym typeface="Calibri"/>
            </a:endParaRPr>
          </a:p>
        </p:txBody>
      </p:sp>
      <p:sp>
        <p:nvSpPr>
          <p:cNvPr id="119" name="Google Shape;119;p1"/>
          <p:cNvSpPr txBox="1">
            <a:spLocks noGrp="1"/>
          </p:cNvSpPr>
          <p:nvPr>
            <p:ph type="title"/>
          </p:nvPr>
        </p:nvSpPr>
        <p:spPr>
          <a:xfrm>
            <a:off x="358788" y="64888"/>
            <a:ext cx="8480400" cy="6708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Clr>
                <a:schemeClr val="dk1"/>
              </a:buClr>
              <a:buSzPts val="4250"/>
              <a:buFont typeface="Trebuchet MS"/>
              <a:buNone/>
            </a:pPr>
            <a:r>
              <a:rPr lang="en-US" sz="4250"/>
              <a:t>RESULTS AND SCREENSHOTS</a:t>
            </a:r>
            <a:endParaRPr sz="4250"/>
          </a:p>
        </p:txBody>
      </p:sp>
      <p:sp>
        <p:nvSpPr>
          <p:cNvPr id="120" name="Google Shape;120;p1"/>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Clr>
                <a:srgbClr val="2D936B"/>
              </a:buClr>
              <a:buSzPts val="1100"/>
              <a:buFont typeface="Trebuchet MS"/>
              <a:buNone/>
            </a:pPr>
            <a:fld id="{00000000-1234-1234-1234-123412341234}" type="slidenum">
              <a:rPr lang="en-US" sz="1100">
                <a:solidFill>
                  <a:srgbClr val="2D936B"/>
                </a:solidFill>
                <a:latin typeface="Trebuchet MS"/>
                <a:ea typeface="Trebuchet MS"/>
                <a:cs typeface="Trebuchet MS"/>
                <a:sym typeface="Trebuchet MS"/>
              </a:rPr>
              <a:t>10</a:t>
            </a:fld>
            <a:endParaRPr sz="1100">
              <a:solidFill>
                <a:schemeClr val="dk1"/>
              </a:solidFill>
              <a:latin typeface="Trebuchet MS"/>
              <a:ea typeface="Trebuchet MS"/>
              <a:cs typeface="Trebuchet MS"/>
              <a:sym typeface="Trebuchet MS"/>
            </a:endParaRPr>
          </a:p>
        </p:txBody>
      </p:sp>
      <p:sp>
        <p:nvSpPr>
          <p:cNvPr id="121" name="Google Shape;121;p1"/>
          <p:cNvSpPr txBox="1"/>
          <p:nvPr/>
        </p:nvSpPr>
        <p:spPr>
          <a:xfrm>
            <a:off x="358800" y="735705"/>
            <a:ext cx="10423500" cy="3555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Clr>
                <a:schemeClr val="dk1"/>
              </a:buClr>
              <a:buSzPts val="2800"/>
              <a:buFont typeface="Arial"/>
              <a:buNone/>
            </a:pPr>
            <a:endParaRPr sz="2800" b="0" i="0">
              <a:solidFill>
                <a:srgbClr val="0D0D0D"/>
              </a:solidFill>
              <a:latin typeface="Times New Roman"/>
              <a:ea typeface="Times New Roman"/>
              <a:cs typeface="Times New Roman"/>
              <a:sym typeface="Times New Roman"/>
            </a:endParaRPr>
          </a:p>
          <a:p>
            <a:pPr marL="0" marR="0" lvl="0" indent="0" algn="l" rtl="0">
              <a:spcBef>
                <a:spcPts val="0"/>
              </a:spcBef>
              <a:spcAft>
                <a:spcPts val="0"/>
              </a:spcAft>
              <a:buClr>
                <a:schemeClr val="dk1"/>
              </a:buClr>
              <a:buSzPts val="2800"/>
              <a:buFont typeface="Times New Roman"/>
              <a:buNone/>
            </a:pPr>
            <a:r>
              <a:rPr lang="en-US" sz="2800">
                <a:solidFill>
                  <a:schemeClr val="dk1"/>
                </a:solidFill>
                <a:latin typeface="Times New Roman"/>
                <a:ea typeface="Times New Roman"/>
                <a:cs typeface="Times New Roman"/>
                <a:sym typeface="Times New Roman"/>
              </a:rPr>
              <a:t>The **Digital Portfolio Website** was successfully developed as a responsive, interactive, and user-friendly platform for showcasing personal and professional details. The final website includes well-structured sections such as **Home, About Me, Skills, Projects, Resume, Achievements, and Contact Information**, all designed to provide a clear and engaging presentation of an individual’s profile.</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37"/>
        <p:cNvGrpSpPr/>
        <p:nvPr/>
      </p:nvGrpSpPr>
      <p:grpSpPr>
        <a:xfrm>
          <a:off x="0" y="0"/>
          <a:ext cx="0" cy="0"/>
          <a:chOff x="0" y="0"/>
          <a:chExt cx="0" cy="0"/>
        </a:xfrm>
      </p:grpSpPr>
      <p:sp>
        <p:nvSpPr>
          <p:cNvPr id="38" name="Google Shape;38;p2"/>
          <p:cNvSpPr/>
          <p:nvPr/>
        </p:nvSpPr>
        <p:spPr>
          <a:xfrm>
            <a:off x="2696825" y="1695450"/>
            <a:ext cx="7101840" cy="1508760"/>
          </a:xfrm>
          <a:custGeom>
            <a:avLst/>
            <a:gdLst/>
            <a:ahLst/>
            <a:cxnLst/>
            <a:rect l="l" t="t" r="r" b="b"/>
            <a:pathLst>
              <a:path w="12192000" h="6858000" extrusionOk="0">
                <a:moveTo>
                  <a:pt x="12192000" y="0"/>
                </a:moveTo>
                <a:lnTo>
                  <a:pt x="0" y="0"/>
                </a:lnTo>
                <a:lnTo>
                  <a:pt x="0" y="6858000"/>
                </a:lnTo>
                <a:lnTo>
                  <a:pt x="12192000" y="6858000"/>
                </a:lnTo>
                <a:lnTo>
                  <a:pt x="12192000" y="0"/>
                </a:lnTo>
                <a:close/>
              </a:path>
            </a:pathLst>
          </a:custGeom>
          <a:solidFill>
            <a:srgbClr val="F1F1F1"/>
          </a:solidFill>
          <a:ln>
            <a:noFill/>
          </a:ln>
        </p:spPr>
        <p:txBody>
          <a:bodyPr spcFirstLastPara="1" wrap="square" lIns="0" tIns="0" rIns="0" bIns="0" anchor="t" anchorCtr="0">
            <a:noAutofit/>
          </a:bodyPr>
          <a:lstStyle/>
          <a:p>
            <a:pPr marL="0" marR="0" lvl="0" indent="0" algn="l" rtl="0">
              <a:spcBef>
                <a:spcPts val="0"/>
              </a:spcBef>
              <a:spcAft>
                <a:spcPts val="0"/>
              </a:spcAft>
              <a:buNone/>
            </a:pPr>
            <a:r>
              <a:rPr lang="en-US" sz="1800">
                <a:solidFill>
                  <a:schemeClr val="dk1"/>
                </a:solidFill>
                <a:latin typeface="Times New Roman"/>
                <a:ea typeface="Times New Roman"/>
                <a:cs typeface="Times New Roman"/>
                <a:sym typeface="Times New Roman"/>
              </a:rPr>
              <a:t>Digital portfolio website </a:t>
            </a:r>
            <a:endParaRPr sz="1800">
              <a:solidFill>
                <a:schemeClr val="dk1"/>
              </a:solidFill>
              <a:latin typeface="Times New Roman"/>
              <a:ea typeface="Times New Roman"/>
              <a:cs typeface="Times New Roman"/>
              <a:sym typeface="Times New Roman"/>
            </a:endParaRPr>
          </a:p>
        </p:txBody>
      </p:sp>
      <p:grpSp>
        <p:nvGrpSpPr>
          <p:cNvPr id="39" name="Google Shape;39;p2"/>
          <p:cNvGrpSpPr/>
          <p:nvPr/>
        </p:nvGrpSpPr>
        <p:grpSpPr>
          <a:xfrm>
            <a:off x="7448612" y="0"/>
            <a:ext cx="4743795" cy="6858466"/>
            <a:chOff x="7448612" y="0"/>
            <a:chExt cx="4743795" cy="6858466"/>
          </a:xfrm>
        </p:grpSpPr>
        <p:sp>
          <p:nvSpPr>
            <p:cNvPr id="40" name="Google Shape;40;p2"/>
            <p:cNvSpPr/>
            <p:nvPr/>
          </p:nvSpPr>
          <p:spPr>
            <a:xfrm>
              <a:off x="9377426" y="4825"/>
              <a:ext cx="1218565" cy="6853555"/>
            </a:xfrm>
            <a:custGeom>
              <a:avLst/>
              <a:gdLst/>
              <a:ahLst/>
              <a:cxnLst/>
              <a:rect l="l" t="t" r="r" b="b"/>
              <a:pathLst>
                <a:path w="1218565" h="6853555" extrusionOk="0">
                  <a:moveTo>
                    <a:pt x="0" y="0"/>
                  </a:moveTo>
                  <a:lnTo>
                    <a:pt x="1218352" y="685317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1" name="Google Shape;41;p2"/>
            <p:cNvSpPr/>
            <p:nvPr/>
          </p:nvSpPr>
          <p:spPr>
            <a:xfrm>
              <a:off x="7448612" y="3694896"/>
              <a:ext cx="4743450" cy="3163570"/>
            </a:xfrm>
            <a:custGeom>
              <a:avLst/>
              <a:gdLst/>
              <a:ahLst/>
              <a:cxnLst/>
              <a:rect l="l" t="t" r="r" b="b"/>
              <a:pathLst>
                <a:path w="4743450" h="3163570" extrusionOk="0">
                  <a:moveTo>
                    <a:pt x="4743387" y="0"/>
                  </a:moveTo>
                  <a:lnTo>
                    <a:pt x="0" y="3163101"/>
                  </a:lnTo>
                </a:path>
              </a:pathLst>
            </a:custGeom>
            <a:noFill/>
            <a:ln w="9525" cap="flat" cmpd="sng">
              <a:solidFill>
                <a:srgbClr val="5FCAEE"/>
              </a:solidFill>
              <a:prstDash val="solid"/>
              <a:round/>
              <a:headEnd type="none" w="sm" len="sm"/>
              <a:tailEnd type="none" w="sm" len="sm"/>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2" name="Google Shape;42;p2"/>
            <p:cNvSpPr/>
            <p:nvPr/>
          </p:nvSpPr>
          <p:spPr>
            <a:xfrm>
              <a:off x="9182100" y="0"/>
              <a:ext cx="3009900" cy="6858000"/>
            </a:xfrm>
            <a:custGeom>
              <a:avLst/>
              <a:gdLst/>
              <a:ahLst/>
              <a:cxnLst/>
              <a:rect l="l" t="t" r="r" b="b"/>
              <a:pathLst>
                <a:path w="3009900" h="6858000" extrusionOk="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3" name="Google Shape;43;p2"/>
            <p:cNvSpPr/>
            <p:nvPr/>
          </p:nvSpPr>
          <p:spPr>
            <a:xfrm>
              <a:off x="9602878" y="0"/>
              <a:ext cx="2589529" cy="6858000"/>
            </a:xfrm>
            <a:custGeom>
              <a:avLst/>
              <a:gdLst/>
              <a:ahLst/>
              <a:cxnLst/>
              <a:rect l="l" t="t" r="r" b="b"/>
              <a:pathLst>
                <a:path w="2589529" h="6858000" extrusionOk="0">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4" name="Google Shape;44;p2"/>
            <p:cNvSpPr/>
            <p:nvPr/>
          </p:nvSpPr>
          <p:spPr>
            <a:xfrm>
              <a:off x="8934450" y="3048000"/>
              <a:ext cx="3257550" cy="3810000"/>
            </a:xfrm>
            <a:custGeom>
              <a:avLst/>
              <a:gdLst/>
              <a:ahLst/>
              <a:cxnLst/>
              <a:rect l="l" t="t" r="r" b="b"/>
              <a:pathLst>
                <a:path w="3257550" h="3810000" extrusionOk="0">
                  <a:moveTo>
                    <a:pt x="3257550" y="0"/>
                  </a:moveTo>
                  <a:lnTo>
                    <a:pt x="0" y="3810000"/>
                  </a:lnTo>
                  <a:lnTo>
                    <a:pt x="3257550" y="3810000"/>
                  </a:lnTo>
                  <a:lnTo>
                    <a:pt x="3257550"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5" name="Google Shape;45;p2"/>
            <p:cNvSpPr/>
            <p:nvPr/>
          </p:nvSpPr>
          <p:spPr>
            <a:xfrm>
              <a:off x="9337930" y="0"/>
              <a:ext cx="2854325" cy="6858000"/>
            </a:xfrm>
            <a:custGeom>
              <a:avLst/>
              <a:gdLst/>
              <a:ahLst/>
              <a:cxnLst/>
              <a:rect l="l" t="t" r="r" b="b"/>
              <a:pathLst>
                <a:path w="2854325" h="6858000" extrusionOk="0">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6" name="Google Shape;46;p2"/>
            <p:cNvSpPr/>
            <p:nvPr/>
          </p:nvSpPr>
          <p:spPr>
            <a:xfrm>
              <a:off x="10896600" y="0"/>
              <a:ext cx="1295400" cy="6858000"/>
            </a:xfrm>
            <a:custGeom>
              <a:avLst/>
              <a:gdLst/>
              <a:ahLst/>
              <a:cxnLst/>
              <a:rect l="l" t="t" r="r" b="b"/>
              <a:pathLst>
                <a:path w="1295400" h="6858000" extrusionOk="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7" name="Google Shape;47;p2"/>
            <p:cNvSpPr/>
            <p:nvPr/>
          </p:nvSpPr>
          <p:spPr>
            <a:xfrm>
              <a:off x="10936247" y="0"/>
              <a:ext cx="1256029" cy="6858000"/>
            </a:xfrm>
            <a:custGeom>
              <a:avLst/>
              <a:gdLst/>
              <a:ahLst/>
              <a:cxnLst/>
              <a:rect l="l" t="t" r="r" b="b"/>
              <a:pathLst>
                <a:path w="1256029" h="6858000" extrusionOk="0">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48" name="Google Shape;48;p2"/>
            <p:cNvSpPr/>
            <p:nvPr/>
          </p:nvSpPr>
          <p:spPr>
            <a:xfrm>
              <a:off x="10372725" y="3590925"/>
              <a:ext cx="1819275" cy="3267075"/>
            </a:xfrm>
            <a:custGeom>
              <a:avLst/>
              <a:gdLst/>
              <a:ahLst/>
              <a:cxnLst/>
              <a:rect l="l" t="t" r="r" b="b"/>
              <a:pathLst>
                <a:path w="1819275" h="3267075" extrusionOk="0">
                  <a:moveTo>
                    <a:pt x="1819275" y="0"/>
                  </a:moveTo>
                  <a:lnTo>
                    <a:pt x="0" y="3267075"/>
                  </a:lnTo>
                  <a:lnTo>
                    <a:pt x="1819275" y="3267075"/>
                  </a:lnTo>
                  <a:lnTo>
                    <a:pt x="1819275" y="0"/>
                  </a:lnTo>
                  <a:close/>
                </a:path>
              </a:pathLst>
            </a:custGeom>
            <a:solidFill>
              <a:srgbClr val="17AFE3">
                <a:alpha val="6549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grpSp>
      <p:sp>
        <p:nvSpPr>
          <p:cNvPr id="49" name="Google Shape;49;p2"/>
          <p:cNvSpPr/>
          <p:nvPr/>
        </p:nvSpPr>
        <p:spPr>
          <a:xfrm>
            <a:off x="0" y="4010025"/>
            <a:ext cx="447675" cy="2847975"/>
          </a:xfrm>
          <a:custGeom>
            <a:avLst/>
            <a:gdLst/>
            <a:ahLst/>
            <a:cxnLst/>
            <a:rect l="l" t="t" r="r" b="b"/>
            <a:pathLst>
              <a:path w="447675" h="2847975" extrusionOk="0">
                <a:moveTo>
                  <a:pt x="0" y="0"/>
                </a:moveTo>
                <a:lnTo>
                  <a:pt x="0" y="2847975"/>
                </a:lnTo>
                <a:lnTo>
                  <a:pt x="447675" y="2847975"/>
                </a:lnTo>
                <a:lnTo>
                  <a:pt x="0" y="0"/>
                </a:lnTo>
                <a:close/>
              </a:path>
            </a:pathLst>
          </a:custGeom>
          <a:solidFill>
            <a:srgbClr val="5FCAEE">
              <a:alpha val="69800"/>
            </a:srgbClr>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0" name="Google Shape;50;p2"/>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1" name="Google Shape;51;p2"/>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2" name="Google Shape;52;p2"/>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53" name="Google Shape;53;p2"/>
          <p:cNvSpPr txBox="1">
            <a:spLocks noGrp="1"/>
          </p:cNvSpPr>
          <p:nvPr>
            <p:ph type="title"/>
          </p:nvPr>
        </p:nvSpPr>
        <p:spPr>
          <a:xfrm>
            <a:off x="739775" y="829627"/>
            <a:ext cx="39096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TITLE</a:t>
            </a:r>
            <a:endParaRPr sz="4250"/>
          </a:p>
        </p:txBody>
      </p:sp>
      <p:grpSp>
        <p:nvGrpSpPr>
          <p:cNvPr id="54" name="Google Shape;54;p2"/>
          <p:cNvGrpSpPr/>
          <p:nvPr/>
        </p:nvGrpSpPr>
        <p:grpSpPr>
          <a:xfrm>
            <a:off x="466725" y="6410325"/>
            <a:ext cx="3705225" cy="295275"/>
            <a:chOff x="466725" y="6410325"/>
            <a:chExt cx="3705225" cy="295275"/>
          </a:xfrm>
        </p:grpSpPr>
        <p:pic>
          <p:nvPicPr>
            <p:cNvPr id="55" name="Google Shape;55;p2"/>
            <p:cNvPicPr preferRelativeResize="0"/>
            <p:nvPr/>
          </p:nvPicPr>
          <p:blipFill rotWithShape="1">
            <a:blip r:embed="rId2">
              <a:alphaModFix/>
            </a:blip>
            <a:srcRect/>
            <a:stretch/>
          </p:blipFill>
          <p:spPr>
            <a:xfrm>
              <a:off x="676275" y="6467475"/>
              <a:ext cx="2143125" cy="200025"/>
            </a:xfrm>
            <a:prstGeom prst="rect">
              <a:avLst/>
            </a:prstGeom>
            <a:noFill/>
            <a:ln>
              <a:noFill/>
            </a:ln>
          </p:spPr>
        </p:pic>
        <p:pic>
          <p:nvPicPr>
            <p:cNvPr id="56" name="Google Shape;56;p2"/>
            <p:cNvPicPr preferRelativeResize="0"/>
            <p:nvPr/>
          </p:nvPicPr>
          <p:blipFill rotWithShape="1">
            <a:blip r:embed="rId3">
              <a:alphaModFix/>
            </a:blip>
            <a:srcRect/>
            <a:stretch/>
          </p:blipFill>
          <p:spPr>
            <a:xfrm>
              <a:off x="466725" y="6410325"/>
              <a:ext cx="3705225" cy="295275"/>
            </a:xfrm>
            <a:prstGeom prst="rect">
              <a:avLst/>
            </a:prstGeom>
            <a:noFill/>
            <a:ln>
              <a:noFill/>
            </a:ln>
          </p:spPr>
        </p:pic>
      </p:grpSp>
      <p:sp>
        <p:nvSpPr>
          <p:cNvPr id="57" name="Google Shape;57;p2"/>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65556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 https://github.com/dhanushyasubramanian/Dhanushya-Subramanian-TNSDC-SDP-PWD.git</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2">
              <a:alphaModFix/>
            </a:blip>
            <a:srcRect/>
            <a:stretch/>
          </p:blipFill>
          <p:spPr>
            <a:xfrm>
              <a:off x="7991475" y="2933700"/>
              <a:ext cx="2762251" cy="3257550"/>
            </a:xfrm>
            <a:prstGeom prst="rect">
              <a:avLst/>
            </a:prstGeom>
            <a:noFill/>
            <a:ln>
              <a:noFill/>
            </a:ln>
          </p:spPr>
        </p:pic>
      </p:grpSp>
      <p:sp>
        <p:nvSpPr>
          <p:cNvPr id="63" name="Google Shape;63;p3"/>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64" name="Google Shape;64;p3"/>
          <p:cNvSpPr txBox="1">
            <a:spLocks noGrp="1"/>
          </p:cNvSpPr>
          <p:nvPr>
            <p:ph type="title"/>
          </p:nvPr>
        </p:nvSpPr>
        <p:spPr>
          <a:xfrm>
            <a:off x="834072" y="575055"/>
            <a:ext cx="56370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PROBLEM	STATEMENT</a:t>
            </a:r>
            <a:endParaRPr sz="4250"/>
          </a:p>
        </p:txBody>
      </p:sp>
      <p:pic>
        <p:nvPicPr>
          <p:cNvPr id="65" name="Google Shape;65;p3"/>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66" name="Google Shape;66;p3"/>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4</a:t>
            </a:fld>
            <a:endParaRPr/>
          </a:p>
        </p:txBody>
      </p:sp>
      <p:sp>
        <p:nvSpPr>
          <p:cNvPr id="67" name="Google Shape;67;p3"/>
          <p:cNvSpPr txBox="1"/>
          <p:nvPr/>
        </p:nvSpPr>
        <p:spPr>
          <a:xfrm>
            <a:off x="221275" y="2638143"/>
            <a:ext cx="6940800" cy="20895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In today’s digital age, showcasing one’s skills, achievements, and projects is essential for personal branding and career opportunities. Traditional resumes and paper-based portfolios are often limited in reach, static in nature, and fail to provide an interactive experience. Many individuals, especially students and professionals, face challenges in presenting their work effectively to potential employers, clients, or academic institutions.</a:t>
            </a:r>
            <a:endParaRPr/>
          </a:p>
          <a:p>
            <a:pPr marL="0" lvl="0" indent="0" algn="l"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74" name="Google Shape;74;p4"/>
          <p:cNvSpPr txBox="1">
            <a:spLocks noGrp="1"/>
          </p:cNvSpPr>
          <p:nvPr>
            <p:ph type="title"/>
          </p:nvPr>
        </p:nvSpPr>
        <p:spPr>
          <a:xfrm>
            <a:off x="739775" y="829627"/>
            <a:ext cx="5263500" cy="6783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a:stretch/>
        </p:blipFill>
        <p:spPr>
          <a:xfrm>
            <a:off x="676275" y="6467475"/>
            <a:ext cx="2143125" cy="200025"/>
          </a:xfrm>
          <a:prstGeom prst="rect">
            <a:avLst/>
          </a:prstGeom>
          <a:noFill/>
          <a:ln>
            <a:noFill/>
          </a:ln>
        </p:spPr>
      </p:pic>
      <p:sp>
        <p:nvSpPr>
          <p:cNvPr id="76" name="Google Shape;76;p4"/>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5</a:t>
            </a:fld>
            <a:endParaRPr/>
          </a:p>
        </p:txBody>
      </p:sp>
      <p:sp>
        <p:nvSpPr>
          <p:cNvPr id="77" name="Google Shape;77;p4"/>
          <p:cNvSpPr txBox="1"/>
          <p:nvPr/>
        </p:nvSpPr>
        <p:spPr>
          <a:xfrm>
            <a:off x="1943175" y="2595896"/>
            <a:ext cx="4752900" cy="16662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The Digital Portfolio Website is designed to provide a modern, interactive, and accessible platform for showcasing personal achievements, skills, academic background, and professional projects. Unlike traditional resumes or printed portfolios, this website offers a dynamic way to present information, integrate multimedia content, and highlight individual strengths.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5"/>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2" name="Google Shape;82;p5"/>
          <p:cNvSpPr txBox="1">
            <a:spLocks noGrp="1"/>
          </p:cNvSpPr>
          <p:nvPr>
            <p:ph type="title"/>
          </p:nvPr>
        </p:nvSpPr>
        <p:spPr>
          <a:xfrm>
            <a:off x="699452" y="891793"/>
            <a:ext cx="5014500" cy="518100"/>
          </a:xfrm>
          <a:prstGeom prst="rect">
            <a:avLst/>
          </a:prstGeom>
          <a:noFill/>
          <a:ln>
            <a:noFill/>
          </a:ln>
        </p:spPr>
        <p:txBody>
          <a:bodyPr spcFirstLastPara="1" wrap="square" lIns="0" tIns="16500" rIns="0" bIns="0" anchor="t" anchorCtr="0">
            <a:spAutoFit/>
          </a:bodyPr>
          <a:lstStyle/>
          <a:p>
            <a:pPr marL="12700" lvl="0" indent="0" algn="l" rtl="0">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a:stretch/>
        </p:blipFill>
        <p:spPr>
          <a:xfrm>
            <a:off x="723900" y="6172200"/>
            <a:ext cx="2181225" cy="485775"/>
          </a:xfrm>
          <a:prstGeom prst="rect">
            <a:avLst/>
          </a:prstGeom>
          <a:noFill/>
          <a:ln>
            <a:noFill/>
          </a:ln>
        </p:spPr>
      </p:pic>
      <p:sp>
        <p:nvSpPr>
          <p:cNvPr id="84" name="Google Shape;84;p5"/>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6</a:t>
            </a:fld>
            <a:endParaRPr/>
          </a:p>
        </p:txBody>
      </p:sp>
      <p:sp>
        <p:nvSpPr>
          <p:cNvPr id="85" name="Google Shape;85;p5"/>
          <p:cNvSpPr txBox="1"/>
          <p:nvPr/>
        </p:nvSpPr>
        <p:spPr>
          <a:xfrm>
            <a:off x="1421429" y="2045700"/>
            <a:ext cx="6833400" cy="50526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Students – who want to showcase their academic achievements, projects, and skills for internships, higher studies, or competitions.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2. Job Seekers &amp; Professionals – who can use the website as a digital resume to highlight their work experience, portfolio, and expertise for career opportunities.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3. Freelancers &amp; Creators – who want to present their work, designs, art, or services to attract clients.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4. Educators &amp; Recruiters – who can review the portfolio to evaluate an individual’s skills, knowledge, and accomplishments.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5. Peers &amp; General Audience – who can access the website to know more about the individual’s background and capabilities.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avLst/>
            <a:gdLst/>
            <a:ahLst/>
            <a:cxnLst/>
            <a:rect l="l" t="t" r="r" b="b"/>
            <a:pathLst>
              <a:path w="314325" h="323850" extrusionOk="0">
                <a:moveTo>
                  <a:pt x="314325" y="0"/>
                </a:moveTo>
                <a:lnTo>
                  <a:pt x="0" y="0"/>
                </a:lnTo>
                <a:lnTo>
                  <a:pt x="0" y="323850"/>
                </a:lnTo>
                <a:lnTo>
                  <a:pt x="314325" y="323850"/>
                </a:lnTo>
                <a:lnTo>
                  <a:pt x="314325" y="0"/>
                </a:lnTo>
                <a:close/>
              </a:path>
            </a:pathLst>
          </a:custGeom>
          <a:solidFill>
            <a:srgbClr val="2D83C3"/>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91" name="Google Shape;91;p6"/>
          <p:cNvSpPr txBox="1">
            <a:spLocks noGrp="1"/>
          </p:cNvSpPr>
          <p:nvPr>
            <p:ph type="title"/>
          </p:nvPr>
        </p:nvSpPr>
        <p:spPr>
          <a:xfrm>
            <a:off x="558165" y="857885"/>
            <a:ext cx="9763200" cy="575400"/>
          </a:xfrm>
          <a:prstGeom prst="rect">
            <a:avLst/>
          </a:prstGeom>
          <a:noFill/>
          <a:ln>
            <a:noFill/>
          </a:ln>
        </p:spPr>
        <p:txBody>
          <a:bodyPr spcFirstLastPara="1" wrap="square" lIns="0" tIns="13325" rIns="0" bIns="0" anchor="t" anchorCtr="0">
            <a:spAutoFit/>
          </a:bodyPr>
          <a:lstStyle/>
          <a:p>
            <a:pPr marL="12700" lvl="0" indent="0" algn="l" rtl="0">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a:stretch/>
        </p:blipFill>
        <p:spPr>
          <a:xfrm>
            <a:off x="676275" y="6467475"/>
            <a:ext cx="2143125" cy="200025"/>
          </a:xfrm>
          <a:prstGeom prst="rect">
            <a:avLst/>
          </a:prstGeom>
          <a:noFill/>
          <a:ln>
            <a:noFill/>
          </a:ln>
        </p:spPr>
      </p:pic>
      <p:sp>
        <p:nvSpPr>
          <p:cNvPr id="93" name="Google Shape;93;p6"/>
          <p:cNvSpPr txBox="1">
            <a:spLocks noGrp="1"/>
          </p:cNvSpPr>
          <p:nvPr>
            <p:ph type="sldNum" idx="7"/>
          </p:nvPr>
        </p:nvSpPr>
        <p:spPr>
          <a:xfrm>
            <a:off x="11353418" y="6473337"/>
            <a:ext cx="151200" cy="191700"/>
          </a:xfrm>
          <a:prstGeom prst="rect">
            <a:avLst/>
          </a:prstGeom>
          <a:noFill/>
          <a:ln>
            <a:noFill/>
          </a:ln>
        </p:spPr>
        <p:txBody>
          <a:bodyPr spcFirstLastPara="1" wrap="square" lIns="0" tIns="6975" rIns="0" bIns="0" anchor="t" anchorCtr="0">
            <a:spAutoFit/>
          </a:bodyPr>
          <a:lstStyle/>
          <a:p>
            <a:pPr marL="38100" lvl="0" indent="0" algn="l" rtl="0">
              <a:lnSpc>
                <a:spcPct val="100000"/>
              </a:lnSpc>
              <a:spcBef>
                <a:spcPts val="0"/>
              </a:spcBef>
              <a:spcAft>
                <a:spcPts val="0"/>
              </a:spcAft>
              <a:buNone/>
            </a:pPr>
            <a:fld id="{00000000-1234-1234-1234-123412341234}" type="slidenum">
              <a:rPr lang="en-US"/>
              <a:t>7</a:t>
            </a:fld>
            <a:endParaRPr/>
          </a:p>
        </p:txBody>
      </p:sp>
      <p:sp>
        <p:nvSpPr>
          <p:cNvPr id="94" name="Google Shape;94;p6"/>
          <p:cNvSpPr txBox="1"/>
          <p:nvPr/>
        </p:nvSpPr>
        <p:spPr>
          <a:xfrm>
            <a:off x="2819400" y="1516650"/>
            <a:ext cx="6696000" cy="61107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Development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HTML5 – for structuring the web pages.</a:t>
            </a:r>
            <a:endParaRPr/>
          </a:p>
          <a:p>
            <a:pPr marL="0" lvl="0" indent="0" algn="l" rtl="0">
              <a:spcBef>
                <a:spcPts val="0"/>
              </a:spcBef>
              <a:spcAft>
                <a:spcPts val="0"/>
              </a:spcAft>
              <a:buNone/>
            </a:pPr>
            <a:endParaRPr/>
          </a:p>
          <a:p>
            <a:pPr marL="0" lvl="0" indent="0" algn="l" rtl="0">
              <a:spcBef>
                <a:spcPts val="0"/>
              </a:spcBef>
              <a:spcAft>
                <a:spcPts val="0"/>
              </a:spcAft>
              <a:buNone/>
            </a:pPr>
            <a:r>
              <a:rPr lang="en-US"/>
              <a:t>CSS3 – for styling, layout design, and responsiveness.</a:t>
            </a:r>
            <a:endParaRPr/>
          </a:p>
          <a:p>
            <a:pPr marL="0" lvl="0" indent="0" algn="l" rtl="0">
              <a:spcBef>
                <a:spcPts val="0"/>
              </a:spcBef>
              <a:spcAft>
                <a:spcPts val="0"/>
              </a:spcAft>
              <a:buNone/>
            </a:pPr>
            <a:endParaRPr/>
          </a:p>
          <a:p>
            <a:pPr marL="0" lvl="0" indent="0" algn="l" rtl="0">
              <a:spcBef>
                <a:spcPts val="0"/>
              </a:spcBef>
              <a:spcAft>
                <a:spcPts val="0"/>
              </a:spcAft>
              <a:buNone/>
            </a:pPr>
            <a:r>
              <a:rPr lang="en-US"/>
              <a:t>JavaScript – for adding interactivity and dynamic functionality.</a:t>
            </a:r>
            <a:endParaRPr/>
          </a:p>
          <a:p>
            <a:pPr marL="0" lvl="0" indent="0" algn="l" rtl="0">
              <a:spcBef>
                <a:spcPts val="0"/>
              </a:spcBef>
              <a:spcAft>
                <a:spcPts val="0"/>
              </a:spcAft>
              <a:buNone/>
            </a:pPr>
            <a:endParaRPr/>
          </a:p>
          <a:p>
            <a:pPr marL="0" lvl="0" indent="0" algn="l" rtl="0">
              <a:spcBef>
                <a:spcPts val="0"/>
              </a:spcBef>
              <a:spcAft>
                <a:spcPts val="0"/>
              </a:spcAft>
              <a:buNone/>
            </a:pPr>
            <a:r>
              <a:rPr lang="en-US"/>
              <a:t>Bootstrap / Tailwind CSS (optional) – for responsive and mobile-friendly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2. Design Tools</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Figma / Adobe XD / Canva – for wireframing and UI/UX design.</a:t>
            </a:r>
            <a:endParaRPr/>
          </a:p>
          <a:p>
            <a:pPr marL="0" lvl="0" indent="0" algn="l" rtl="0">
              <a:spcBef>
                <a:spcPts val="0"/>
              </a:spcBef>
              <a:spcAft>
                <a:spcPts val="0"/>
              </a:spcAft>
              <a:buNone/>
            </a:pPr>
            <a:endParaRPr/>
          </a:p>
          <a:p>
            <a:pPr marL="0" lvl="0" indent="0" algn="l" rtl="0">
              <a:spcBef>
                <a:spcPts val="0"/>
              </a:spcBef>
              <a:spcAft>
                <a:spcPts val="0"/>
              </a:spcAft>
              <a:buNone/>
            </a:pPr>
            <a:r>
              <a:rPr lang="en-US"/>
              <a:t>Photo editing tools (Photoshop, GIMP, or Canva) – for preparing images, logos, and graphics.</a:t>
            </a:r>
            <a:endParaRPr/>
          </a:p>
          <a:p>
            <a:pPr marL="0" lvl="0" indent="0" algn="l" rtl="0">
              <a:spcBef>
                <a:spcPts val="0"/>
              </a:spcBef>
              <a:spcAft>
                <a:spcPts val="0"/>
              </a:spcAft>
              <a:buNone/>
            </a:pPr>
            <a:endParaRPr/>
          </a:p>
          <a:p>
            <a:pPr marL="0" lvl="0" indent="0" algn="l" rtl="0">
              <a:spcBef>
                <a:spcPts val="0"/>
              </a:spcBef>
              <a:spcAft>
                <a:spcPts val="0"/>
              </a:spcAft>
              <a:buNone/>
            </a:pPr>
            <a:r>
              <a:rPr lang="en-US"/>
              <a:t>3. Development Environment</a:t>
            </a: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r>
              <a:rPr lang="en-US"/>
              <a:t>VS Code / Sublime Text – as the code editor.</a:t>
            </a:r>
            <a:endParaRPr/>
          </a:p>
          <a:p>
            <a:pPr marL="0" lvl="0" indent="0" algn="l" rtl="0">
              <a:spcBef>
                <a:spcPts val="0"/>
              </a:spcBef>
              <a:spcAft>
                <a:spcPts val="0"/>
              </a:spcAft>
              <a:buNone/>
            </a:pPr>
            <a:endParaRPr/>
          </a:p>
          <a:p>
            <a:pPr marL="0" lvl="0" indent="0" algn="l" rtl="0">
              <a:spcBef>
                <a:spcPts val="0"/>
              </a:spcBef>
              <a:spcAft>
                <a:spcPts val="0"/>
              </a:spcAft>
              <a:buNone/>
            </a:pPr>
            <a:r>
              <a:rPr lang="en-US"/>
              <a:t>Git &amp; GitHub – for version control and hosting the project online.</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p:nvPr/>
        </p:nvSpPr>
        <p:spPr>
          <a:xfrm>
            <a:off x="9353550" y="5895975"/>
            <a:ext cx="180975" cy="180975"/>
          </a:xfrm>
          <a:custGeom>
            <a:avLst/>
            <a:gdLst/>
            <a:ahLst/>
            <a:cxnLst/>
            <a:rect l="l" t="t" r="r" b="b"/>
            <a:pathLst>
              <a:path w="180975" h="180975" extrusionOk="0">
                <a:moveTo>
                  <a:pt x="180975" y="0"/>
                </a:moveTo>
                <a:lnTo>
                  <a:pt x="0" y="0"/>
                </a:lnTo>
                <a:lnTo>
                  <a:pt x="0" y="180975"/>
                </a:lnTo>
                <a:lnTo>
                  <a:pt x="180975" y="180975"/>
                </a:lnTo>
                <a:lnTo>
                  <a:pt x="180975" y="0"/>
                </a:lnTo>
                <a:close/>
              </a:path>
            </a:pathLst>
          </a:custGeom>
          <a:solidFill>
            <a:srgbClr val="2D936B"/>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spcFirstLastPara="1" wrap="square" lIns="0" tIns="6975" rIns="0" bIns="0" anchor="t" anchorCtr="0">
            <a:spAutoFit/>
          </a:bodyPr>
          <a:lstStyle/>
          <a:p>
            <a:pPr marL="38100" marR="0" lvl="0" indent="0" algn="l" rtl="0">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8</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spcFirstLastPara="1" wrap="square" lIns="0" tIns="13325" rIns="0" bIns="0" anchor="t" anchorCtr="0">
            <a:spAutoFit/>
          </a:bodyPr>
          <a:lstStyle/>
          <a:p>
            <a:pPr marL="12700" marR="0" lvl="0" indent="0" algn="l" rtl="0">
              <a:lnSpc>
                <a:spcPct val="100000"/>
              </a:lnSpc>
              <a:spcBef>
                <a:spcPts val="0"/>
              </a:spcBef>
              <a:spcAft>
                <a:spcPts val="0"/>
              </a:spcAft>
              <a:buNone/>
            </a:pPr>
            <a:r>
              <a:rPr lang="en-US" sz="4000" b="1">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avLst/>
            <a:gdLst/>
            <a:ahLst/>
            <a:cxnLst/>
            <a:rect l="l" t="t" r="r" b="b"/>
            <a:pathLst>
              <a:path w="457200" h="457200" extrusionOk="0">
                <a:moveTo>
                  <a:pt x="457200" y="0"/>
                </a:moveTo>
                <a:lnTo>
                  <a:pt x="0" y="0"/>
                </a:lnTo>
                <a:lnTo>
                  <a:pt x="0" y="457200"/>
                </a:lnTo>
                <a:lnTo>
                  <a:pt x="457200" y="457200"/>
                </a:lnTo>
                <a:lnTo>
                  <a:pt x="457200" y="0"/>
                </a:lnTo>
                <a:close/>
              </a:path>
            </a:pathLst>
          </a:custGeom>
          <a:solidFill>
            <a:srgbClr val="42AF51"/>
          </a:solidFill>
          <a:ln>
            <a:noFill/>
          </a:ln>
        </p:spPr>
        <p:txBody>
          <a:bodyPr spcFirstLastPara="1" wrap="square" lIns="0" tIns="0" rIns="0" bIns="0" anchor="t" anchorCtr="0">
            <a:noAutofit/>
          </a:bodyPr>
          <a:lstStyle/>
          <a:p>
            <a:pPr marL="0" marR="0" lvl="0" indent="0" algn="l" rtl="0">
              <a:spcBef>
                <a:spcPts val="0"/>
              </a:spcBef>
              <a:spcAft>
                <a:spcPts val="0"/>
              </a:spcAft>
              <a:buNone/>
            </a:pPr>
            <a:endParaRPr sz="1800">
              <a:solidFill>
                <a:schemeClr val="dk1"/>
              </a:solidFill>
              <a:latin typeface="Calibri"/>
              <a:ea typeface="Calibri"/>
              <a:cs typeface="Calibri"/>
              <a:sym typeface="Calibri"/>
            </a:endParaRPr>
          </a:p>
        </p:txBody>
      </p:sp>
      <p:sp>
        <p:nvSpPr>
          <p:cNvPr id="101" name="Google Shape;101;p7"/>
          <p:cNvSpPr txBox="1"/>
          <p:nvPr/>
        </p:nvSpPr>
        <p:spPr>
          <a:xfrm>
            <a:off x="1287100" y="1356104"/>
            <a:ext cx="77001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Design and Layout</a:t>
            </a:r>
            <a:endParaRPr/>
          </a:p>
          <a:p>
            <a:pPr marL="0" lvl="0" indent="0" algn="l" rtl="0">
              <a:spcBef>
                <a:spcPts val="0"/>
              </a:spcBef>
              <a:spcAft>
                <a:spcPts val="0"/>
              </a:spcAft>
              <a:buNone/>
            </a:pPr>
            <a:endParaRPr/>
          </a:p>
          <a:p>
            <a:pPr marL="0" lvl="0" indent="0" algn="l" rtl="0">
              <a:spcBef>
                <a:spcPts val="0"/>
              </a:spcBef>
              <a:spcAft>
                <a:spcPts val="0"/>
              </a:spcAft>
              <a:buNone/>
            </a:pPr>
            <a:r>
              <a:rPr lang="en-US"/>
              <a:t>The Digital Portfolio Website is designed with a clean, modern, and user-friendly layout that highlights personal achievements, skills, and projects in an organized way. The design follows principles of simplicity, responsiveness, and accessibility, ensuring that users can easily navigate and view content across different devices.</a:t>
            </a:r>
            <a:endParaRPr/>
          </a:p>
          <a:p>
            <a:pPr marL="0" lvl="0" indent="0" algn="l" rtl="0">
              <a:spcBef>
                <a:spcPts val="0"/>
              </a:spcBef>
              <a:spcAft>
                <a:spcPts val="0"/>
              </a:spcAft>
              <a:buNone/>
            </a:pPr>
            <a:endParaRPr/>
          </a:p>
          <a:p>
            <a:pPr marL="0" lvl="0" indent="0" algn="l" rtl="0">
              <a:spcBef>
                <a:spcPts val="0"/>
              </a:spcBef>
              <a:spcAft>
                <a:spcPts val="0"/>
              </a:spcAft>
              <a:buNone/>
            </a:pPr>
            <a:r>
              <a:rPr lang="en-US"/>
              <a:t>1. Layout Structure</a:t>
            </a:r>
            <a:endParaRPr/>
          </a:p>
          <a:p>
            <a:pPr marL="0" lvl="0" indent="0" algn="l" rtl="0">
              <a:spcBef>
                <a:spcPts val="0"/>
              </a:spcBef>
              <a:spcAft>
                <a:spcPts val="0"/>
              </a:spcAft>
              <a:buNone/>
            </a:pPr>
            <a:endParaRPr/>
          </a:p>
          <a:p>
            <a:pPr marL="0" lvl="0" indent="0" algn="l" rtl="0">
              <a:spcBef>
                <a:spcPts val="0"/>
              </a:spcBef>
              <a:spcAft>
                <a:spcPts val="0"/>
              </a:spcAft>
              <a:buNone/>
            </a:pPr>
            <a:r>
              <a:rPr lang="en-US"/>
              <a:t>Header Section – Includes name, logo (optional), and navigation menu.</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A brief introduction with a professional photo and tagline.</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8"/>
          <p:cNvSpPr txBox="1">
            <a:spLocks noGrp="1"/>
          </p:cNvSpPr>
          <p:nvPr>
            <p:ph type="title"/>
          </p:nvPr>
        </p:nvSpPr>
        <p:spPr>
          <a:xfrm>
            <a:off x="755332" y="385444"/>
            <a:ext cx="10681200" cy="758100"/>
          </a:xfrm>
          <a:prstGeom prst="rect">
            <a:avLst/>
          </a:prstGeom>
          <a:noFill/>
          <a:ln>
            <a:noFill/>
          </a:ln>
        </p:spPr>
        <p:txBody>
          <a:bodyPr spcFirstLastPara="1" wrap="square" lIns="0" tIns="0" rIns="0" bIns="0" anchor="t" anchorCtr="0">
            <a:spAutoFit/>
          </a:bodyPr>
          <a:lstStyle/>
          <a:p>
            <a:pPr marL="0" lvl="0" indent="0" algn="l" rtl="0">
              <a:spcBef>
                <a:spcPts val="0"/>
              </a:spcBef>
              <a:spcAft>
                <a:spcPts val="0"/>
              </a:spcAft>
              <a:buNone/>
            </a:pPr>
            <a:r>
              <a:rPr lang="en-US"/>
              <a:t>FEATURES AND FUNCTIONALITY</a:t>
            </a:r>
            <a:endParaRPr/>
          </a:p>
        </p:txBody>
      </p:sp>
      <p:sp>
        <p:nvSpPr>
          <p:cNvPr id="104" name="Google Shape;104;p8"/>
          <p:cNvSpPr txBox="1"/>
          <p:nvPr/>
        </p:nvSpPr>
        <p:spPr>
          <a:xfrm>
            <a:off x="755337" y="1686100"/>
            <a:ext cx="6544500" cy="2724300"/>
          </a:xfrm>
          <a:prstGeom prst="rect">
            <a:avLst/>
          </a:prstGeom>
          <a:noFill/>
          <a:ln>
            <a:noFill/>
          </a:ln>
        </p:spPr>
        <p:txBody>
          <a:bodyPr spcFirstLastPara="1" wrap="square" lIns="91425" tIns="91425" rIns="91425" bIns="91425" anchor="t" anchorCtr="0">
            <a:sp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stStyle>
          <a:p>
            <a:pPr marL="0" lvl="0" indent="0" algn="l" rtl="0">
              <a:spcBef>
                <a:spcPts val="0"/>
              </a:spcBef>
              <a:spcAft>
                <a:spcPts val="0"/>
              </a:spcAft>
              <a:buNone/>
            </a:pPr>
            <a:r>
              <a:rPr lang="en-US"/>
              <a:t>1. Core Features</a:t>
            </a:r>
            <a:endParaRPr/>
          </a:p>
          <a:p>
            <a:pPr marL="0" lvl="0" indent="0" algn="l" rtl="0">
              <a:spcBef>
                <a:spcPts val="0"/>
              </a:spcBef>
              <a:spcAft>
                <a:spcPts val="0"/>
              </a:spcAft>
              <a:buNone/>
            </a:pPr>
            <a:endParaRPr/>
          </a:p>
          <a:p>
            <a:pPr marL="0" lvl="0" indent="0" algn="l" rtl="0">
              <a:spcBef>
                <a:spcPts val="0"/>
              </a:spcBef>
              <a:spcAft>
                <a:spcPts val="0"/>
              </a:spcAft>
              <a:buNone/>
            </a:pPr>
            <a:r>
              <a:rPr lang="en-US"/>
              <a:t>Home / Hero Section – Engaging introduction with name, photo, tagline, and call-to-action.</a:t>
            </a:r>
            <a:endParaRPr/>
          </a:p>
          <a:p>
            <a:pPr marL="0" lvl="0" indent="0" algn="l" rtl="0">
              <a:spcBef>
                <a:spcPts val="0"/>
              </a:spcBef>
              <a:spcAft>
                <a:spcPts val="0"/>
              </a:spcAft>
              <a:buNone/>
            </a:pPr>
            <a:endParaRPr/>
          </a:p>
          <a:p>
            <a:pPr marL="0" lvl="0" indent="0" algn="l" rtl="0">
              <a:spcBef>
                <a:spcPts val="0"/>
              </a:spcBef>
              <a:spcAft>
                <a:spcPts val="0"/>
              </a:spcAft>
              <a:buNone/>
            </a:pPr>
            <a:r>
              <a:rPr lang="en-US"/>
              <a:t>About Me Section – Displays personal background, career objectives, and a professional summary.</a:t>
            </a:r>
            <a:endParaRPr/>
          </a:p>
          <a:p>
            <a:pPr marL="0" lvl="0" indent="0" algn="l" rtl="0">
              <a:spcBef>
                <a:spcPts val="0"/>
              </a:spcBef>
              <a:spcAft>
                <a:spcPts val="0"/>
              </a:spcAft>
              <a:buNone/>
            </a:pPr>
            <a:endParaRPr/>
          </a:p>
          <a:p>
            <a:pPr marL="0" lvl="0" indent="0" algn="l" rtl="0">
              <a:spcBef>
                <a:spcPts val="0"/>
              </a:spcBef>
              <a:spcAft>
                <a:spcPts val="0"/>
              </a:spcAft>
              <a:buNone/>
            </a:pPr>
            <a:r>
              <a:rPr lang="en-US"/>
              <a:t>Skills Showcase – Visual representation of technical and soft skills using icons, bars, or charts.</a:t>
            </a:r>
            <a:endParaRPr/>
          </a:p>
          <a:p>
            <a:pPr marL="0" lvl="0" indent="0" algn="l" rtl="0">
              <a:spcBef>
                <a:spcPts val="0"/>
              </a:spcBef>
              <a:spcAft>
                <a:spcPts val="0"/>
              </a:spcAft>
              <a:buNone/>
            </a:pPr>
            <a:endParaRPr/>
          </a:p>
          <a:p>
            <a:pPr marL="0" lvl="0" indent="0" algn="l" rtl="0">
              <a:spcBef>
                <a:spcPts val="0"/>
              </a:spcBef>
              <a:spcAft>
                <a:spcPts val="0"/>
              </a:spcAft>
              <a:buNone/>
            </a:pPr>
            <a:r>
              <a:rPr lang="en-US"/>
              <a:t>Projects Portfolio – Showcases academic,</a:t>
            </a:r>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696</Words>
  <Application>Microsoft Office PowerPoint</Application>
  <PresentationFormat>Widescreen</PresentationFormat>
  <Paragraphs>107</Paragraphs>
  <Slides>11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Roboto</vt:lpstr>
      <vt:lpstr>Times New Roman</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dc:creator>
  <cp:lastModifiedBy>JENISHA PRINCY</cp:lastModifiedBy>
  <cp:revision>2</cp:revision>
  <dcterms:modified xsi:type="dcterms:W3CDTF">2025-09-08T09:05:26Z</dcterms:modified>
</cp:coreProperties>
</file>