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7" r:id="rId5"/>
    <p:sldId id="307" r:id="rId6"/>
    <p:sldId id="318" r:id="rId7"/>
    <p:sldId id="308" r:id="rId8"/>
    <p:sldId id="278" r:id="rId9"/>
    <p:sldId id="309" r:id="rId10"/>
    <p:sldId id="263" r:id="rId11"/>
    <p:sldId id="310" r:id="rId12"/>
    <p:sldId id="311" r:id="rId13"/>
    <p:sldId id="312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4311CC-D772-F3D0-F235-67BFD63D4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881" y="0"/>
            <a:ext cx="489712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084D85-275A-864F-AC49-4CE3A7F5257B}"/>
              </a:ext>
            </a:extLst>
          </p:cNvPr>
          <p:cNvSpPr txBox="1"/>
          <p:nvPr/>
        </p:nvSpPr>
        <p:spPr>
          <a:xfrm>
            <a:off x="1917346" y="330664"/>
            <a:ext cx="576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Overlock" panose="020B0604020202020204" charset="0"/>
              </a:rPr>
              <a:t>CALCULATOR PROGRAM PROJECT</a:t>
            </a:r>
            <a:endParaRPr lang="en-IN" sz="2400" dirty="0">
              <a:solidFill>
                <a:schemeClr val="bg2">
                  <a:lumMod val="25000"/>
                </a:schemeClr>
              </a:solidFill>
              <a:latin typeface="Overlock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EF174-E809-CA26-238A-8DFB836DB734}"/>
              </a:ext>
            </a:extLst>
          </p:cNvPr>
          <p:cNvSpPr txBox="1"/>
          <p:nvPr/>
        </p:nvSpPr>
        <p:spPr>
          <a:xfrm>
            <a:off x="312130" y="2639028"/>
            <a:ext cx="6760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Overlock"/>
                <a:ea typeface="Overlock"/>
                <a:cs typeface="Overlock"/>
                <a:sym typeface="Overlock"/>
              </a:rPr>
              <a:t>NAME</a:t>
            </a:r>
            <a:r>
              <a:rPr lang="en-IN" sz="2400">
                <a:latin typeface="Overlock"/>
                <a:ea typeface="Overlock"/>
                <a:cs typeface="Overlock"/>
                <a:sym typeface="Overlock"/>
              </a:rPr>
              <a:t>: </a:t>
            </a:r>
            <a:r>
              <a:rPr lang="en-IN" sz="2400">
                <a:solidFill>
                  <a:srgbClr val="553D10"/>
                </a:solidFill>
                <a:latin typeface="Overlock"/>
                <a:ea typeface="Overlock"/>
                <a:cs typeface="Overlock"/>
                <a:sym typeface="Overlock"/>
              </a:rPr>
              <a:t>DHANUSHYA V</a:t>
            </a:r>
            <a:br>
              <a:rPr lang="en-IN" sz="2400" dirty="0">
                <a:latin typeface="Overlock"/>
                <a:ea typeface="Overlock"/>
                <a:cs typeface="Overlock"/>
                <a:sym typeface="Overlock"/>
              </a:rPr>
            </a:br>
            <a:br>
              <a:rPr lang="en-IN" sz="2400" dirty="0">
                <a:latin typeface="Overlock"/>
                <a:ea typeface="Overlock"/>
                <a:cs typeface="Overlock"/>
                <a:sym typeface="Overlock"/>
              </a:rPr>
            </a:br>
            <a:r>
              <a:rPr lang="en-IN" sz="2400" u="sng" dirty="0">
                <a:latin typeface="Overlock"/>
                <a:ea typeface="Overlock"/>
                <a:cs typeface="Overlock"/>
                <a:sym typeface="Overlock"/>
              </a:rPr>
              <a:t>ORGANIZATION:</a:t>
            </a:r>
            <a:r>
              <a:rPr lang="en-IN" sz="2400" dirty="0"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IN" sz="2400" dirty="0">
                <a:solidFill>
                  <a:srgbClr val="553D10"/>
                </a:solidFill>
                <a:latin typeface="Overlock"/>
                <a:ea typeface="Overlock"/>
                <a:cs typeface="Overlock"/>
                <a:sym typeface="Overlock"/>
              </a:rPr>
              <a:t>Micro IT</a:t>
            </a:r>
            <a:br>
              <a:rPr lang="en-IN" sz="2400" dirty="0">
                <a:solidFill>
                  <a:srgbClr val="553D10"/>
                </a:solidFill>
                <a:latin typeface="Overlock"/>
                <a:ea typeface="Overlock"/>
                <a:cs typeface="Overlock"/>
                <a:sym typeface="Overlock"/>
              </a:rPr>
            </a:br>
            <a:br>
              <a:rPr lang="en-IN" sz="2400" dirty="0">
                <a:latin typeface="Overlock"/>
                <a:ea typeface="Overlock"/>
                <a:cs typeface="Overlock"/>
                <a:sym typeface="Overlock"/>
              </a:rPr>
            </a:br>
            <a:r>
              <a:rPr lang="en-IN" sz="2400" u="sng" dirty="0">
                <a:latin typeface="Overlock"/>
                <a:ea typeface="Overlock"/>
                <a:cs typeface="Overlock"/>
                <a:sym typeface="Overlock"/>
              </a:rPr>
              <a:t>TOPIC</a:t>
            </a:r>
            <a:r>
              <a:rPr lang="en-IN" sz="2400" dirty="0">
                <a:latin typeface="Overlock"/>
                <a:ea typeface="Overlock"/>
                <a:cs typeface="Overlock"/>
                <a:sym typeface="Overlock"/>
              </a:rPr>
              <a:t>: </a:t>
            </a:r>
            <a:r>
              <a:rPr lang="en-IN" sz="2400" dirty="0">
                <a:solidFill>
                  <a:srgbClr val="553D10"/>
                </a:solidFill>
                <a:latin typeface="Overlock"/>
                <a:ea typeface="Overlock"/>
                <a:cs typeface="Overlock"/>
                <a:sym typeface="Overlock"/>
              </a:rPr>
              <a:t>CALCULTOR PROGRAM PROJECT</a:t>
            </a:r>
            <a:br>
              <a:rPr lang="en-IN" sz="2400" dirty="0">
                <a:solidFill>
                  <a:srgbClr val="553D10"/>
                </a:solidFill>
                <a:latin typeface="Overlock"/>
                <a:ea typeface="Overlock"/>
                <a:cs typeface="Overlock"/>
                <a:sym typeface="Overlock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8C2014-1D92-BFB8-1D2F-C5105E4F9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59484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578F9F-07EF-121B-CF8E-D43489459B27}"/>
              </a:ext>
            </a:extLst>
          </p:cNvPr>
          <p:cNvSpPr txBox="1"/>
          <p:nvPr/>
        </p:nvSpPr>
        <p:spPr>
          <a:xfrm>
            <a:off x="6493397" y="648182"/>
            <a:ext cx="3819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/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DB5D7-F070-8788-71B9-86DF8958DD9F}"/>
              </a:ext>
            </a:extLst>
          </p:cNvPr>
          <p:cNvSpPr txBox="1"/>
          <p:nvPr/>
        </p:nvSpPr>
        <p:spPr>
          <a:xfrm>
            <a:off x="6096000" y="1817225"/>
            <a:ext cx="479577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project helped me bridge the gap between theory and real programming.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improved my logical thinking, understanding of code structure, and built my confidence in using Python.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3574" y="659757"/>
            <a:ext cx="4791920" cy="5029200"/>
          </a:xfrm>
        </p:spPr>
        <p:txBody>
          <a:bodyPr/>
          <a:lstStyle/>
          <a:p>
            <a:r>
              <a:rPr lang="en-US" sz="4000" b="1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14400"/>
            <a:ext cx="5641975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3A3BC5-5A4E-4BCC-BFC0-BE72EA9BD8F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3230563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2217B5-39CE-76AF-9353-938467857679}"/>
              </a:ext>
            </a:extLst>
          </p:cNvPr>
          <p:cNvSpPr txBox="1"/>
          <p:nvPr/>
        </p:nvSpPr>
        <p:spPr>
          <a:xfrm>
            <a:off x="4016415" y="502052"/>
            <a:ext cx="8274917" cy="585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83ACEB-EDFC-4D83-0CD7-0C080C3D1DD5}"/>
              </a:ext>
            </a:extLst>
          </p:cNvPr>
          <p:cNvSpPr txBox="1"/>
          <p:nvPr/>
        </p:nvSpPr>
        <p:spPr>
          <a:xfrm>
            <a:off x="5897423" y="720725"/>
            <a:ext cx="4010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INTRODUCTION</a:t>
            </a:r>
            <a:endParaRPr lang="en-IN" sz="40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AC6348-937F-F661-D3E9-7039D74DADAE}"/>
              </a:ext>
            </a:extLst>
          </p:cNvPr>
          <p:cNvSpPr txBox="1"/>
          <p:nvPr/>
        </p:nvSpPr>
        <p:spPr>
          <a:xfrm>
            <a:off x="4201732" y="1647284"/>
            <a:ext cx="70709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A calculator is a software tool used to perform arithmetic operations. This project focuses on developing a basic calculator program using Python, which performs operations like addition, subtraction, multiplication, and division.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22914E9-5779-6D9D-0626-BE7698B5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17" y="376177"/>
            <a:ext cx="10360152" cy="914400"/>
          </a:xfrm>
        </p:spPr>
        <p:txBody>
          <a:bodyPr/>
          <a:lstStyle/>
          <a:p>
            <a:r>
              <a:rPr lang="en-IN" sz="4000" u="sng" dirty="0">
                <a:latin typeface="Overlock" panose="020B0604020202020204" charset="0"/>
              </a:rPr>
              <a:t>OBJECTIVES OF THE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4C2FB6-F4DF-8882-60A6-362D1A27D17D}"/>
              </a:ext>
            </a:extLst>
          </p:cNvPr>
          <p:cNvSpPr txBox="1"/>
          <p:nvPr/>
        </p:nvSpPr>
        <p:spPr>
          <a:xfrm>
            <a:off x="1534717" y="1851949"/>
            <a:ext cx="794023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understand basic programming concepts.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learn GUI programming (if applicable).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apply logic for arithmetic operations.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implement exception handling and input validation.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91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CD1B84-2F47-C468-A22C-031DF8E125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07" t="3951" r="6739"/>
          <a:stretch/>
        </p:blipFill>
        <p:spPr>
          <a:xfrm>
            <a:off x="7401941" y="0"/>
            <a:ext cx="4790059" cy="67711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418FFA-9A56-CD0A-3840-C8489A09522F}"/>
              </a:ext>
            </a:extLst>
          </p:cNvPr>
          <p:cNvSpPr txBox="1"/>
          <p:nvPr/>
        </p:nvSpPr>
        <p:spPr>
          <a:xfrm>
            <a:off x="7257327" y="3429000"/>
            <a:ext cx="1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7C677-6B64-AF2F-FF25-53F841C1F398}"/>
              </a:ext>
            </a:extLst>
          </p:cNvPr>
          <p:cNvSpPr txBox="1"/>
          <p:nvPr/>
        </p:nvSpPr>
        <p:spPr>
          <a:xfrm>
            <a:off x="243068" y="810228"/>
            <a:ext cx="631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/>
              <a:t>WHAT IS A CALCULATOR</a:t>
            </a:r>
            <a:r>
              <a:rPr lang="en-IN" sz="4000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94DEA-1BE2-1EC7-2338-871D2AD083FD}"/>
              </a:ext>
            </a:extLst>
          </p:cNvPr>
          <p:cNvSpPr txBox="1"/>
          <p:nvPr/>
        </p:nvSpPr>
        <p:spPr>
          <a:xfrm>
            <a:off x="439838" y="2118167"/>
            <a:ext cx="577576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calculator is an electronic or software device that performs arithmetic operations on numbers.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It helps users perform quick calculations without manual effort.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69DA85-F273-920B-6B30-11DD20EE9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22321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07B1B7-B95B-EABF-D93A-BA8E071846B1}"/>
              </a:ext>
            </a:extLst>
          </p:cNvPr>
          <p:cNvSpPr txBox="1"/>
          <p:nvPr/>
        </p:nvSpPr>
        <p:spPr>
          <a:xfrm>
            <a:off x="5312780" y="937549"/>
            <a:ext cx="6088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/>
              <a:t>TYPES OF CALCULATORS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14CB6B-5617-36F7-0AF5-AD4636060138}"/>
              </a:ext>
            </a:extLst>
          </p:cNvPr>
          <p:cNvSpPr txBox="1"/>
          <p:nvPr/>
        </p:nvSpPr>
        <p:spPr>
          <a:xfrm flipH="1">
            <a:off x="5312780" y="1819056"/>
            <a:ext cx="54405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Basic Calculator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Scientific Calculator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Graphing Calculator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Financial Calculator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DFFAB9-5E79-D632-21A2-F14CD288F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99" y="0"/>
            <a:ext cx="5267401" cy="685799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65691C-98AC-C66F-C2EF-7D3F98A3A918}"/>
              </a:ext>
            </a:extLst>
          </p:cNvPr>
          <p:cNvSpPr txBox="1"/>
          <p:nvPr/>
        </p:nvSpPr>
        <p:spPr>
          <a:xfrm>
            <a:off x="219920" y="266218"/>
            <a:ext cx="6261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FEATURES OF THE CALCULATOR PROGRAM</a:t>
            </a:r>
            <a:endParaRPr lang="en-IN" sz="40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49BD-856C-31A0-7E15-6B3D8936A70F}"/>
              </a:ext>
            </a:extLst>
          </p:cNvPr>
          <p:cNvSpPr txBox="1"/>
          <p:nvPr/>
        </p:nvSpPr>
        <p:spPr>
          <a:xfrm>
            <a:off x="312516" y="1929373"/>
            <a:ext cx="5783484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Addition, Subtraction, Multiplication, Division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Clear/Reset Function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Input Validation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Error Handling (e.g., divide by zero)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DF8485-89BC-F846-BB5E-FFD6C025F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71463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6EF9A1-B8CA-EFAB-711E-5C41B4934D34}"/>
              </a:ext>
            </a:extLst>
          </p:cNvPr>
          <p:cNvSpPr txBox="1"/>
          <p:nvPr/>
        </p:nvSpPr>
        <p:spPr>
          <a:xfrm>
            <a:off x="4236334" y="520861"/>
            <a:ext cx="6979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/>
              <a:t>PROGRAMMING TOOLS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B02E4-9E57-BE36-5A15-8C6B2F560A8C}"/>
              </a:ext>
            </a:extLst>
          </p:cNvPr>
          <p:cNvSpPr txBox="1"/>
          <p:nvPr/>
        </p:nvSpPr>
        <p:spPr>
          <a:xfrm>
            <a:off x="4375230" y="1932972"/>
            <a:ext cx="6632294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PYTHON (for programming)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Kinter (for GUI design)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VS Code / IDLE (as IDE)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Basic Math Logic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26BAECA-1AE1-1EDD-3A9B-57C45F38113C}"/>
              </a:ext>
            </a:extLst>
          </p:cNvPr>
          <p:cNvSpPr txBox="1"/>
          <p:nvPr/>
        </p:nvSpPr>
        <p:spPr>
          <a:xfrm>
            <a:off x="2600445" y="532435"/>
            <a:ext cx="7778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/>
              <a:t>PROGRAM FLOW /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D2953-E287-F8FA-62CE-422C53BF5401}"/>
              </a:ext>
            </a:extLst>
          </p:cNvPr>
          <p:cNvSpPr txBox="1"/>
          <p:nvPr/>
        </p:nvSpPr>
        <p:spPr>
          <a:xfrm>
            <a:off x="2600445" y="2002421"/>
            <a:ext cx="7257327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User inputs numbers and selects operation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Perform the selected operation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Display result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Handle errors gracefully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Option to reset and continue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55A647-C3B0-3E55-9FD2-0588136A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529" y="0"/>
            <a:ext cx="3198471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71F139-3AC8-098E-2B14-689FCA6D3D7B}"/>
              </a:ext>
            </a:extLst>
          </p:cNvPr>
          <p:cNvSpPr txBox="1"/>
          <p:nvPr/>
        </p:nvSpPr>
        <p:spPr>
          <a:xfrm>
            <a:off x="266216" y="231494"/>
            <a:ext cx="753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/>
              <a:t>KEY LEARNINGS FROM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21CE8-D422-5269-A630-BAE322FF57BD}"/>
              </a:ext>
            </a:extLst>
          </p:cNvPr>
          <p:cNvSpPr txBox="1"/>
          <p:nvPr/>
        </p:nvSpPr>
        <p:spPr>
          <a:xfrm>
            <a:off x="266216" y="1318022"/>
            <a:ext cx="691008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Learned the basics of programming logic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Understood how GUI applications are built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Gained hands-on experience with Python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Improved problem-solving and debugging skills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{C2250A7B-26E8-4122-9622-DC30F4C38333}tf11964407_win32</Template>
  <TotalTime>175</TotalTime>
  <Words>290</Words>
  <Application>Microsoft Office PowerPoint</Application>
  <PresentationFormat>Widescreen</PresentationFormat>
  <Paragraphs>56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Gill Sans Nova Light</vt:lpstr>
      <vt:lpstr>Overlock</vt:lpstr>
      <vt:lpstr>Sagona Book</vt:lpstr>
      <vt:lpstr>Wingdings</vt:lpstr>
      <vt:lpstr>Custom</vt:lpstr>
      <vt:lpstr>PowerPoint Presentation</vt:lpstr>
      <vt:lpstr>agenda</vt:lpstr>
      <vt:lpstr>OBJECTIVES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RAGUL G</dc:creator>
  <cp:lastModifiedBy>dhanushyavarathan345@outlook.com</cp:lastModifiedBy>
  <cp:revision>4</cp:revision>
  <dcterms:created xsi:type="dcterms:W3CDTF">2025-06-05T12:05:49Z</dcterms:created>
  <dcterms:modified xsi:type="dcterms:W3CDTF">2025-06-05T15:15:30Z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