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M.DHANUSH – Jeppiaar Institute Of Technology (Department Of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a:t>
            </a:r>
            <a:r>
              <a:rPr lang="en-US" sz="2400" b="1" i="0" dirty="0">
                <a:solidFill>
                  <a:schemeClr val="tx1"/>
                </a:solidFill>
                <a:effectLst/>
                <a:latin typeface="Söhne"/>
              </a:rPr>
              <a:t>"Practical Malware Analysis: The Hands-On Guide to Dissecting Malicious Software" By Michael Sikorski and Andrew Honig ,No Starch Press Publication in 2012</a:t>
            </a:r>
            <a:endParaRPr lang="en-IN" sz="2400" b="1"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400" dirty="0">
                <a:solidFill>
                  <a:srgbClr val="0F0F0F"/>
                </a:solidFill>
                <a:ea typeface="+mn-lt"/>
                <a:cs typeface="+mn-lt"/>
              </a:rPr>
              <a:t>In an era where digital privacy and security are paramount concerns, the need for robust, secure keylogger solutions has become increasingly apparent. Keyloggers, while serving legitimate purposes such as employee monitoring or parental controls, also pose significant risks when wielded maliciously, potentially leading to data breaches and privacy violations. Therefore, the challenge lies in crafting a keylogger solution that not only captures keystrokes effectively but also prioritizes security, legitimacy, and user privacy. This entails developing mechanisms to securely encrypt and store captured data, ensuring compliance with legal and ethical standards, and implementing measures to resist detection and maintain system integrity. Moreover, the solution must be resource-efficient, compatible with diverse operating environments, and equipped with update mechanisms to address evolving threats. Balancing these technical, legal, and ethical considerations is essential to create a keylogger solution that fosters trust and confidence among users while mitigating the risks associated with misuse or abuse.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Deployment and Deployment</a:t>
            </a:r>
          </a:p>
          <a:p>
            <a:pPr marL="305435" indent="-305435"/>
            <a:r>
              <a:rPr lang="en-IN" sz="2000" b="1" i="0" dirty="0">
                <a:solidFill>
                  <a:schemeClr val="tx1"/>
                </a:solidFill>
                <a:effectLst/>
                <a:latin typeface="Söhne"/>
              </a:rPr>
              <a:t>Maintenance and Updates</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Continuous Improvement </a:t>
            </a:r>
          </a:p>
          <a:p>
            <a:pPr marL="305435" indent="-305435"/>
            <a:r>
              <a:rPr lang="en-IN" sz="2000" b="1" i="0" dirty="0">
                <a:solidFill>
                  <a:schemeClr val="tx1"/>
                </a:solidFill>
                <a:effectLst/>
                <a:latin typeface="Söhne"/>
              </a:rPr>
              <a:t>Security Monitoring and Auditing</a:t>
            </a:r>
          </a:p>
          <a:p>
            <a:pPr marL="305435" indent="-305435"/>
            <a:r>
              <a:rPr lang="en-IN" sz="2000" b="1" dirty="0">
                <a:solidFill>
                  <a:schemeClr val="tx1"/>
                </a:solidFill>
                <a:latin typeface="Söhne"/>
              </a:rPr>
              <a:t>Monitoring and Feedback</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600" i="0" dirty="0">
                <a:solidFill>
                  <a:schemeClr val="tx1"/>
                </a:solidFill>
                <a:effectLst/>
                <a:latin typeface="Franklin Gothic Book" panose="020B0503020102020204" pitchFamily="34" charset="0"/>
              </a:rPr>
              <a:t>Problem Understanding, Evaluation Criteria</a:t>
            </a:r>
          </a:p>
          <a:p>
            <a:pPr>
              <a:buFont typeface="Wingdings" panose="05000000000000000000" pitchFamily="2" charset="2"/>
              <a:buChar char="v"/>
            </a:pPr>
            <a:r>
              <a:rPr lang="en-IN" sz="1600" i="0" dirty="0">
                <a:solidFill>
                  <a:schemeClr val="tx1"/>
                </a:solidFill>
                <a:effectLst/>
                <a:latin typeface="Franklin Gothic Book" panose="020B0503020102020204" pitchFamily="34" charset="0"/>
              </a:rPr>
              <a:t>Algorithm Exploration, Algorithm Comparison and Performance Analysis</a:t>
            </a: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Training Loop ,Model Deployment and Monitoring</a:t>
            </a:r>
          </a:p>
          <a:p>
            <a:pPr algn="l">
              <a:buFont typeface="Wingdings" panose="05000000000000000000" pitchFamily="2" charset="2"/>
              <a:buChar char="v"/>
            </a:pPr>
            <a:r>
              <a:rPr lang="en-IN" sz="1500" b="1" dirty="0">
                <a:cs typeface="Arial" panose="020B0604020202020204" pitchFamily="34" charset="0"/>
              </a:rPr>
              <a:t>Data Collection and Preparation and Data Augmentation </a:t>
            </a:r>
          </a:p>
          <a:p>
            <a:pPr marL="305435" indent="-305435"/>
            <a:r>
              <a:rPr lang="en-IN" sz="1500" b="1" dirty="0">
                <a:ea typeface="+mn-lt"/>
                <a:cs typeface="+mn-lt"/>
              </a:rPr>
              <a:t>Prediction Process:</a:t>
            </a:r>
            <a:endParaRPr lang="en-US" sz="1500" dirty="0"/>
          </a:p>
          <a:p>
            <a:pPr algn="l">
              <a:buFont typeface="Wingdings" panose="05000000000000000000" pitchFamily="2" charset="2"/>
              <a:buChar char="v"/>
            </a:pPr>
            <a:r>
              <a:rPr lang="en-US" sz="1500" b="1" i="0" dirty="0">
                <a:solidFill>
                  <a:schemeClr val="tx1"/>
                </a:solidFill>
                <a:effectLst/>
                <a:latin typeface="Franklin Gothic Book" panose="020B0503020102020204" pitchFamily="34" charset="0"/>
              </a:rPr>
              <a:t>Data Collection and Preprocessing</a:t>
            </a:r>
          </a:p>
          <a:p>
            <a:pPr algn="l">
              <a:buFont typeface="Wingdings" panose="05000000000000000000" pitchFamily="2" charset="2"/>
              <a:buChar char="v"/>
            </a:pPr>
            <a:r>
              <a:rPr lang="en-US" sz="1500" b="1" i="0" dirty="0">
                <a:solidFill>
                  <a:schemeClr val="tx1"/>
                </a:solidFill>
                <a:effectLst/>
                <a:latin typeface="Franklin Gothic Book" panose="020B0503020102020204" pitchFamily="34" charset="0"/>
              </a:rPr>
              <a:t>Feature Selection and Engineering</a:t>
            </a:r>
          </a:p>
          <a:p>
            <a:pPr algn="l">
              <a:buFont typeface="Wingdings" panose="05000000000000000000" pitchFamily="2" charset="2"/>
              <a:buChar char="v"/>
            </a:pPr>
            <a:r>
              <a:rPr lang="en-US" sz="1500" b="1" i="0" dirty="0">
                <a:solidFill>
                  <a:schemeClr val="tx1"/>
                </a:solidFill>
                <a:effectLst/>
                <a:latin typeface="Franklin Gothic Book" panose="020B0503020102020204" pitchFamily="34" charset="0"/>
              </a:rPr>
              <a:t>Model Training and Evaluation</a:t>
            </a:r>
          </a:p>
          <a:p>
            <a:pPr algn="l">
              <a:buFont typeface="Wingdings" panose="05000000000000000000" pitchFamily="2" charset="2"/>
              <a:buChar char="v"/>
            </a:pPr>
            <a:r>
              <a:rPr lang="en-US" sz="1500" b="1" i="0" dirty="0">
                <a:solidFill>
                  <a:schemeClr val="tx1"/>
                </a:solidFill>
                <a:effectLst/>
                <a:latin typeface="Franklin Gothic Book" panose="020B0503020102020204" pitchFamily="34" charset="0"/>
              </a:rPr>
              <a:t>Prediction Generation </a:t>
            </a:r>
          </a:p>
          <a:p>
            <a:pPr algn="l">
              <a:buFont typeface="Wingdings" panose="05000000000000000000" pitchFamily="2" charset="2"/>
              <a:buChar char="v"/>
            </a:pPr>
            <a:r>
              <a:rPr lang="en-US" sz="1500" b="1" i="0" dirty="0">
                <a:solidFill>
                  <a:schemeClr val="tx1"/>
                </a:solidFill>
                <a:effectLst/>
                <a:latin typeface="Franklin Gothic Book" panose="020B0503020102020204" pitchFamily="34" charset="0"/>
              </a:rPr>
              <a:t>Model Deployment and Monitoring</a:t>
            </a:r>
          </a:p>
          <a:p>
            <a:pPr>
              <a:buFont typeface="Wingdings" panose="05000000000000000000" pitchFamily="2" charset="2"/>
              <a:buChar char="v"/>
            </a:pPr>
            <a:endParaRPr lang="en-US"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711489" y="1713132"/>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839287" y="1701961"/>
            <a:ext cx="3085315" cy="3454078"/>
          </a:xfrm>
          <a:prstGeom prst="rect">
            <a:avLst/>
          </a:prstGeom>
        </p:spPr>
      </p:pic>
      <p:pic>
        <p:nvPicPr>
          <p:cNvPr id="11" name="Picture 10">
            <a:extLst>
              <a:ext uri="{FF2B5EF4-FFF2-40B4-BE49-F238E27FC236}">
                <a16:creationId xmlns:a16="http://schemas.microsoft.com/office/drawing/2014/main" id="{D4BA96C6-4357-717A-CB4A-A4F8CA82C078}"/>
              </a:ext>
            </a:extLst>
          </p:cNvPr>
          <p:cNvPicPr>
            <a:picLocks noChangeAspect="1"/>
          </p:cNvPicPr>
          <p:nvPr/>
        </p:nvPicPr>
        <p:blipFill>
          <a:blip r:embed="rId4"/>
          <a:stretch>
            <a:fillRect/>
          </a:stretch>
        </p:blipFill>
        <p:spPr>
          <a:xfrm>
            <a:off x="7098119" y="2504540"/>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a:extLst>
              <a:ext uri="{FF2B5EF4-FFF2-40B4-BE49-F238E27FC236}">
                <a16:creationId xmlns:a16="http://schemas.microsoft.com/office/drawing/2014/main" id="{B595AB94-071B-73CB-657A-1A518504E45C}"/>
              </a:ext>
            </a:extLst>
          </p:cNvPr>
          <p:cNvSpPr>
            <a:spLocks noGrp="1" noChangeArrowheads="1"/>
          </p:cNvSpPr>
          <p:nvPr>
            <p:ph idx="1"/>
          </p:nvPr>
        </p:nvSpPr>
        <p:spPr bwMode="auto">
          <a:xfrm>
            <a:off x="290596" y="1659285"/>
            <a:ext cx="1161080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3200" b="0" i="0" u="none" strike="noStrike" cap="none" normalizeH="0" baseline="0" dirty="0">
                <a:ln>
                  <a:noFill/>
                </a:ln>
                <a:solidFill>
                  <a:schemeClr val="tx1"/>
                </a:solidFill>
                <a:effectLst/>
              </a:rPr>
              <a:t>The suggested keylogger system with integrated security features offers a </a:t>
            </a:r>
            <a:r>
              <a:rPr lang="en-US" altLang="en-US" sz="3200" dirty="0">
                <a:solidFill>
                  <a:schemeClr val="tx1"/>
                </a:solidFill>
              </a:rPr>
              <a:t>t</a:t>
            </a:r>
            <a:r>
              <a:rPr kumimoji="0" lang="en-US" altLang="en-US" sz="3200" b="0" i="0" u="none" strike="noStrike" cap="none" normalizeH="0" baseline="0" dirty="0">
                <a:ln>
                  <a:noFill/>
                </a:ln>
                <a:solidFill>
                  <a:schemeClr val="tx1"/>
                </a:solidFill>
                <a:effectLst/>
              </a:rPr>
              <a:t>horough approach to securely record and safeguard private user data while upholding its availability, confidentiality, and integrity. The system protects logged data from manipulation and </a:t>
            </a:r>
            <a:r>
              <a:rPr kumimoji="0" lang="en-US" altLang="en-US" sz="3200" b="0" i="0" u="none" strike="noStrike" cap="none" normalizeH="0" baseline="0" dirty="0" err="1">
                <a:ln>
                  <a:noFill/>
                </a:ln>
                <a:solidFill>
                  <a:schemeClr val="tx1"/>
                </a:solidFill>
                <a:effectLst/>
              </a:rPr>
              <a:t>unauthorised</a:t>
            </a:r>
            <a:r>
              <a:rPr kumimoji="0" lang="en-US" altLang="en-US" sz="3200" b="0" i="0" u="none" strike="noStrike" cap="none" normalizeH="0" baseline="0" dirty="0">
                <a:ln>
                  <a:noFill/>
                </a:ln>
                <a:solidFill>
                  <a:schemeClr val="tx1"/>
                </a:solidFill>
                <a:effectLst/>
              </a:rPr>
              <a:t> access by </a:t>
            </a:r>
            <a:r>
              <a:rPr kumimoji="0" lang="en-US" altLang="en-US" sz="3200" b="0" i="0" u="none" strike="noStrike" cap="none" normalizeH="0" baseline="0" dirty="0" err="1">
                <a:ln>
                  <a:noFill/>
                </a:ln>
                <a:solidFill>
                  <a:schemeClr val="tx1"/>
                </a:solidFill>
                <a:effectLst/>
              </a:rPr>
              <a:t>utilising</a:t>
            </a:r>
            <a:r>
              <a:rPr kumimoji="0" lang="en-US" altLang="en-US" sz="3200" b="0" i="0" u="none" strike="noStrike" cap="none" normalizeH="0" baseline="0" dirty="0">
                <a:ln>
                  <a:noFill/>
                </a:ln>
                <a:solidFill>
                  <a:schemeClr val="tx1"/>
                </a:solidFill>
                <a:effectLst/>
              </a:rPr>
              <a:t> a modular architecture, strong encryption technologies, strict authentication and access control measures, and extensive security monitoring.</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endParaRPr lang="en-US" sz="2000" b="1" dirty="0"/>
          </a:p>
          <a:p>
            <a:pPr algn="l">
              <a:buFont typeface="Wingdings" panose="05000000000000000000" pitchFamily="2" charset="2"/>
              <a:buChar char="§"/>
            </a:pPr>
            <a:r>
              <a:rPr lang="en-US" sz="2000" b="1" i="0" dirty="0">
                <a:solidFill>
                  <a:schemeClr val="tx1"/>
                </a:solidFill>
                <a:effectLst/>
                <a:latin typeface="Söhne"/>
              </a:rPr>
              <a:t>Integration with AI and Machine Learning: </a:t>
            </a:r>
            <a:r>
              <a:rPr lang="en-US" sz="2000" i="0" dirty="0">
                <a:solidFill>
                  <a:schemeClr val="tx1"/>
                </a:solidFill>
                <a:effectLst/>
                <a:latin typeface="Söhne"/>
              </a:rPr>
              <a:t>Incorporating machine learning algorithms for anomaly detection and behavior analysis to enhance threat detection capabilities.</a:t>
            </a:r>
          </a:p>
          <a:p>
            <a:pPr algn="l">
              <a:buFont typeface="Wingdings" panose="05000000000000000000" pitchFamily="2" charset="2"/>
              <a:buChar char="§"/>
            </a:pPr>
            <a:r>
              <a:rPr lang="en-US" sz="2000" b="1" i="0" dirty="0">
                <a:solidFill>
                  <a:schemeClr val="tx1"/>
                </a:solidFill>
                <a:effectLst/>
                <a:latin typeface="Söhne"/>
              </a:rPr>
              <a:t> Improved User Experience: </a:t>
            </a:r>
            <a:r>
              <a:rPr lang="en-US" sz="2000" i="0" dirty="0">
                <a:solidFill>
                  <a:schemeClr val="tx1"/>
                </a:solidFill>
                <a:effectLst/>
                <a:latin typeface="Söhne"/>
              </a:rPr>
              <a:t>Enhancing user interfaces for easier configuration and monitoring of security measures.</a:t>
            </a:r>
          </a:p>
          <a:p>
            <a:pPr algn="l">
              <a:buFont typeface="Wingdings" panose="05000000000000000000" pitchFamily="2" charset="2"/>
              <a:buChar char="§"/>
            </a:pPr>
            <a:r>
              <a:rPr lang="en-US" sz="2000" b="1" i="0" dirty="0">
                <a:solidFill>
                  <a:schemeClr val="tx1"/>
                </a:solidFill>
                <a:effectLst/>
                <a:latin typeface="Söhne"/>
              </a:rPr>
              <a:t>Cloud-Based Solutions: </a:t>
            </a:r>
            <a:r>
              <a:rPr lang="en-US" sz="2000" b="0" i="0" dirty="0">
                <a:solidFill>
                  <a:schemeClr val="tx1"/>
                </a:solidFill>
                <a:effectLst/>
                <a:latin typeface="Söhne"/>
              </a:rPr>
              <a:t>Developing cloud-based keylogger solutions for scalability and remote access.</a:t>
            </a:r>
          </a:p>
          <a:p>
            <a:r>
              <a:rPr lang="en-US" sz="2000" b="1" i="0" dirty="0">
                <a:solidFill>
                  <a:schemeClr val="tx1"/>
                </a:solidFill>
                <a:effectLst/>
                <a:latin typeface="Söhne"/>
              </a:rPr>
              <a:t>User Education and Awareness: </a:t>
            </a:r>
            <a:r>
              <a:rPr lang="en-US" sz="2000" b="0" i="0" dirty="0">
                <a:solidFill>
                  <a:schemeClr val="tx1"/>
                </a:solidFill>
                <a:effectLst/>
                <a:latin typeface="Söhne"/>
              </a:rPr>
              <a:t>Providing educational resources and training to users to promote responsible and secure usage of keylogger solutions.</a:t>
            </a:r>
            <a:br>
              <a:rPr lang="en-US" sz="2000" dirty="0">
                <a:solidFill>
                  <a:schemeClr val="tx1"/>
                </a:solidFill>
              </a:rPr>
            </a:br>
            <a:endParaRPr lang="en-US" sz="2000" i="0" dirty="0">
              <a:solidFill>
                <a:schemeClr val="tx1"/>
              </a:solidFill>
              <a:effectLst/>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637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M</cp:lastModifiedBy>
  <cp:revision>30</cp:revision>
  <dcterms:created xsi:type="dcterms:W3CDTF">2021-05-26T16:50:10Z</dcterms:created>
  <dcterms:modified xsi:type="dcterms:W3CDTF">2024-04-05T05:24:25Z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