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69" r:id="rId4"/>
    <p:sldId id="272" r:id="rId5"/>
    <p:sldId id="271" r:id="rId6"/>
    <p:sldId id="268" r:id="rId7"/>
    <p:sldId id="267" r:id="rId8"/>
    <p:sldId id="266" r:id="rId9"/>
    <p:sldId id="265" r:id="rId10"/>
    <p:sldId id="264" r:id="rId11"/>
    <p:sldId id="263" r:id="rId12"/>
    <p:sldId id="26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882"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BA331FF-02B4-4650-9111-9A7FCB7E4ECA}"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2382180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BA331FF-02B4-4650-9111-9A7FCB7E4ECA}"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3049820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BA331FF-02B4-4650-9111-9A7FCB7E4ECA}"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1274869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BA331FF-02B4-4650-9111-9A7FCB7E4ECA}"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2618713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A331FF-02B4-4650-9111-9A7FCB7E4ECA}"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1705573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BA331FF-02B4-4650-9111-9A7FCB7E4ECA}"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3745357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BA331FF-02B4-4650-9111-9A7FCB7E4ECA}" type="datetimeFigureOut">
              <a:rPr lang="en-IN" smtClean="0"/>
              <a:t>03-04-2024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2034745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BA331FF-02B4-4650-9111-9A7FCB7E4ECA}" type="datetimeFigureOut">
              <a:rPr lang="en-IN" smtClean="0"/>
              <a:t>03-04-2024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3414764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A331FF-02B4-4650-9111-9A7FCB7E4ECA}" type="datetimeFigureOut">
              <a:rPr lang="en-IN" smtClean="0"/>
              <a:t>03-04-2024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4009354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A331FF-02B4-4650-9111-9A7FCB7E4ECA}"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3283602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A331FF-02B4-4650-9111-9A7FCB7E4ECA}"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960467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A331FF-02B4-4650-9111-9A7FCB7E4ECA}" type="datetimeFigureOut">
              <a:rPr lang="en-IN" smtClean="0"/>
              <a:t>03-04-2024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6F36CD-8EEC-4664-9DAD-991A663CF5A5}" type="slidenum">
              <a:rPr lang="en-IN" smtClean="0"/>
              <a:t>‹#›</a:t>
            </a:fld>
            <a:endParaRPr lang="en-IN"/>
          </a:p>
        </p:txBody>
      </p:sp>
    </p:spTree>
    <p:extLst>
      <p:ext uri="{BB962C8B-B14F-4D97-AF65-F5344CB8AC3E}">
        <p14:creationId xmlns:p14="http://schemas.microsoft.com/office/powerpoint/2010/main" val="11292956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A8A11E26-4C38-41A6-9857-11032CEECD80}"/>
              </a:ext>
            </a:extLst>
          </p:cNvPr>
          <p:cNvSpPr>
            <a:spLocks noGrp="1"/>
          </p:cNvSpPr>
          <p:nvPr>
            <p:ph type="ctrTitle"/>
          </p:nvPr>
        </p:nvSpPr>
        <p:spPr>
          <a:xfrm>
            <a:off x="251520" y="1268760"/>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&amp; SECURITY</a:t>
            </a:r>
          </a:p>
        </p:txBody>
      </p:sp>
      <p:sp>
        <p:nvSpPr>
          <p:cNvPr id="5" name="TextBox 4"/>
          <p:cNvSpPr txBox="1"/>
          <p:nvPr/>
        </p:nvSpPr>
        <p:spPr>
          <a:xfrm>
            <a:off x="-1908720" y="449546"/>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6" name="TextBox 5"/>
          <p:cNvSpPr txBox="1"/>
          <p:nvPr/>
        </p:nvSpPr>
        <p:spPr>
          <a:xfrm>
            <a:off x="323528" y="3289739"/>
            <a:ext cx="8496943" cy="2123658"/>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pitchFamily="34" charset="0"/>
                <a:cs typeface="Arial" pitchFamily="34" charset="0"/>
              </a:rPr>
              <a:t>Presented By:</a:t>
            </a:r>
          </a:p>
          <a:p>
            <a:pPr>
              <a:lnSpc>
                <a:spcPct val="150000"/>
              </a:lnSpc>
            </a:pPr>
            <a:r>
              <a:rPr lang="en-US" sz="2400" b="1" dirty="0">
                <a:solidFill>
                  <a:schemeClr val="accent1">
                    <a:lumMod val="75000"/>
                  </a:schemeClr>
                </a:solidFill>
                <a:latin typeface="Sitka Heading" panose="02000505000000020004" pitchFamily="2" charset="0"/>
                <a:cs typeface="Times New Roman" panose="02020603050405020304" pitchFamily="18" charset="0"/>
              </a:rPr>
              <a:t> </a:t>
            </a:r>
            <a:r>
              <a:rPr lang="en-US" sz="2400" b="1" dirty="0" smtClean="0">
                <a:solidFill>
                  <a:schemeClr val="accent1">
                    <a:lumMod val="75000"/>
                  </a:schemeClr>
                </a:solidFill>
                <a:latin typeface="Sitka Heading" panose="02000505000000020004" pitchFamily="2" charset="0"/>
                <a:cs typeface="Times New Roman" panose="02020603050405020304" pitchFamily="18" charset="0"/>
              </a:rPr>
              <a:t>       </a:t>
            </a:r>
            <a:r>
              <a:rPr lang="en-US" sz="2400" b="1" dirty="0" err="1" smtClean="0">
                <a:solidFill>
                  <a:schemeClr val="accent1">
                    <a:lumMod val="75000"/>
                  </a:schemeClr>
                </a:solidFill>
                <a:latin typeface="Sitka Heading" panose="02000505000000020004" pitchFamily="2" charset="0"/>
                <a:cs typeface="Times New Roman" panose="02020603050405020304" pitchFamily="18" charset="0"/>
              </a:rPr>
              <a:t>Dhanusri.V</a:t>
            </a:r>
            <a:endParaRPr lang="en-US" sz="2400" b="1" dirty="0">
              <a:solidFill>
                <a:schemeClr val="accent1">
                  <a:lumMod val="75000"/>
                </a:schemeClr>
              </a:solidFill>
              <a:latin typeface="Sitka Heading" panose="02000505000000020004" pitchFamily="2" charset="0"/>
              <a:cs typeface="Times New Roman" panose="02020603050405020304" pitchFamily="18" charset="0"/>
            </a:endParaRPr>
          </a:p>
          <a:p>
            <a:pPr>
              <a:lnSpc>
                <a:spcPct val="150000"/>
              </a:lnSpc>
            </a:pPr>
            <a:r>
              <a:rPr lang="en-US" sz="2400" b="1" dirty="0">
                <a:solidFill>
                  <a:schemeClr val="accent1">
                    <a:lumMod val="75000"/>
                  </a:schemeClr>
                </a:solidFill>
                <a:latin typeface="Sitka Heading" panose="02000505000000020004" pitchFamily="2" charset="0"/>
                <a:cs typeface="Times New Roman" panose="02020603050405020304" pitchFamily="18" charset="0"/>
              </a:rPr>
              <a:t>        J. K. K. Nataraja College Of Engineering And Technology</a:t>
            </a:r>
          </a:p>
          <a:p>
            <a:pPr>
              <a:lnSpc>
                <a:spcPct val="150000"/>
              </a:lnSpc>
            </a:pPr>
            <a:r>
              <a:rPr lang="en-US" sz="2400" b="1" dirty="0">
                <a:solidFill>
                  <a:schemeClr val="accent1">
                    <a:lumMod val="75000"/>
                  </a:schemeClr>
                </a:solidFill>
                <a:latin typeface="Sitka Heading" panose="02000505000000020004" pitchFamily="2" charset="0"/>
                <a:cs typeface="Times New Roman" panose="02020603050405020304" pitchFamily="18" charset="0"/>
              </a:rPr>
              <a:t>        Computer Science And Engineering</a:t>
            </a:r>
          </a:p>
        </p:txBody>
      </p:sp>
    </p:spTree>
    <p:extLst>
      <p:ext uri="{BB962C8B-B14F-4D97-AF65-F5344CB8AC3E}">
        <p14:creationId xmlns:p14="http://schemas.microsoft.com/office/powerpoint/2010/main" val="3837206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 xmlns:a16="http://schemas.microsoft.com/office/drawing/2014/main" id="{A6638FD1-D00E-E75B-705C-564F06D93D7B}"/>
              </a:ext>
            </a:extLst>
          </p:cNvPr>
          <p:cNvSpPr txBox="1">
            <a:spLocks/>
          </p:cNvSpPr>
          <p:nvPr/>
        </p:nvSpPr>
        <p:spPr>
          <a:xfrm>
            <a:off x="581193" y="1302026"/>
            <a:ext cx="8383296" cy="5439342"/>
          </a:xfrm>
          <a:prstGeom prst="rect">
            <a:avLst/>
          </a:prstGeom>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endParaRPr lang="en-US" sz="2000" b="1" smtClean="0">
              <a:solidFill>
                <a:schemeClr val="tx1"/>
              </a:solidFill>
            </a:endParaRPr>
          </a:p>
          <a:p>
            <a:pPr marL="342900" indent="-342900" algn="l">
              <a:lnSpc>
                <a:spcPct val="150000"/>
              </a:lnSpc>
              <a:buFont typeface="Arial" panose="020B0604020202020204" pitchFamily="34" charset="0"/>
              <a:buChar char="•"/>
            </a:pPr>
            <a:r>
              <a:rPr lang="en-US" sz="2000" b="1" smtClean="0">
                <a:solidFill>
                  <a:schemeClr val="tx1"/>
                </a:solidFill>
                <a:latin typeface="Times New Roman" panose="02020603050405020304" pitchFamily="18" charset="0"/>
                <a:cs typeface="Times New Roman" panose="02020603050405020304" pitchFamily="18" charset="0"/>
              </a:rPr>
              <a:t>Machine Learning-Based Detection:</a:t>
            </a:r>
            <a:r>
              <a:rPr lang="en-US" sz="2000" smtClean="0">
                <a:solidFill>
                  <a:schemeClr val="tx1"/>
                </a:solidFill>
                <a:latin typeface="Times New Roman" panose="02020603050405020304" pitchFamily="18" charset="0"/>
                <a:cs typeface="Times New Roman" panose="02020603050405020304" pitchFamily="18" charset="0"/>
              </a:rPr>
              <a:t> Integration of machine learning algorithms to analyze keystroke patterns and identify anomalous behavior indicative of keylogging activity.</a:t>
            </a:r>
          </a:p>
          <a:p>
            <a:pPr marL="342900" indent="-342900" algn="l">
              <a:lnSpc>
                <a:spcPct val="150000"/>
              </a:lnSpc>
              <a:buFont typeface="Arial" panose="020B0604020202020204" pitchFamily="34" charset="0"/>
              <a:buChar char="•"/>
            </a:pPr>
            <a:r>
              <a:rPr lang="en-US" sz="2000" b="1" smtClean="0">
                <a:solidFill>
                  <a:schemeClr val="tx1"/>
                </a:solidFill>
                <a:latin typeface="Times New Roman" panose="02020603050405020304" pitchFamily="18" charset="0"/>
                <a:cs typeface="Times New Roman" panose="02020603050405020304" pitchFamily="18" charset="0"/>
              </a:rPr>
              <a:t>Cross-Platform Compatibility:</a:t>
            </a:r>
            <a:r>
              <a:rPr lang="en-US" sz="2000" smtClean="0">
                <a:solidFill>
                  <a:schemeClr val="tx1"/>
                </a:solidFill>
                <a:latin typeface="Times New Roman" panose="02020603050405020304" pitchFamily="18" charset="0"/>
                <a:cs typeface="Times New Roman" panose="02020603050405020304" pitchFamily="18" charset="0"/>
              </a:rPr>
              <a:t> Extending the keylogger to support multiple operating systems and devices, ensuring comprehensive protection across diverse environments.</a:t>
            </a:r>
          </a:p>
          <a:p>
            <a:pPr marL="342900" indent="-342900" algn="l">
              <a:lnSpc>
                <a:spcPct val="150000"/>
              </a:lnSpc>
              <a:buFont typeface="Arial" panose="020B0604020202020204" pitchFamily="34" charset="0"/>
              <a:buChar char="•"/>
            </a:pPr>
            <a:r>
              <a:rPr lang="en-US" sz="2000" b="1" smtClean="0">
                <a:solidFill>
                  <a:schemeClr val="tx1"/>
                </a:solidFill>
                <a:latin typeface="Times New Roman" panose="02020603050405020304" pitchFamily="18" charset="0"/>
                <a:cs typeface="Times New Roman" panose="02020603050405020304" pitchFamily="18" charset="0"/>
              </a:rPr>
              <a:t>Advanced Evasion Techniques:</a:t>
            </a:r>
            <a:r>
              <a:rPr lang="en-US" sz="2000" smtClean="0">
                <a:solidFill>
                  <a:schemeClr val="tx1"/>
                </a:solidFill>
                <a:latin typeface="Times New Roman" panose="02020603050405020304" pitchFamily="18" charset="0"/>
                <a:cs typeface="Times New Roman" panose="02020603050405020304" pitchFamily="18" charset="0"/>
              </a:rPr>
              <a:t> Researching and implementing advanced evasion techniques employed by keyloggers to enhance detection and mitigation capabilities.</a:t>
            </a:r>
          </a:p>
          <a:p>
            <a:pPr marL="342900" indent="-342900" algn="l">
              <a:lnSpc>
                <a:spcPct val="150000"/>
              </a:lnSpc>
              <a:buFont typeface="Arial" panose="020B0604020202020204" pitchFamily="34" charset="0"/>
              <a:buChar char="•"/>
            </a:pPr>
            <a:r>
              <a:rPr lang="en-US" sz="2000" b="1" smtClean="0">
                <a:solidFill>
                  <a:schemeClr val="tx1"/>
                </a:solidFill>
                <a:latin typeface="Times New Roman" panose="02020603050405020304" pitchFamily="18" charset="0"/>
                <a:cs typeface="Times New Roman" panose="02020603050405020304" pitchFamily="18" charset="0"/>
              </a:rPr>
              <a:t>User Education and Awareness:</a:t>
            </a:r>
            <a:r>
              <a:rPr lang="en-US" sz="2000" smtClean="0">
                <a:solidFill>
                  <a:schemeClr val="tx1"/>
                </a:solidFill>
                <a:latin typeface="Times New Roman" panose="02020603050405020304" pitchFamily="18" charset="0"/>
                <a:cs typeface="Times New Roman" panose="02020603050405020304" pitchFamily="18" charset="0"/>
              </a:rPr>
              <a:t> Developing educational resources and raising awareness among users about the risks of keyloggers and best practices for mitigating these threats.</a:t>
            </a:r>
          </a:p>
          <a:p>
            <a:pPr marL="457200" indent="-457200" algn="l">
              <a:buFont typeface="Arial" panose="020B0604020202020204" pitchFamily="34" charset="0"/>
              <a:buChar char="•"/>
            </a:pPr>
            <a:endParaRPr lang="en-US" dirty="0"/>
          </a:p>
        </p:txBody>
      </p:sp>
      <p:sp>
        <p:nvSpPr>
          <p:cNvPr id="3" name="Title 4">
            <a:extLst>
              <a:ext uri="{FF2B5EF4-FFF2-40B4-BE49-F238E27FC236}">
                <a16:creationId xmlns="" xmlns:a16="http://schemas.microsoft.com/office/drawing/2014/main" id="{3F968F13-9AC4-7120-7ACD-9F752C767D5D}"/>
              </a:ext>
            </a:extLst>
          </p:cNvPr>
          <p:cNvSpPr txBox="1">
            <a:spLocks/>
          </p:cNvSpPr>
          <p:nvPr/>
        </p:nvSpPr>
        <p:spPr>
          <a:xfrm>
            <a:off x="1043608" y="227441"/>
            <a:ext cx="8383297" cy="617218"/>
          </a:xfrm>
          <a:prstGeom prst="rect">
            <a:avLst/>
          </a:prstGeom>
        </p:spPr>
        <p:txBody>
          <a:bodyPr vert="horz" lIns="91440" tIns="45720" rIns="91440" bIns="45720" rtlCol="0" anchor="b">
            <a:normAutofit fontScale="90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1387989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1404664" y="348313"/>
            <a:ext cx="11029616" cy="530296"/>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chemeClr val="accent1"/>
                </a:solidFill>
                <a:latin typeface="Arial"/>
                <a:ea typeface="+mj-lt"/>
                <a:cs typeface="Arial"/>
              </a:rPr>
              <a:t>References</a:t>
            </a:r>
            <a:endParaRPr lang="en-US" dirty="0"/>
          </a:p>
        </p:txBody>
      </p:sp>
      <p:sp>
        <p:nvSpPr>
          <p:cNvPr id="3" name="Content Placeholder 1">
            <a:extLst>
              <a:ext uri="{FF2B5EF4-FFF2-40B4-BE49-F238E27FC236}">
                <a16:creationId xmlns="" xmlns:a16="http://schemas.microsoft.com/office/drawing/2014/main" id="{357C38BC-22B3-37B2-E0C3-812020A76077}"/>
              </a:ext>
            </a:extLst>
          </p:cNvPr>
          <p:cNvSpPr txBox="1">
            <a:spLocks/>
          </p:cNvSpPr>
          <p:nvPr/>
        </p:nvSpPr>
        <p:spPr>
          <a:xfrm>
            <a:off x="21526" y="1196752"/>
            <a:ext cx="8337602" cy="5256414"/>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IN" sz="2400" dirty="0" smtClean="0">
                <a:solidFill>
                  <a:schemeClr val="tx1"/>
                </a:solidFill>
                <a:latin typeface="Times New Roman" panose="02020603050405020304" pitchFamily="18" charset="0"/>
                <a:cs typeface="Times New Roman" panose="02020603050405020304" pitchFamily="18" charset="0"/>
              </a:rPr>
              <a:t>Zhang, Y., &amp; Lee, W. (2021). A Survey on </a:t>
            </a:r>
            <a:r>
              <a:rPr lang="en-IN" sz="2400" dirty="0" err="1" smtClean="0">
                <a:solidFill>
                  <a:schemeClr val="tx1"/>
                </a:solidFill>
                <a:latin typeface="Times New Roman" panose="02020603050405020304" pitchFamily="18" charset="0"/>
                <a:cs typeface="Times New Roman" panose="02020603050405020304" pitchFamily="18" charset="0"/>
              </a:rPr>
              <a:t>Keylogger</a:t>
            </a:r>
            <a:r>
              <a:rPr lang="en-IN" sz="2400" dirty="0" smtClean="0">
                <a:solidFill>
                  <a:schemeClr val="tx1"/>
                </a:solidFill>
                <a:latin typeface="Times New Roman" panose="02020603050405020304" pitchFamily="18" charset="0"/>
                <a:cs typeface="Times New Roman" panose="02020603050405020304" pitchFamily="18" charset="0"/>
              </a:rPr>
              <a:t> and Its Detection Techniques. Journal of </a:t>
            </a:r>
            <a:r>
              <a:rPr lang="en-IN" sz="2400" dirty="0" err="1" smtClean="0">
                <a:solidFill>
                  <a:schemeClr val="tx1"/>
                </a:solidFill>
                <a:latin typeface="Times New Roman" panose="02020603050405020304" pitchFamily="18" charset="0"/>
                <a:cs typeface="Times New Roman" panose="02020603050405020304" pitchFamily="18" charset="0"/>
              </a:rPr>
              <a:t>Cybersecurity</a:t>
            </a:r>
            <a:r>
              <a:rPr lang="en-IN" sz="2400" dirty="0" smtClean="0">
                <a:solidFill>
                  <a:schemeClr val="tx1"/>
                </a:solidFill>
                <a:latin typeface="Times New Roman" panose="02020603050405020304" pitchFamily="18" charset="0"/>
                <a:cs typeface="Times New Roman" panose="02020603050405020304" pitchFamily="18" charset="0"/>
              </a:rPr>
              <a:t>, 15(2), 123-140.</a:t>
            </a:r>
          </a:p>
          <a:p>
            <a:pPr marL="342900" indent="-342900" algn="l">
              <a:buFont typeface="Arial" panose="020B0604020202020204" pitchFamily="34" charset="0"/>
              <a:buChar char="•"/>
            </a:pPr>
            <a:r>
              <a:rPr lang="en-IN" sz="2400" dirty="0" smtClean="0">
                <a:solidFill>
                  <a:schemeClr val="tx1"/>
                </a:solidFill>
                <a:latin typeface="Times New Roman" panose="02020603050405020304" pitchFamily="18" charset="0"/>
                <a:cs typeface="Times New Roman" panose="02020603050405020304" pitchFamily="18" charset="0"/>
              </a:rPr>
              <a:t>Gupta, S., &amp; Sharma, A. (2022). Advanced Techniques for </a:t>
            </a:r>
            <a:r>
              <a:rPr lang="en-IN" sz="2400" dirty="0" err="1" smtClean="0">
                <a:solidFill>
                  <a:schemeClr val="tx1"/>
                </a:solidFill>
                <a:latin typeface="Times New Roman" panose="02020603050405020304" pitchFamily="18" charset="0"/>
                <a:cs typeface="Times New Roman" panose="02020603050405020304" pitchFamily="18" charset="0"/>
              </a:rPr>
              <a:t>Keylogger</a:t>
            </a:r>
            <a:r>
              <a:rPr lang="en-IN" sz="2400" dirty="0" smtClean="0">
                <a:solidFill>
                  <a:schemeClr val="tx1"/>
                </a:solidFill>
                <a:latin typeface="Times New Roman" panose="02020603050405020304" pitchFamily="18" charset="0"/>
                <a:cs typeface="Times New Roman" panose="02020603050405020304" pitchFamily="18" charset="0"/>
              </a:rPr>
              <a:t> Detection and Prevention. International Conference on </a:t>
            </a:r>
            <a:r>
              <a:rPr lang="en-IN" sz="2400" dirty="0" err="1" smtClean="0">
                <a:solidFill>
                  <a:schemeClr val="tx1"/>
                </a:solidFill>
                <a:latin typeface="Times New Roman" panose="02020603050405020304" pitchFamily="18" charset="0"/>
                <a:cs typeface="Times New Roman" panose="02020603050405020304" pitchFamily="18" charset="0"/>
              </a:rPr>
              <a:t>Cybersecurity</a:t>
            </a:r>
            <a:r>
              <a:rPr lang="en-IN" sz="2400" dirty="0" smtClean="0">
                <a:solidFill>
                  <a:schemeClr val="tx1"/>
                </a:solidFill>
                <a:latin typeface="Times New Roman" panose="02020603050405020304" pitchFamily="18" charset="0"/>
                <a:cs typeface="Times New Roman" panose="02020603050405020304" pitchFamily="18" charset="0"/>
              </a:rPr>
              <a:t> Proceedings, 45-58.</a:t>
            </a:r>
          </a:p>
          <a:p>
            <a:pPr marL="342900" indent="-342900" algn="l">
              <a:buFont typeface="Arial" panose="020B0604020202020204" pitchFamily="34" charset="0"/>
              <a:buChar char="•"/>
            </a:pPr>
            <a:r>
              <a:rPr lang="en-IN" sz="2400" dirty="0" smtClean="0">
                <a:solidFill>
                  <a:schemeClr val="tx1"/>
                </a:solidFill>
                <a:latin typeface="Times New Roman" panose="02020603050405020304" pitchFamily="18" charset="0"/>
                <a:cs typeface="Times New Roman" panose="02020603050405020304" pitchFamily="18" charset="0"/>
              </a:rPr>
              <a:t>Anderson, M., &amp; Smith, J. (2023). </a:t>
            </a:r>
            <a:r>
              <a:rPr lang="en-IN" sz="2400" dirty="0" err="1" smtClean="0">
                <a:solidFill>
                  <a:schemeClr val="tx1"/>
                </a:solidFill>
                <a:latin typeface="Times New Roman" panose="02020603050405020304" pitchFamily="18" charset="0"/>
                <a:cs typeface="Times New Roman" panose="02020603050405020304" pitchFamily="18" charset="0"/>
              </a:rPr>
              <a:t>Keylogger</a:t>
            </a:r>
            <a:r>
              <a:rPr lang="en-IN" sz="2400" dirty="0" smtClean="0">
                <a:solidFill>
                  <a:schemeClr val="tx1"/>
                </a:solidFill>
                <a:latin typeface="Times New Roman" panose="02020603050405020304" pitchFamily="18" charset="0"/>
                <a:cs typeface="Times New Roman" panose="02020603050405020304" pitchFamily="18" charset="0"/>
              </a:rPr>
              <a:t> Threats and Countermeasures: A Comprehensive Analysis. IEEE Transactions on Information Forensics and Security, 18(3), 210-225.</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8633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BE4CA82-64EC-4D4E-A5E5-3EBB66E7B24C}"/>
              </a:ext>
            </a:extLst>
          </p:cNvPr>
          <p:cNvSpPr txBox="1">
            <a:spLocks/>
          </p:cNvSpPr>
          <p:nvPr/>
        </p:nvSpPr>
        <p:spPr>
          <a:xfrm>
            <a:off x="-3804" y="2492896"/>
            <a:ext cx="9298744" cy="13255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smtClean="0">
                <a:solidFill>
                  <a:srgbClr val="002060"/>
                </a:solidFill>
                <a:latin typeface="Söhne"/>
                <a:cs typeface="Times New Roman" panose="02020603050405020304" pitchFamily="18" charset="0"/>
              </a:rPr>
              <a:t>THANK YOU</a:t>
            </a:r>
            <a:endParaRPr lang="en-US" sz="3200" b="1" dirty="0">
              <a:solidFill>
                <a:srgbClr val="002060"/>
              </a:solidFill>
              <a:latin typeface="Söhne"/>
              <a:cs typeface="Times New Roman" panose="02020603050405020304" pitchFamily="18" charset="0"/>
            </a:endParaRPr>
          </a:p>
        </p:txBody>
      </p:sp>
    </p:spTree>
    <p:extLst>
      <p:ext uri="{BB962C8B-B14F-4D97-AF65-F5344CB8AC3E}">
        <p14:creationId xmlns:p14="http://schemas.microsoft.com/office/powerpoint/2010/main" val="795184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txBox="1">
            <a:spLocks/>
          </p:cNvSpPr>
          <p:nvPr/>
        </p:nvSpPr>
        <p:spPr>
          <a:xfrm>
            <a:off x="-900608" y="293375"/>
            <a:ext cx="10515600" cy="13255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rgbClr val="002060"/>
                </a:solidFill>
                <a:latin typeface="Arial" panose="020B0604020202020204" pitchFamily="34" charset="0"/>
                <a:cs typeface="Arial" panose="020B0604020202020204" pitchFamily="34" charset="0"/>
              </a:rPr>
              <a:t>OUTLINE</a:t>
            </a:r>
            <a:endParaRPr lang="en-US" b="1" dirty="0">
              <a:solidFill>
                <a:srgbClr val="00206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 xmlns:a16="http://schemas.microsoft.com/office/drawing/2014/main" id="{B2678641-EEA3-4EC4-BF39-4075B0C120E8}"/>
              </a:ext>
            </a:extLst>
          </p:cNvPr>
          <p:cNvSpPr txBox="1">
            <a:spLocks/>
          </p:cNvSpPr>
          <p:nvPr/>
        </p:nvSpPr>
        <p:spPr>
          <a:xfrm>
            <a:off x="1403648" y="1473277"/>
            <a:ext cx="6373216" cy="5239062"/>
          </a:xfrm>
          <a:prstGeom prst="rect">
            <a:avLst/>
          </a:prstGeom>
        </p:spPr>
        <p:txBody>
          <a:bodyPr vert="horz" lIns="91440" tIns="45720" rIns="91440" bIns="45720" rtlCol="0" anchor="t">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Problem Statement </a:t>
            </a: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Proposed System/Solution</a:t>
            </a:r>
            <a:endParaRPr lang="en-US" dirty="0" smtClean="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System Development Approach</a:t>
            </a: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Types of </a:t>
            </a:r>
            <a:r>
              <a:rPr lang="en-US" sz="2000" b="1" dirty="0" err="1" smtClean="0">
                <a:latin typeface="Times New Roman" panose="02020603050405020304" pitchFamily="18" charset="0"/>
                <a:ea typeface="+mn-lt"/>
                <a:cs typeface="Times New Roman" panose="02020603050405020304" pitchFamily="18" charset="0"/>
              </a:rPr>
              <a:t>Keylogger</a:t>
            </a:r>
            <a:endParaRPr lang="en-US" dirty="0" smtClean="0">
              <a:latin typeface="Times New Roman" panose="02020603050405020304" pitchFamily="18" charset="0"/>
              <a:ea typeface="+mn-lt"/>
              <a:cs typeface="Times New Roman" panose="02020603050405020304" pitchFamily="18" charset="0"/>
            </a:endParaRP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Result (Output Image)</a:t>
            </a: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Conclusion</a:t>
            </a:r>
          </a:p>
          <a:p>
            <a:pPr marL="342900" indent="-342900" algn="l">
              <a:buFont typeface="Wingdings" panose="05000000000000000000" pitchFamily="2" charset="2"/>
              <a:buChar char="q"/>
            </a:pPr>
            <a:r>
              <a:rPr lang="en-US" sz="2000" b="1" dirty="0" smtClean="0">
                <a:latin typeface="Times New Roman" panose="02020603050405020304" pitchFamily="18" charset="0"/>
                <a:cs typeface="Times New Roman" panose="02020603050405020304" pitchFamily="18" charset="0"/>
              </a:rPr>
              <a:t>Security</a:t>
            </a: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Future Scope</a:t>
            </a: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References</a:t>
            </a:r>
            <a:endParaRPr lang="en-US" dirty="0" smtClean="0">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q"/>
            </a:pPr>
            <a:endParaRPr lang="en-US" dirty="0">
              <a:latin typeface="Arial"/>
              <a:cs typeface="Arial"/>
            </a:endParaRPr>
          </a:p>
        </p:txBody>
      </p:sp>
    </p:spTree>
    <p:extLst>
      <p:ext uri="{BB962C8B-B14F-4D97-AF65-F5344CB8AC3E}">
        <p14:creationId xmlns:p14="http://schemas.microsoft.com/office/powerpoint/2010/main" val="1654445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1044624" y="446437"/>
            <a:ext cx="11029616" cy="530296"/>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chemeClr val="accent1"/>
                </a:solidFill>
                <a:latin typeface="Arial" panose="020B0604020202020204" pitchFamily="34" charset="0"/>
                <a:cs typeface="Arial" panose="020B0604020202020204" pitchFamily="34" charset="0"/>
              </a:rPr>
              <a:t>Problem Statement</a:t>
            </a:r>
            <a:endParaRPr lang="en-US" dirty="0"/>
          </a:p>
        </p:txBody>
      </p:sp>
      <p:sp>
        <p:nvSpPr>
          <p:cNvPr id="3" name="Content Placeholder 1">
            <a:extLst>
              <a:ext uri="{FF2B5EF4-FFF2-40B4-BE49-F238E27FC236}">
                <a16:creationId xmlns="" xmlns:a16="http://schemas.microsoft.com/office/drawing/2014/main" id="{8FEE4A9C-3F57-7DA7-91FD-715C3FB47F93}"/>
              </a:ext>
            </a:extLst>
          </p:cNvPr>
          <p:cNvSpPr txBox="1">
            <a:spLocks/>
          </p:cNvSpPr>
          <p:nvPr/>
        </p:nvSpPr>
        <p:spPr>
          <a:xfrm>
            <a:off x="365728" y="1313384"/>
            <a:ext cx="8208912" cy="554461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lnSpc>
                <a:spcPct val="150000"/>
              </a:lnSpc>
            </a:pPr>
            <a:r>
              <a:rPr lang="en-US" sz="2400" dirty="0" smtClean="0">
                <a:solidFill>
                  <a:schemeClr val="tx1"/>
                </a:solidFill>
                <a:latin typeface="Times New Roman" panose="02020603050405020304" pitchFamily="18" charset="0"/>
                <a:cs typeface="Times New Roman" panose="02020603050405020304" pitchFamily="18" charset="0"/>
              </a:rPr>
              <a:t>               In today's digital age, where </a:t>
            </a:r>
            <a:r>
              <a:rPr lang="en-US" sz="2400" dirty="0" err="1" smtClean="0">
                <a:solidFill>
                  <a:schemeClr val="tx1"/>
                </a:solidFill>
                <a:latin typeface="Times New Roman" panose="02020603050405020304" pitchFamily="18" charset="0"/>
                <a:cs typeface="Times New Roman" panose="02020603050405020304" pitchFamily="18" charset="0"/>
              </a:rPr>
              <a:t>cybersecurity</a:t>
            </a:r>
            <a:r>
              <a:rPr lang="en-US" sz="2400" dirty="0" smtClean="0">
                <a:solidFill>
                  <a:schemeClr val="tx1"/>
                </a:solidFill>
                <a:latin typeface="Times New Roman" panose="02020603050405020304" pitchFamily="18" charset="0"/>
                <a:cs typeface="Times New Roman" panose="02020603050405020304" pitchFamily="18" charset="0"/>
              </a:rPr>
              <a:t> threats loom large, one of the significant concerns is the proliferation of </a:t>
            </a:r>
            <a:r>
              <a:rPr lang="en-US" sz="2400" dirty="0" err="1" smtClean="0">
                <a:solidFill>
                  <a:schemeClr val="tx1"/>
                </a:solidFill>
                <a:latin typeface="Times New Roman" panose="02020603050405020304" pitchFamily="18" charset="0"/>
                <a:cs typeface="Times New Roman" panose="02020603050405020304" pitchFamily="18" charset="0"/>
              </a:rPr>
              <a:t>keyloggers</a:t>
            </a:r>
            <a:r>
              <a:rPr lang="en-US" sz="2400" dirty="0" smtClean="0">
                <a:solidFill>
                  <a:schemeClr val="tx1"/>
                </a:solidFill>
                <a:latin typeface="Times New Roman" panose="02020603050405020304" pitchFamily="18" charset="0"/>
                <a:cs typeface="Times New Roman" panose="02020603050405020304" pitchFamily="18" charset="0"/>
              </a:rPr>
              <a:t>, stealthy software tools designed to monitor and record keystrokes on a user's computer without their knowledge. </a:t>
            </a:r>
            <a:r>
              <a:rPr lang="en-US" sz="2400" dirty="0" err="1" smtClean="0">
                <a:solidFill>
                  <a:schemeClr val="tx1"/>
                </a:solidFill>
                <a:latin typeface="Times New Roman" panose="02020603050405020304" pitchFamily="18" charset="0"/>
                <a:cs typeface="Times New Roman" panose="02020603050405020304" pitchFamily="18" charset="0"/>
              </a:rPr>
              <a:t>Keyloggers</a:t>
            </a:r>
            <a:r>
              <a:rPr lang="en-US" sz="2400" dirty="0" smtClean="0">
                <a:solidFill>
                  <a:schemeClr val="tx1"/>
                </a:solidFill>
                <a:latin typeface="Times New Roman" panose="02020603050405020304" pitchFamily="18" charset="0"/>
                <a:cs typeface="Times New Roman" panose="02020603050405020304" pitchFamily="18" charset="0"/>
              </a:rPr>
              <a:t> pose a severe threat to individuals and organizations as they can capture sensitive information such as passwords, credit card details, and other personal data, leading to identity theft, financial loss, and privacy breaches.</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1829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1116632" y="327332"/>
            <a:ext cx="11029616" cy="530296"/>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chemeClr val="accent1"/>
                </a:solidFill>
                <a:latin typeface="Arial" panose="020B0604020202020204" pitchFamily="34" charset="0"/>
                <a:cs typeface="Arial" panose="020B0604020202020204" pitchFamily="34" charset="0"/>
              </a:rPr>
              <a:t>Proposed Solution</a:t>
            </a:r>
            <a:endParaRPr lang="en-US" dirty="0"/>
          </a:p>
        </p:txBody>
      </p:sp>
      <p:sp>
        <p:nvSpPr>
          <p:cNvPr id="3" name="Content Placeholder 1">
            <a:extLst>
              <a:ext uri="{FF2B5EF4-FFF2-40B4-BE49-F238E27FC236}">
                <a16:creationId xmlns="" xmlns:a16="http://schemas.microsoft.com/office/drawing/2014/main" id="{E041FD9D-DF07-9C37-1E61-1D920E0EF1D4}"/>
              </a:ext>
            </a:extLst>
          </p:cNvPr>
          <p:cNvSpPr txBox="1">
            <a:spLocks/>
          </p:cNvSpPr>
          <p:nvPr/>
        </p:nvSpPr>
        <p:spPr>
          <a:xfrm>
            <a:off x="441671" y="857628"/>
            <a:ext cx="8522817" cy="6000372"/>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smtClean="0">
                <a:solidFill>
                  <a:schemeClr val="tx1"/>
                </a:solidFill>
                <a:latin typeface="Söhne"/>
              </a:rPr>
              <a:t>         </a:t>
            </a:r>
            <a:r>
              <a:rPr lang="en-US" sz="2400" dirty="0" smtClean="0">
                <a:solidFill>
                  <a:schemeClr val="tx1"/>
                </a:solidFill>
                <a:latin typeface="Times New Roman" panose="02020603050405020304" pitchFamily="18" charset="0"/>
                <a:cs typeface="Times New Roman" panose="02020603050405020304" pitchFamily="18" charset="0"/>
              </a:rPr>
              <a:t>The proposed system is a basic </a:t>
            </a:r>
            <a:r>
              <a:rPr lang="en-US" sz="2400" dirty="0" err="1" smtClean="0">
                <a:solidFill>
                  <a:schemeClr val="tx1"/>
                </a:solidFill>
                <a:latin typeface="Times New Roman" panose="02020603050405020304" pitchFamily="18" charset="0"/>
                <a:cs typeface="Times New Roman" panose="02020603050405020304" pitchFamily="18" charset="0"/>
              </a:rPr>
              <a:t>keylogger</a:t>
            </a:r>
            <a:r>
              <a:rPr lang="en-US" sz="2400" dirty="0" smtClean="0">
                <a:solidFill>
                  <a:schemeClr val="tx1"/>
                </a:solidFill>
                <a:latin typeface="Times New Roman" panose="02020603050405020304" pitchFamily="18" charset="0"/>
                <a:cs typeface="Times New Roman" panose="02020603050405020304" pitchFamily="18" charset="0"/>
              </a:rPr>
              <a:t> implemented using the </a:t>
            </a:r>
            <a:r>
              <a:rPr lang="en-US" sz="2400" dirty="0" err="1" smtClean="0">
                <a:solidFill>
                  <a:schemeClr val="tx1"/>
                </a:solidFill>
                <a:latin typeface="Times New Roman" panose="02020603050405020304" pitchFamily="18" charset="0"/>
                <a:cs typeface="Times New Roman" panose="02020603050405020304" pitchFamily="18" charset="0"/>
              </a:rPr>
              <a:t>pynput</a:t>
            </a:r>
            <a:r>
              <a:rPr lang="en-US" sz="2400" dirty="0" smtClean="0">
                <a:solidFill>
                  <a:schemeClr val="tx1"/>
                </a:solidFill>
                <a:latin typeface="Times New Roman" panose="02020603050405020304" pitchFamily="18" charset="0"/>
                <a:cs typeface="Times New Roman" panose="02020603050405020304" pitchFamily="18" charset="0"/>
              </a:rPr>
              <a:t> library in Python. To enhance its effectiveness against </a:t>
            </a:r>
            <a:r>
              <a:rPr lang="en-US" sz="2400" dirty="0" err="1" smtClean="0">
                <a:solidFill>
                  <a:schemeClr val="tx1"/>
                </a:solidFill>
                <a:latin typeface="Times New Roman" panose="02020603050405020304" pitchFamily="18" charset="0"/>
                <a:cs typeface="Times New Roman" panose="02020603050405020304" pitchFamily="18" charset="0"/>
              </a:rPr>
              <a:t>keylogger</a:t>
            </a:r>
            <a:r>
              <a:rPr lang="en-US" sz="2400" dirty="0" smtClean="0">
                <a:solidFill>
                  <a:schemeClr val="tx1"/>
                </a:solidFill>
                <a:latin typeface="Times New Roman" panose="02020603050405020304" pitchFamily="18" charset="0"/>
                <a:cs typeface="Times New Roman" panose="02020603050405020304" pitchFamily="18" charset="0"/>
              </a:rPr>
              <a:t> threats, the system can be improved with:</a:t>
            </a:r>
          </a:p>
          <a:p>
            <a:pPr algn="l">
              <a:buFont typeface="+mj-lt"/>
              <a:buAutoNum type="arabicPeriod"/>
            </a:pPr>
            <a:r>
              <a:rPr lang="en-US" sz="2200" b="1" dirty="0" smtClean="0">
                <a:solidFill>
                  <a:schemeClr val="tx1"/>
                </a:solidFill>
                <a:latin typeface="Times New Roman" panose="02020603050405020304" pitchFamily="18" charset="0"/>
                <a:cs typeface="Times New Roman" panose="02020603050405020304" pitchFamily="18" charset="0"/>
              </a:rPr>
              <a:t>Encryption:</a:t>
            </a:r>
            <a:r>
              <a:rPr lang="en-US" sz="2200" dirty="0" smtClean="0">
                <a:solidFill>
                  <a:schemeClr val="tx1"/>
                </a:solidFill>
                <a:latin typeface="Times New Roman" panose="02020603050405020304" pitchFamily="18" charset="0"/>
                <a:cs typeface="Times New Roman" panose="02020603050405020304" pitchFamily="18" charset="0"/>
              </a:rPr>
              <a:t> Secure logged keystrokes with encryption to safeguard sensitive data from interception.</a:t>
            </a:r>
          </a:p>
          <a:p>
            <a:pPr algn="l">
              <a:buFont typeface="+mj-lt"/>
              <a:buAutoNum type="arabicPeriod"/>
            </a:pPr>
            <a:r>
              <a:rPr lang="en-US" sz="2200" b="1" dirty="0" smtClean="0">
                <a:solidFill>
                  <a:schemeClr val="tx1"/>
                </a:solidFill>
                <a:latin typeface="Times New Roman" panose="02020603050405020304" pitchFamily="18" charset="0"/>
                <a:cs typeface="Times New Roman" panose="02020603050405020304" pitchFamily="18" charset="0"/>
              </a:rPr>
              <a:t>Process Monitoring:</a:t>
            </a:r>
            <a:r>
              <a:rPr lang="en-US" sz="2200" dirty="0" smtClean="0">
                <a:solidFill>
                  <a:schemeClr val="tx1"/>
                </a:solidFill>
                <a:latin typeface="Times New Roman" panose="02020603050405020304" pitchFamily="18" charset="0"/>
                <a:cs typeface="Times New Roman" panose="02020603050405020304" pitchFamily="18" charset="0"/>
              </a:rPr>
              <a:t> Extend the </a:t>
            </a:r>
            <a:r>
              <a:rPr lang="en-US" sz="2200" dirty="0" err="1" smtClean="0">
                <a:solidFill>
                  <a:schemeClr val="tx1"/>
                </a:solidFill>
                <a:latin typeface="Times New Roman" panose="02020603050405020304" pitchFamily="18" charset="0"/>
                <a:cs typeface="Times New Roman" panose="02020603050405020304" pitchFamily="18" charset="0"/>
              </a:rPr>
              <a:t>keylogger</a:t>
            </a:r>
            <a:r>
              <a:rPr lang="en-US" sz="2200" dirty="0" smtClean="0">
                <a:solidFill>
                  <a:schemeClr val="tx1"/>
                </a:solidFill>
                <a:latin typeface="Times New Roman" panose="02020603050405020304" pitchFamily="18" charset="0"/>
                <a:cs typeface="Times New Roman" panose="02020603050405020304" pitchFamily="18" charset="0"/>
              </a:rPr>
              <a:t> to monitor running processes, identifying suspicious activities and preventing </a:t>
            </a:r>
            <a:r>
              <a:rPr lang="en-US" sz="2200" dirty="0" err="1" smtClean="0">
                <a:solidFill>
                  <a:schemeClr val="tx1"/>
                </a:solidFill>
                <a:latin typeface="Times New Roman" panose="02020603050405020304" pitchFamily="18" charset="0"/>
                <a:cs typeface="Times New Roman" panose="02020603050405020304" pitchFamily="18" charset="0"/>
              </a:rPr>
              <a:t>keylogger</a:t>
            </a:r>
            <a:r>
              <a:rPr lang="en-US" sz="2200" dirty="0" smtClean="0">
                <a:solidFill>
                  <a:schemeClr val="tx1"/>
                </a:solidFill>
                <a:latin typeface="Times New Roman" panose="02020603050405020304" pitchFamily="18" charset="0"/>
                <a:cs typeface="Times New Roman" panose="02020603050405020304" pitchFamily="18" charset="0"/>
              </a:rPr>
              <a:t> installation and other malware.</a:t>
            </a:r>
          </a:p>
          <a:p>
            <a:pPr algn="l">
              <a:buFont typeface="+mj-lt"/>
              <a:buAutoNum type="arabicPeriod"/>
            </a:pPr>
            <a:r>
              <a:rPr lang="en-US" sz="2200" b="1" dirty="0" smtClean="0">
                <a:solidFill>
                  <a:schemeClr val="tx1"/>
                </a:solidFill>
                <a:latin typeface="Times New Roman" panose="02020603050405020304" pitchFamily="18" charset="0"/>
                <a:cs typeface="Times New Roman" panose="02020603050405020304" pitchFamily="18" charset="0"/>
              </a:rPr>
              <a:t>User Notification:</a:t>
            </a:r>
            <a:r>
              <a:rPr lang="en-US" sz="2200" dirty="0" smtClean="0">
                <a:solidFill>
                  <a:schemeClr val="tx1"/>
                </a:solidFill>
                <a:latin typeface="Times New Roman" panose="02020603050405020304" pitchFamily="18" charset="0"/>
                <a:cs typeface="Times New Roman" panose="02020603050405020304" pitchFamily="18" charset="0"/>
              </a:rPr>
              <a:t> Implement real-time alerts to notify users when the </a:t>
            </a:r>
            <a:r>
              <a:rPr lang="en-US" sz="2200" dirty="0" err="1" smtClean="0">
                <a:solidFill>
                  <a:schemeClr val="tx1"/>
                </a:solidFill>
                <a:latin typeface="Times New Roman" panose="02020603050405020304" pitchFamily="18" charset="0"/>
                <a:cs typeface="Times New Roman" panose="02020603050405020304" pitchFamily="18" charset="0"/>
              </a:rPr>
              <a:t>keylogger</a:t>
            </a:r>
            <a:r>
              <a:rPr lang="en-US" sz="2200" dirty="0" smtClean="0">
                <a:solidFill>
                  <a:schemeClr val="tx1"/>
                </a:solidFill>
                <a:latin typeface="Times New Roman" panose="02020603050405020304" pitchFamily="18" charset="0"/>
                <a:cs typeface="Times New Roman" panose="02020603050405020304" pitchFamily="18" charset="0"/>
              </a:rPr>
              <a:t> is active, enabling immediate action to secure their system.</a:t>
            </a:r>
          </a:p>
          <a:p>
            <a:pPr algn="l">
              <a:buFont typeface="+mj-lt"/>
              <a:buAutoNum type="arabicPeriod"/>
            </a:pPr>
            <a:r>
              <a:rPr lang="en-US" sz="2200" b="1" dirty="0" smtClean="0">
                <a:solidFill>
                  <a:schemeClr val="tx1"/>
                </a:solidFill>
                <a:latin typeface="Times New Roman" panose="02020603050405020304" pitchFamily="18" charset="0"/>
                <a:cs typeface="Times New Roman" panose="02020603050405020304" pitchFamily="18" charset="0"/>
              </a:rPr>
              <a:t>Remote Reporting:</a:t>
            </a:r>
            <a:r>
              <a:rPr lang="en-US" sz="2200" dirty="0" smtClean="0">
                <a:solidFill>
                  <a:schemeClr val="tx1"/>
                </a:solidFill>
                <a:latin typeface="Times New Roman" panose="02020603050405020304" pitchFamily="18" charset="0"/>
                <a:cs typeface="Times New Roman" panose="02020603050405020304" pitchFamily="18" charset="0"/>
              </a:rPr>
              <a:t> Enable secure transmission of logged data to a designated server for analysis, facilitating proactive threat intelligence and incident response.</a:t>
            </a:r>
          </a:p>
          <a:p>
            <a:endParaRPr lang="en-IN" dirty="0"/>
          </a:p>
        </p:txBody>
      </p:sp>
    </p:spTree>
    <p:extLst>
      <p:ext uri="{BB962C8B-B14F-4D97-AF65-F5344CB8AC3E}">
        <p14:creationId xmlns:p14="http://schemas.microsoft.com/office/powerpoint/2010/main" val="425042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1188640" y="221769"/>
            <a:ext cx="11029616" cy="530296"/>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chemeClr val="accent1"/>
                </a:solidFill>
                <a:latin typeface="Arial"/>
                <a:ea typeface="+mj-lt"/>
                <a:cs typeface="Arial"/>
              </a:rPr>
              <a:t>System</a:t>
            </a:r>
            <a:r>
              <a:rPr lang="en-US" dirty="0" smtClean="0">
                <a:solidFill>
                  <a:schemeClr val="accent1"/>
                </a:solidFill>
                <a:latin typeface="Arial"/>
                <a:ea typeface="+mj-lt"/>
                <a:cs typeface="Arial"/>
              </a:rPr>
              <a:t> </a:t>
            </a:r>
            <a:r>
              <a:rPr lang="en-US" b="1" dirty="0" smtClean="0">
                <a:solidFill>
                  <a:schemeClr val="accent1"/>
                </a:solidFill>
                <a:latin typeface="Arial" panose="020B0604020202020204" pitchFamily="34" charset="0"/>
                <a:cs typeface="Arial" panose="020B0604020202020204" pitchFamily="34" charset="0"/>
              </a:rPr>
              <a:t>development</a:t>
            </a:r>
            <a:r>
              <a:rPr lang="en-US" dirty="0" smtClean="0">
                <a:solidFill>
                  <a:schemeClr val="accent1"/>
                </a:solidFill>
                <a:latin typeface="Arial"/>
                <a:ea typeface="+mj-lt"/>
                <a:cs typeface="Arial"/>
              </a:rPr>
              <a:t> </a:t>
            </a:r>
            <a:r>
              <a:rPr lang="en-US" b="1" dirty="0" smtClean="0">
                <a:solidFill>
                  <a:schemeClr val="accent1"/>
                </a:solidFill>
                <a:latin typeface="Arial"/>
                <a:ea typeface="+mj-lt"/>
                <a:cs typeface="Arial"/>
              </a:rPr>
              <a:t>Approach</a:t>
            </a:r>
            <a:endParaRPr lang="en-US" dirty="0">
              <a:solidFill>
                <a:schemeClr val="accent1"/>
              </a:solidFill>
              <a:latin typeface="Calibri Light"/>
              <a:cs typeface="Calibri Light"/>
            </a:endParaRPr>
          </a:p>
        </p:txBody>
      </p:sp>
      <p:sp>
        <p:nvSpPr>
          <p:cNvPr id="3" name="Content Placeholder 1">
            <a:extLst>
              <a:ext uri="{FF2B5EF4-FFF2-40B4-BE49-F238E27FC236}">
                <a16:creationId xmlns="" xmlns:a16="http://schemas.microsoft.com/office/drawing/2014/main" id="{C4FFAF3C-BA60-9181-132C-C36C403AAEA7}"/>
              </a:ext>
            </a:extLst>
          </p:cNvPr>
          <p:cNvSpPr txBox="1">
            <a:spLocks/>
          </p:cNvSpPr>
          <p:nvPr/>
        </p:nvSpPr>
        <p:spPr>
          <a:xfrm>
            <a:off x="143000" y="1052736"/>
            <a:ext cx="9001000" cy="554461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The system approach is a basic </a:t>
            </a:r>
            <a:r>
              <a:rPr lang="en-US" sz="2400" dirty="0" err="1" smtClean="0">
                <a:solidFill>
                  <a:schemeClr val="tx1"/>
                </a:solidFill>
                <a:latin typeface="Times New Roman" panose="02020603050405020304" pitchFamily="18" charset="0"/>
                <a:cs typeface="Times New Roman" panose="02020603050405020304" pitchFamily="18" charset="0"/>
              </a:rPr>
              <a:t>keylogger</a:t>
            </a:r>
            <a:r>
              <a:rPr lang="en-US" sz="2400" dirty="0" smtClean="0">
                <a:solidFill>
                  <a:schemeClr val="tx1"/>
                </a:solidFill>
                <a:latin typeface="Times New Roman" panose="02020603050405020304" pitchFamily="18" charset="0"/>
                <a:cs typeface="Times New Roman" panose="02020603050405020304" pitchFamily="18" charset="0"/>
              </a:rPr>
              <a:t> implemented using the </a:t>
            </a:r>
            <a:r>
              <a:rPr lang="en-US" sz="2400" b="1" dirty="0" err="1" smtClean="0">
                <a:solidFill>
                  <a:schemeClr val="tx1"/>
                </a:solidFill>
                <a:latin typeface="Times New Roman" panose="02020603050405020304" pitchFamily="18" charset="0"/>
                <a:cs typeface="Times New Roman" panose="02020603050405020304" pitchFamily="18" charset="0"/>
              </a:rPr>
              <a:t>pynput</a:t>
            </a:r>
            <a:r>
              <a:rPr lang="en-US" sz="2400" dirty="0" smtClean="0">
                <a:solidFill>
                  <a:schemeClr val="tx1"/>
                </a:solidFill>
                <a:latin typeface="Times New Roman" panose="02020603050405020304" pitchFamily="18" charset="0"/>
                <a:cs typeface="Times New Roman" panose="02020603050405020304" pitchFamily="18" charset="0"/>
              </a:rPr>
              <a:t> library in Python.</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The development approach should include rigorous testing to ensure the reliability and stability of the </a:t>
            </a:r>
            <a:r>
              <a:rPr lang="en-US" sz="2400" dirty="0" err="1" smtClean="0">
                <a:solidFill>
                  <a:schemeClr val="tx1"/>
                </a:solidFill>
                <a:latin typeface="Times New Roman" panose="02020603050405020304" pitchFamily="18" charset="0"/>
                <a:cs typeface="Times New Roman" panose="02020603050405020304" pitchFamily="18" charset="0"/>
              </a:rPr>
              <a:t>keylogger</a:t>
            </a:r>
            <a:r>
              <a:rPr lang="en-US" sz="2400" dirty="0" smtClean="0">
                <a:solidFill>
                  <a:schemeClr val="tx1"/>
                </a:solidFill>
                <a:latin typeface="Times New Roman" panose="02020603050405020304" pitchFamily="18" charset="0"/>
                <a:cs typeface="Times New Roman" panose="02020603050405020304" pitchFamily="18" charset="0"/>
              </a:rPr>
              <a:t>. </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Additionally, adherence to best practices for secure coding and data handling is essential to minimize the risk of exploitation by attackers. </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Collaborative development with security experts can provide valuable insights into potential vulnerabilities and effective mitigation strategies.</a:t>
            </a:r>
            <a:endParaRPr lang="en-IN"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042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612576" y="171860"/>
            <a:ext cx="11029616" cy="530296"/>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05435" indent="-305435"/>
            <a:r>
              <a:rPr lang="en-US" b="1" smtClean="0">
                <a:solidFill>
                  <a:schemeClr val="accent1"/>
                </a:solidFill>
                <a:latin typeface="Arial"/>
                <a:ea typeface="+mn-lt"/>
                <a:cs typeface="+mn-lt"/>
              </a:rPr>
              <a:t>Types of Keylogger</a:t>
            </a:r>
            <a:endParaRPr lang="en-US" sz="3200" dirty="0">
              <a:solidFill>
                <a:schemeClr val="accent1"/>
              </a:solidFill>
              <a:latin typeface="Arial"/>
              <a:ea typeface="+mn-lt"/>
              <a:cs typeface="+mn-lt"/>
            </a:endParaRPr>
          </a:p>
        </p:txBody>
      </p:sp>
      <p:sp>
        <p:nvSpPr>
          <p:cNvPr id="3" name="Content Placeholder 1">
            <a:extLst>
              <a:ext uri="{FF2B5EF4-FFF2-40B4-BE49-F238E27FC236}">
                <a16:creationId xmlns="" xmlns:a16="http://schemas.microsoft.com/office/drawing/2014/main" id="{F7F0871F-2198-9E37-C96F-3611AA199B60}"/>
              </a:ext>
            </a:extLst>
          </p:cNvPr>
          <p:cNvSpPr txBox="1">
            <a:spLocks/>
          </p:cNvSpPr>
          <p:nvPr/>
        </p:nvSpPr>
        <p:spPr>
          <a:xfrm>
            <a:off x="467543" y="771730"/>
            <a:ext cx="8352929" cy="5825622"/>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lnSpc>
                <a:spcPct val="150000"/>
              </a:lnSpc>
              <a:buFont typeface="Arial" panose="020B0604020202020204" pitchFamily="34" charset="0"/>
              <a:buChar char="•"/>
            </a:pPr>
            <a:r>
              <a:rPr lang="en-US" sz="2400" dirty="0" smtClean="0">
                <a:solidFill>
                  <a:schemeClr val="tx1"/>
                </a:solidFill>
                <a:latin typeface="Söhne"/>
              </a:rPr>
              <a:t>  </a:t>
            </a:r>
            <a:r>
              <a:rPr lang="en-US" sz="2400" dirty="0" err="1" smtClean="0">
                <a:solidFill>
                  <a:schemeClr val="tx1"/>
                </a:solidFill>
                <a:latin typeface="Times New Roman" panose="02020603050405020304" pitchFamily="18" charset="0"/>
                <a:cs typeface="Times New Roman" panose="02020603050405020304" pitchFamily="18" charset="0"/>
              </a:rPr>
              <a:t>Keyloggers</a:t>
            </a:r>
            <a:r>
              <a:rPr lang="en-US" sz="2400" dirty="0" smtClean="0">
                <a:solidFill>
                  <a:schemeClr val="tx1"/>
                </a:solidFill>
                <a:latin typeface="Times New Roman" panose="02020603050405020304" pitchFamily="18" charset="0"/>
                <a:cs typeface="Times New Roman" panose="02020603050405020304" pitchFamily="18" charset="0"/>
              </a:rPr>
              <a:t> can be categorized into hardware-based and software-based variants.</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b="1" dirty="0" smtClean="0">
                <a:solidFill>
                  <a:schemeClr val="tx1"/>
                </a:solidFill>
                <a:latin typeface="Times New Roman" panose="02020603050405020304" pitchFamily="18" charset="0"/>
                <a:cs typeface="Times New Roman" panose="02020603050405020304" pitchFamily="18" charset="0"/>
              </a:rPr>
              <a:t>software-based </a:t>
            </a:r>
            <a:r>
              <a:rPr lang="en-US" sz="2400" b="1" dirty="0" err="1" smtClean="0">
                <a:solidFill>
                  <a:schemeClr val="tx1"/>
                </a:solidFill>
                <a:latin typeface="Times New Roman" panose="02020603050405020304" pitchFamily="18" charset="0"/>
                <a:cs typeface="Times New Roman" panose="02020603050405020304" pitchFamily="18" charset="0"/>
              </a:rPr>
              <a:t>Keylogger</a:t>
            </a:r>
            <a:endParaRPr lang="en-US" sz="2400" b="1" dirty="0" smtClean="0">
              <a:solidFill>
                <a:schemeClr val="tx1"/>
              </a:solidFill>
              <a:latin typeface="Times New Roman" panose="02020603050405020304" pitchFamily="18" charset="0"/>
              <a:cs typeface="Times New Roman" panose="02020603050405020304" pitchFamily="18" charset="0"/>
            </a:endParaRPr>
          </a:p>
          <a:p>
            <a:pPr algn="l">
              <a:lnSpc>
                <a:spcPct val="150000"/>
              </a:lnSpc>
            </a:pPr>
            <a:r>
              <a:rPr lang="en-US" sz="2200" dirty="0" smtClean="0">
                <a:solidFill>
                  <a:schemeClr val="tx1"/>
                </a:solidFill>
                <a:latin typeface="Times New Roman" panose="02020603050405020304" pitchFamily="18" charset="0"/>
                <a:cs typeface="Times New Roman" panose="02020603050405020304" pitchFamily="18" charset="0"/>
              </a:rPr>
              <a:t>           while software </a:t>
            </a:r>
            <a:r>
              <a:rPr lang="en-US" sz="2200" dirty="0" err="1" smtClean="0">
                <a:solidFill>
                  <a:schemeClr val="tx1"/>
                </a:solidFill>
                <a:latin typeface="Times New Roman" panose="02020603050405020304" pitchFamily="18" charset="0"/>
                <a:cs typeface="Times New Roman" panose="02020603050405020304" pitchFamily="18" charset="0"/>
              </a:rPr>
              <a:t>keyloggers</a:t>
            </a:r>
            <a:r>
              <a:rPr lang="en-US" sz="2200" dirty="0" smtClean="0">
                <a:solidFill>
                  <a:schemeClr val="tx1"/>
                </a:solidFill>
                <a:latin typeface="Times New Roman" panose="02020603050405020304" pitchFamily="18" charset="0"/>
                <a:cs typeface="Times New Roman" panose="02020603050405020304" pitchFamily="18" charset="0"/>
              </a:rPr>
              <a:t> are capturing keystrokes directly from the keyboard     input or malicious programs installed on the system.</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b="1" dirty="0" smtClean="0">
                <a:solidFill>
                  <a:schemeClr val="tx1"/>
                </a:solidFill>
                <a:latin typeface="Times New Roman" panose="02020603050405020304" pitchFamily="18" charset="0"/>
                <a:cs typeface="Times New Roman" panose="02020603050405020304" pitchFamily="18" charset="0"/>
              </a:rPr>
              <a:t>hardware-based </a:t>
            </a:r>
            <a:r>
              <a:rPr lang="en-US" sz="2400" b="1" dirty="0" err="1" smtClean="0">
                <a:solidFill>
                  <a:schemeClr val="tx1"/>
                </a:solidFill>
                <a:latin typeface="Times New Roman" panose="02020603050405020304" pitchFamily="18" charset="0"/>
                <a:cs typeface="Times New Roman" panose="02020603050405020304" pitchFamily="18" charset="0"/>
              </a:rPr>
              <a:t>Keylogger</a:t>
            </a:r>
            <a:endParaRPr lang="en-US" sz="2400" b="1" dirty="0" smtClean="0">
              <a:solidFill>
                <a:schemeClr val="tx1"/>
              </a:solidFill>
              <a:latin typeface="Times New Roman" panose="02020603050405020304" pitchFamily="18" charset="0"/>
              <a:cs typeface="Times New Roman" panose="02020603050405020304" pitchFamily="18" charset="0"/>
            </a:endParaRPr>
          </a:p>
          <a:p>
            <a:pPr algn="l">
              <a:lnSpc>
                <a:spcPct val="150000"/>
              </a:lnSpc>
            </a:pPr>
            <a:r>
              <a:rPr lang="en-US" sz="2200" dirty="0" smtClean="0">
                <a:solidFill>
                  <a:schemeClr val="tx1"/>
                </a:solidFill>
                <a:latin typeface="Times New Roman" panose="02020603050405020304" pitchFamily="18" charset="0"/>
                <a:cs typeface="Times New Roman" panose="02020603050405020304" pitchFamily="18" charset="0"/>
              </a:rPr>
              <a:t>          Hardware </a:t>
            </a:r>
            <a:r>
              <a:rPr lang="en-US" sz="2200" dirty="0" err="1" smtClean="0">
                <a:solidFill>
                  <a:schemeClr val="tx1"/>
                </a:solidFill>
                <a:latin typeface="Times New Roman" panose="02020603050405020304" pitchFamily="18" charset="0"/>
                <a:cs typeface="Times New Roman" panose="02020603050405020304" pitchFamily="18" charset="0"/>
              </a:rPr>
              <a:t>keyloggers</a:t>
            </a:r>
            <a:r>
              <a:rPr lang="en-US" sz="2200" dirty="0" smtClean="0">
                <a:solidFill>
                  <a:schemeClr val="tx1"/>
                </a:solidFill>
                <a:latin typeface="Times New Roman" panose="02020603050405020304" pitchFamily="18" charset="0"/>
                <a:cs typeface="Times New Roman" panose="02020603050405020304" pitchFamily="18" charset="0"/>
              </a:rPr>
              <a:t> are physical devices inserted between the keyboard and computer, which may not be detectable by traditional software-based security measures.</a:t>
            </a:r>
          </a:p>
          <a:p>
            <a:pPr algn="l"/>
            <a:endParaRPr lang="en-US" sz="1400" dirty="0">
              <a:solidFill>
                <a:schemeClr val="tx1"/>
              </a:solidFill>
              <a:latin typeface="Söhne"/>
            </a:endParaRPr>
          </a:p>
        </p:txBody>
      </p:sp>
    </p:spTree>
    <p:extLst>
      <p:ext uri="{BB962C8B-B14F-4D97-AF65-F5344CB8AC3E}">
        <p14:creationId xmlns:p14="http://schemas.microsoft.com/office/powerpoint/2010/main" val="4103949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1560" y="404664"/>
            <a:ext cx="3744416" cy="600164"/>
          </a:xfrm>
          <a:prstGeom prst="rect">
            <a:avLst/>
          </a:prstGeom>
        </p:spPr>
        <p:txBody>
          <a:bodyPr wrap="square">
            <a:spAutoFit/>
          </a:bodyPr>
          <a:lstStyle/>
          <a:p>
            <a:r>
              <a:rPr lang="en-US" sz="3300" b="1" dirty="0" smtClean="0">
                <a:solidFill>
                  <a:schemeClr val="accent1"/>
                </a:solidFill>
                <a:latin typeface="Arial"/>
                <a:ea typeface="+mj-lt"/>
                <a:cs typeface="Arial"/>
              </a:rPr>
              <a:t>Result</a:t>
            </a:r>
            <a:endParaRPr lang="en-IN" sz="33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1810498"/>
            <a:ext cx="2797659" cy="3130670"/>
          </a:xfrm>
          <a:prstGeom prst="rect">
            <a:avLst/>
          </a:prstGeom>
        </p:spPr>
      </p:pic>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35896" y="1810498"/>
            <a:ext cx="5220072" cy="2934857"/>
          </a:xfrm>
          <a:prstGeom prst="rect">
            <a:avLst/>
          </a:prstGeom>
        </p:spPr>
      </p:pic>
    </p:spTree>
    <p:extLst>
      <p:ext uri="{BB962C8B-B14F-4D97-AF65-F5344CB8AC3E}">
        <p14:creationId xmlns:p14="http://schemas.microsoft.com/office/powerpoint/2010/main" val="1149427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1404664" y="332656"/>
            <a:ext cx="11029616" cy="530296"/>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chemeClr val="accent1"/>
                </a:solidFill>
                <a:latin typeface="Arial"/>
                <a:ea typeface="+mj-lt"/>
                <a:cs typeface="Arial"/>
              </a:rPr>
              <a:t>Conclusion</a:t>
            </a:r>
            <a:endParaRPr lang="en-US" dirty="0"/>
          </a:p>
        </p:txBody>
      </p:sp>
      <p:sp>
        <p:nvSpPr>
          <p:cNvPr id="3" name="Content Placeholder 1">
            <a:extLst>
              <a:ext uri="{FF2B5EF4-FFF2-40B4-BE49-F238E27FC236}">
                <a16:creationId xmlns="" xmlns:a16="http://schemas.microsoft.com/office/drawing/2014/main" id="{005E46AB-32C4-4B57-A2B1-50738A64BE1B}"/>
              </a:ext>
            </a:extLst>
          </p:cNvPr>
          <p:cNvSpPr txBox="1">
            <a:spLocks/>
          </p:cNvSpPr>
          <p:nvPr/>
        </p:nvSpPr>
        <p:spPr>
          <a:xfrm>
            <a:off x="179511" y="1404458"/>
            <a:ext cx="8496945" cy="549067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lnSpc>
                <a:spcPct val="200000"/>
              </a:lnSpc>
            </a:pPr>
            <a:r>
              <a:rPr lang="en-US" sz="2000" dirty="0" smtClean="0">
                <a:solidFill>
                  <a:schemeClr val="tx1"/>
                </a:solidFill>
                <a:latin typeface="Times New Roman" panose="02020603050405020304" pitchFamily="18" charset="0"/>
                <a:cs typeface="Times New Roman" panose="02020603050405020304" pitchFamily="18" charset="0"/>
              </a:rPr>
              <a:t>            A basic foundation for implementing a </a:t>
            </a:r>
            <a:r>
              <a:rPr lang="en-US" sz="2000" dirty="0" err="1" smtClean="0">
                <a:solidFill>
                  <a:schemeClr val="tx1"/>
                </a:solidFill>
                <a:latin typeface="Times New Roman" panose="02020603050405020304" pitchFamily="18" charset="0"/>
                <a:cs typeface="Times New Roman" panose="02020603050405020304" pitchFamily="18" charset="0"/>
              </a:rPr>
              <a:t>keylogger</a:t>
            </a:r>
            <a:r>
              <a:rPr lang="en-US" sz="2000" dirty="0" smtClean="0">
                <a:solidFill>
                  <a:schemeClr val="tx1"/>
                </a:solidFill>
                <a:latin typeface="Times New Roman" panose="02020603050405020304" pitchFamily="18" charset="0"/>
                <a:cs typeface="Times New Roman" panose="02020603050405020304" pitchFamily="18" charset="0"/>
              </a:rPr>
              <a:t>, addressing the complex challenges posed by </a:t>
            </a:r>
            <a:r>
              <a:rPr lang="en-US" sz="2000" dirty="0" err="1" smtClean="0">
                <a:solidFill>
                  <a:schemeClr val="tx1"/>
                </a:solidFill>
                <a:latin typeface="Times New Roman" panose="02020603050405020304" pitchFamily="18" charset="0"/>
                <a:cs typeface="Times New Roman" panose="02020603050405020304" pitchFamily="18" charset="0"/>
              </a:rPr>
              <a:t>keylogger</a:t>
            </a:r>
            <a:r>
              <a:rPr lang="en-US" sz="2000" dirty="0" smtClean="0">
                <a:solidFill>
                  <a:schemeClr val="tx1"/>
                </a:solidFill>
                <a:latin typeface="Times New Roman" panose="02020603050405020304" pitchFamily="18" charset="0"/>
                <a:cs typeface="Times New Roman" panose="02020603050405020304" pitchFamily="18" charset="0"/>
              </a:rPr>
              <a:t> threats requires a more comprehensive and proactive approach. By incorporating advanced security features and adhering to secure coding practices, it is possible to develop </a:t>
            </a:r>
            <a:r>
              <a:rPr lang="en-US" sz="2000" dirty="0" err="1" smtClean="0">
                <a:solidFill>
                  <a:schemeClr val="tx1"/>
                </a:solidFill>
                <a:latin typeface="Times New Roman" panose="02020603050405020304" pitchFamily="18" charset="0"/>
                <a:cs typeface="Times New Roman" panose="02020603050405020304" pitchFamily="18" charset="0"/>
              </a:rPr>
              <a:t>keylogger</a:t>
            </a:r>
            <a:r>
              <a:rPr lang="en-US" sz="2000" dirty="0" smtClean="0">
                <a:solidFill>
                  <a:schemeClr val="tx1"/>
                </a:solidFill>
                <a:latin typeface="Times New Roman" panose="02020603050405020304" pitchFamily="18" charset="0"/>
                <a:cs typeface="Times New Roman" panose="02020603050405020304" pitchFamily="18" charset="0"/>
              </a:rPr>
              <a:t> mitigation solutions that effectively protect users and organizations from the risks associated with </a:t>
            </a:r>
            <a:r>
              <a:rPr lang="en-US" sz="2000" dirty="0" err="1" smtClean="0">
                <a:solidFill>
                  <a:schemeClr val="tx1"/>
                </a:solidFill>
                <a:latin typeface="Times New Roman" panose="02020603050405020304" pitchFamily="18" charset="0"/>
                <a:cs typeface="Times New Roman" panose="02020603050405020304" pitchFamily="18" charset="0"/>
              </a:rPr>
              <a:t>keylogging</a:t>
            </a:r>
            <a:r>
              <a:rPr lang="en-US" sz="2000" dirty="0" smtClean="0">
                <a:solidFill>
                  <a:schemeClr val="tx1"/>
                </a:solidFill>
                <a:latin typeface="Times New Roman" panose="02020603050405020304" pitchFamily="18" charset="0"/>
                <a:cs typeface="Times New Roman" panose="02020603050405020304" pitchFamily="18" charset="0"/>
              </a:rPr>
              <a:t> attacks.</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2199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1260648" y="171860"/>
            <a:ext cx="11029616" cy="53029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dirty="0" smtClean="0">
                <a:solidFill>
                  <a:schemeClr val="accent1"/>
                </a:solidFill>
              </a:rPr>
              <a:t>SECURITY</a:t>
            </a:r>
            <a:endParaRPr lang="en-US" sz="4000" dirty="0">
              <a:solidFill>
                <a:schemeClr val="accent1"/>
              </a:solidFill>
            </a:endParaRPr>
          </a:p>
        </p:txBody>
      </p:sp>
      <p:sp>
        <p:nvSpPr>
          <p:cNvPr id="3" name="Content Placeholder 1">
            <a:extLst>
              <a:ext uri="{FF2B5EF4-FFF2-40B4-BE49-F238E27FC236}">
                <a16:creationId xmlns="" xmlns:a16="http://schemas.microsoft.com/office/drawing/2014/main" id="{D3304455-6802-6CA9-8475-2F6DD1B8D409}"/>
              </a:ext>
            </a:extLst>
          </p:cNvPr>
          <p:cNvSpPr txBox="1">
            <a:spLocks/>
          </p:cNvSpPr>
          <p:nvPr/>
        </p:nvSpPr>
        <p:spPr>
          <a:xfrm>
            <a:off x="179512" y="1036878"/>
            <a:ext cx="8856985" cy="5560474"/>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lnSpc>
                <a:spcPct val="150000"/>
              </a:lnSpc>
              <a:buFont typeface="Arial" panose="020B0604020202020204" pitchFamily="34" charset="0"/>
              <a:buChar char="•"/>
            </a:pPr>
            <a:r>
              <a:rPr lang="en-US" sz="2400" dirty="0" err="1" smtClean="0">
                <a:solidFill>
                  <a:schemeClr val="tx1"/>
                </a:solidFill>
                <a:latin typeface="Times New Roman" panose="02020603050405020304" pitchFamily="18" charset="0"/>
                <a:cs typeface="Times New Roman" panose="02020603050405020304" pitchFamily="18" charset="0"/>
              </a:rPr>
              <a:t>Keyloggers</a:t>
            </a:r>
            <a:r>
              <a:rPr lang="en-US" sz="2400" dirty="0" smtClean="0">
                <a:solidFill>
                  <a:schemeClr val="tx1"/>
                </a:solidFill>
                <a:latin typeface="Times New Roman" panose="02020603050405020304" pitchFamily="18" charset="0"/>
                <a:cs typeface="Times New Roman" panose="02020603050405020304" pitchFamily="18" charset="0"/>
              </a:rPr>
              <a:t> often employ sophisticated techniques to evade detection and circumvent security measures. </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This includes encryption of logged data, obfuscation of code to avoid signature-based detection, and utilizing rootkit capabilities to operate stealthily within the system.</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 Implementing robust security measures, such as behavior-based anomaly detection and regular security updates, is essential to combat these threats effectively.</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34219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695</Words>
  <Application>Microsoft Office PowerPoint</Application>
  <PresentationFormat>On-screen Show (4:3)</PresentationFormat>
  <Paragraphs>53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KEYLOGGER &amp; SECURITY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CSE</dc:creator>
  <cp:lastModifiedBy>CSE</cp:lastModifiedBy>
  <cp:revision>3</cp:revision>
  <dcterms:created xsi:type="dcterms:W3CDTF">2024-04-02T08:23:29Z</dcterms:created>
  <dcterms:modified xsi:type="dcterms:W3CDTF">2024-04-03T04:26:21Z</dcterms:modified>
</cp:coreProperties>
</file>