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6" r:id="rId4"/>
    <p:sldId id="268" r:id="rId6"/>
    <p:sldId id="275" r:id="rId7"/>
    <p:sldId id="267" r:id="rId8"/>
    <p:sldId id="309" r:id="rId9"/>
    <p:sldId id="281" r:id="rId10"/>
    <p:sldId id="333" r:id="rId11"/>
    <p:sldId id="282" r:id="rId12"/>
    <p:sldId id="283" r:id="rId13"/>
    <p:sldId id="297" r:id="rId14"/>
    <p:sldId id="286" r:id="rId15"/>
    <p:sldId id="288" r:id="rId16"/>
    <p:sldId id="325" r:id="rId17"/>
    <p:sldId id="290" r:id="rId18"/>
    <p:sldId id="326" r:id="rId19"/>
    <p:sldId id="292" r:id="rId20"/>
    <p:sldId id="293" r:id="rId21"/>
    <p:sldId id="307" r:id="rId22"/>
    <p:sldId id="26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5" d="100"/>
          <a:sy n="65" d="100"/>
        </p:scale>
        <p:origin x="93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A3E283-63C2-4437-988C-72577EB638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1AC8F9-68E5-4E7B-8C9F-7FABBA9E30E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3A3E283-63C2-4437-988C-72577EB638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1AC8F9-68E5-4E7B-8C9F-7FABBA9E30E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3A3E283-63C2-4437-988C-72577EB638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1AC8F9-68E5-4E7B-8C9F-7FABBA9E30E9}"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A3A3E283-63C2-4437-988C-72577EB638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1AC8F9-68E5-4E7B-8C9F-7FABBA9E30E9}"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A3A3E283-63C2-4437-988C-72577EB638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1AC8F9-68E5-4E7B-8C9F-7FABBA9E30E9}"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A3A3E283-63C2-4437-988C-72577EB638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1AC8F9-68E5-4E7B-8C9F-7FABBA9E30E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3A3E283-63C2-4437-988C-72577EB638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1AC8F9-68E5-4E7B-8C9F-7FABBA9E30E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3A3E283-63C2-4437-988C-72577EB638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1AC8F9-68E5-4E7B-8C9F-7FABBA9E30E9}"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showMasterSp="0">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3A3E283-63C2-4437-988C-72577EB638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AC8F9-68E5-4E7B-8C9F-7FABBA9E30E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3A3E283-63C2-4437-988C-72577EB638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1AC8F9-68E5-4E7B-8C9F-7FABBA9E30E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3A3E283-63C2-4437-988C-72577EB638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1AC8F9-68E5-4E7B-8C9F-7FABBA9E30E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3A3E283-63C2-4437-988C-72577EB638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1AC8F9-68E5-4E7B-8C9F-7FABBA9E30E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3A3E283-63C2-4437-988C-72577EB6387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1AC8F9-68E5-4E7B-8C9F-7FABBA9E30E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A3E283-63C2-4437-988C-72577EB6387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1AC8F9-68E5-4E7B-8C9F-7FABBA9E30E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3E283-63C2-4437-988C-72577EB6387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1AC8F9-68E5-4E7B-8C9F-7FABBA9E30E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3A3E283-63C2-4437-988C-72577EB638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1AC8F9-68E5-4E7B-8C9F-7FABBA9E30E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3A3E283-63C2-4437-988C-72577EB638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1AC8F9-68E5-4E7B-8C9F-7FABBA9E30E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A3E283-63C2-4437-988C-72577EB6387B}"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1AC8F9-68E5-4E7B-8C9F-7FABBA9E30E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7042" y="285729"/>
            <a:ext cx="6072230" cy="928694"/>
          </a:xfrm>
        </p:spPr>
        <p:txBody>
          <a:bodyPr>
            <a:noAutofit/>
          </a:bodyPr>
          <a:lstStyle/>
          <a:p>
            <a:pPr algn="ctr"/>
            <a:r>
              <a:rPr lang="en-IN" sz="2400" b="1" dirty="0">
                <a:latin typeface="Times New Roman" panose="02020603050405020304" pitchFamily="18" charset="0"/>
                <a:cs typeface="Times New Roman" panose="02020603050405020304" pitchFamily="18" charset="0"/>
              </a:rPr>
              <a:t>VISVESVARAYA TECHNOLOGICAL UNIVERSITY</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BELAGAVI -590018</a:t>
            </a:r>
            <a:endParaRPr lang="en-US" sz="2400" b="1"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a:xfrm>
            <a:off x="620303" y="4529540"/>
            <a:ext cx="779767" cy="365125"/>
          </a:xfrm>
        </p:spPr>
        <p:txBody>
          <a:bodyPr/>
          <a:lstStyle/>
          <a:p>
            <a:pPr lvl="0"/>
            <a:r>
              <a:rPr lang="en-US" dirty="0"/>
              <a:t>1</a:t>
            </a:r>
            <a:endParaRPr lang="en-US" dirty="0"/>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9721" y="0"/>
            <a:ext cx="1285851" cy="12054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0200" y="0"/>
            <a:ext cx="1447800" cy="11429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038350" y="1350645"/>
            <a:ext cx="8129270" cy="5402580"/>
          </a:xfrm>
          <a:prstGeom prst="rect">
            <a:avLst/>
          </a:prstGeom>
          <a:noFill/>
        </p:spPr>
        <p:txBody>
          <a:bodyPr wrap="square" rtlCol="0">
            <a:noAutofit/>
          </a:bodyPr>
          <a:lstStyle/>
          <a:p>
            <a:pPr algn="ctr"/>
            <a:r>
              <a:rPr lang="en-IN" sz="2000" b="1" dirty="0">
                <a:solidFill>
                  <a:srgbClr val="C00000"/>
                </a:solidFill>
                <a:latin typeface="Times New Roman" panose="02020603050405020304" pitchFamily="18" charset="0"/>
                <a:cs typeface="Times New Roman" panose="02020603050405020304" pitchFamily="18" charset="0"/>
              </a:rPr>
              <a:t>Smt. Kamala &amp; Sri. Venkappa M Agadi College of Engineering &amp; Technology,Laxmeshwar-582116</a:t>
            </a:r>
            <a:endParaRPr lang="en-IN" b="1" dirty="0">
              <a:solidFill>
                <a:srgbClr val="C00000"/>
              </a:solidFill>
              <a:latin typeface="Times New Roman" panose="02020603050405020304" pitchFamily="18" charset="0"/>
              <a:cs typeface="Times New Roman" panose="02020603050405020304" pitchFamily="18" charset="0"/>
            </a:endParaRPr>
          </a:p>
          <a:p>
            <a:pPr algn="ct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1200" b="1" dirty="0">
                <a:latin typeface="Times New Roman" panose="02020603050405020304" pitchFamily="18" charset="0"/>
                <a:ea typeface="Times New Roman" panose="02020603050405020304" pitchFamily="18" charset="0"/>
                <a:cs typeface="Times New Roman" panose="02020603050405020304" pitchFamily="18" charset="0"/>
              </a:rPr>
              <a:t>Approved by AICTE, New Delhi &amp; Affiliated to VTU Bela</a:t>
            </a:r>
            <a:r>
              <a:rPr lang="en-IN" altLang="en-US" sz="1200" b="1" dirty="0">
                <a:latin typeface="Times New Roman" panose="02020603050405020304" pitchFamily="18" charset="0"/>
                <a:ea typeface="Times New Roman" panose="02020603050405020304" pitchFamily="18" charset="0"/>
                <a:cs typeface="Times New Roman" panose="02020603050405020304" pitchFamily="18" charset="0"/>
              </a:rPr>
              <a:t>gavi</a:t>
            </a:r>
            <a:r>
              <a:rPr lang="en-US" altLang="en-US" sz="1200" b="1" dirty="0">
                <a:latin typeface="Times New Roman" panose="02020603050405020304" pitchFamily="18" charset="0"/>
                <a:ea typeface="Times New Roman" panose="02020603050405020304" pitchFamily="18" charset="0"/>
                <a:cs typeface="Times New Roman" panose="02020603050405020304" pitchFamily="18" charset="0"/>
              </a:rPr>
              <a:t>, ISO 9001:2015 Certified)</a:t>
            </a:r>
            <a:endParaRPr lang="en-US" altLang="en-US" sz="1200"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altLang="en-US"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Department Of Information Science and Engineering</a:t>
            </a:r>
            <a:endParaRPr lang="en-US" altLang="en-US"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altLang="en-US"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altLang="en-US" sz="2400" b="1" u="sng" dirty="0">
                <a:latin typeface="Times New Roman" panose="02020603050405020304" pitchFamily="18" charset="0"/>
                <a:ea typeface="Times New Roman" panose="02020603050405020304" pitchFamily="18" charset="0"/>
                <a:cs typeface="Times New Roman" panose="02020603050405020304" pitchFamily="18" charset="0"/>
              </a:rPr>
              <a:t>PREDICTION OF HEART DISEASE USING RETINAL IMAGES</a:t>
            </a:r>
            <a:endParaRPr lang="en-IN" altLang="en-US" sz="2400" b="1" u="sng"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altLang="en-US"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IN" altLang="en-US" b="1" dirty="0">
                <a:latin typeface="Times New Roman" panose="02020603050405020304" pitchFamily="18" charset="0"/>
                <a:ea typeface="Times New Roman" panose="02020603050405020304" pitchFamily="18" charset="0"/>
                <a:cs typeface="Times New Roman" panose="02020603050405020304" pitchFamily="18" charset="0"/>
              </a:rPr>
              <a:t>Under the Guidance </a:t>
            </a:r>
            <a:endParaRPr lang="en-IN" altLang="en-US"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IN" altLang="en-IN" b="1" dirty="0">
                <a:latin typeface="Times New Roman" panose="02020603050405020304" pitchFamily="18" charset="0"/>
                <a:ea typeface="Times New Roman" panose="02020603050405020304" pitchFamily="18" charset="0"/>
                <a:cs typeface="Times New Roman" panose="02020603050405020304" pitchFamily="18" charset="0"/>
              </a:rPr>
              <a:t>Dr. Rajshekhar Kunabeva</a:t>
            </a:r>
            <a:endParaRPr lang="en-US" altLang="en-IN"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altLang="en-US"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 Box 2"/>
          <p:cNvSpPr txBox="1"/>
          <p:nvPr/>
        </p:nvSpPr>
        <p:spPr>
          <a:xfrm>
            <a:off x="4154805" y="5255895"/>
            <a:ext cx="197040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Anusha Gaddi</a:t>
            </a:r>
            <a:endParaRPr lang="en-US" b="1">
              <a:latin typeface="Times New Roman" panose="02020603050405020304" pitchFamily="18" charset="0"/>
              <a:cs typeface="Times New Roman" panose="02020603050405020304" pitchFamily="18" charset="0"/>
            </a:endParaRPr>
          </a:p>
        </p:txBody>
      </p:sp>
      <p:sp>
        <p:nvSpPr>
          <p:cNvPr id="6" name="Text Box 5"/>
          <p:cNvSpPr txBox="1"/>
          <p:nvPr/>
        </p:nvSpPr>
        <p:spPr>
          <a:xfrm>
            <a:off x="4154805" y="5638800"/>
            <a:ext cx="2786380"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Dhanvantri Kulkarni</a:t>
            </a:r>
            <a:endParaRPr lang="en-US" b="1">
              <a:latin typeface="Times New Roman" panose="02020603050405020304" pitchFamily="18" charset="0"/>
              <a:cs typeface="Times New Roman" panose="02020603050405020304" pitchFamily="18" charset="0"/>
            </a:endParaRPr>
          </a:p>
        </p:txBody>
      </p:sp>
      <p:sp>
        <p:nvSpPr>
          <p:cNvPr id="7" name="Text Box 6"/>
          <p:cNvSpPr txBox="1"/>
          <p:nvPr/>
        </p:nvSpPr>
        <p:spPr>
          <a:xfrm>
            <a:off x="4183380" y="6007100"/>
            <a:ext cx="271462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Sukruta Thogarcheti</a:t>
            </a:r>
            <a:endParaRPr lang="en-US" b="1">
              <a:latin typeface="Times New Roman" panose="02020603050405020304" pitchFamily="18" charset="0"/>
              <a:cs typeface="Times New Roman" panose="02020603050405020304" pitchFamily="18" charset="0"/>
            </a:endParaRPr>
          </a:p>
        </p:txBody>
      </p:sp>
      <p:sp>
        <p:nvSpPr>
          <p:cNvPr id="9" name="Text Box 8"/>
          <p:cNvSpPr txBox="1"/>
          <p:nvPr/>
        </p:nvSpPr>
        <p:spPr>
          <a:xfrm>
            <a:off x="4183380" y="6375400"/>
            <a:ext cx="201358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Sunita Totakar</a:t>
            </a:r>
            <a:endParaRPr lang="en-US" b="1">
              <a:latin typeface="Times New Roman" panose="02020603050405020304" pitchFamily="18" charset="0"/>
              <a:cs typeface="Times New Roman" panose="02020603050405020304" pitchFamily="18" charset="0"/>
            </a:endParaRPr>
          </a:p>
        </p:txBody>
      </p:sp>
      <p:sp>
        <p:nvSpPr>
          <p:cNvPr id="10" name="Text Box 9"/>
          <p:cNvSpPr txBox="1"/>
          <p:nvPr/>
        </p:nvSpPr>
        <p:spPr>
          <a:xfrm>
            <a:off x="6701790" y="5280660"/>
            <a:ext cx="1866900"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2KA20IS007</a:t>
            </a:r>
            <a:endParaRPr lang="en-US" b="1">
              <a:latin typeface="Times New Roman" panose="02020603050405020304" pitchFamily="18" charset="0"/>
              <a:cs typeface="Times New Roman" panose="02020603050405020304" pitchFamily="18" charset="0"/>
            </a:endParaRPr>
          </a:p>
        </p:txBody>
      </p:sp>
      <p:sp>
        <p:nvSpPr>
          <p:cNvPr id="12" name="Text Box 11"/>
          <p:cNvSpPr txBox="1"/>
          <p:nvPr/>
        </p:nvSpPr>
        <p:spPr>
          <a:xfrm>
            <a:off x="6701790" y="5648960"/>
            <a:ext cx="2174240"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2KA20IS009</a:t>
            </a:r>
            <a:endParaRPr lang="en-US" b="1">
              <a:latin typeface="Times New Roman" panose="02020603050405020304" pitchFamily="18" charset="0"/>
              <a:cs typeface="Times New Roman" panose="02020603050405020304" pitchFamily="18" charset="0"/>
            </a:endParaRPr>
          </a:p>
        </p:txBody>
      </p:sp>
      <p:sp>
        <p:nvSpPr>
          <p:cNvPr id="13" name="Text Box 12"/>
          <p:cNvSpPr txBox="1"/>
          <p:nvPr/>
        </p:nvSpPr>
        <p:spPr>
          <a:xfrm>
            <a:off x="6701790" y="6016625"/>
            <a:ext cx="1605280"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2KA20IS032</a:t>
            </a:r>
            <a:endParaRPr lang="en-US" b="1">
              <a:latin typeface="Times New Roman" panose="02020603050405020304" pitchFamily="18" charset="0"/>
              <a:cs typeface="Times New Roman" panose="02020603050405020304" pitchFamily="18" charset="0"/>
            </a:endParaRPr>
          </a:p>
        </p:txBody>
      </p:sp>
      <p:sp>
        <p:nvSpPr>
          <p:cNvPr id="14" name="Text Box 13"/>
          <p:cNvSpPr txBox="1"/>
          <p:nvPr/>
        </p:nvSpPr>
        <p:spPr>
          <a:xfrm>
            <a:off x="6701790" y="6405245"/>
            <a:ext cx="144462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2KA21IS400</a:t>
            </a:r>
            <a:endParaRPr lang="en-US" b="1">
              <a:latin typeface="Times New Roman" panose="02020603050405020304" pitchFamily="18" charset="0"/>
              <a:cs typeface="Times New Roman" panose="02020603050405020304" pitchFamily="18" charset="0"/>
            </a:endParaRPr>
          </a:p>
        </p:txBody>
      </p:sp>
      <p:sp>
        <p:nvSpPr>
          <p:cNvPr id="15" name="Text Box 14"/>
          <p:cNvSpPr txBox="1"/>
          <p:nvPr/>
        </p:nvSpPr>
        <p:spPr>
          <a:xfrm>
            <a:off x="4556760" y="4872355"/>
            <a:ext cx="1079500"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Name</a:t>
            </a:r>
            <a:endParaRPr lang="en-US" b="1">
              <a:latin typeface="Times New Roman" panose="02020603050405020304" pitchFamily="18" charset="0"/>
              <a:cs typeface="Times New Roman" panose="02020603050405020304" pitchFamily="18" charset="0"/>
            </a:endParaRPr>
          </a:p>
        </p:txBody>
      </p:sp>
      <p:sp>
        <p:nvSpPr>
          <p:cNvPr id="16" name="Text Box 15"/>
          <p:cNvSpPr txBox="1"/>
          <p:nvPr/>
        </p:nvSpPr>
        <p:spPr>
          <a:xfrm>
            <a:off x="6898005" y="4912360"/>
            <a:ext cx="80200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USN</a:t>
            </a:r>
            <a:endParaRPr 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2016345" y="-95"/>
            <a:ext cx="8911687" cy="1280890"/>
          </a:xfrm>
        </p:spPr>
        <p:txBody>
          <a:bodyPr/>
          <a:p>
            <a:r>
              <a:rPr lang="en-US" sz="5400">
                <a:latin typeface="Times New Roman" panose="02020603050405020304" pitchFamily="18" charset="0"/>
                <a:cs typeface="Times New Roman" panose="02020603050405020304" pitchFamily="18" charset="0"/>
              </a:rPr>
              <a:t>         METHODOLOGY</a:t>
            </a:r>
            <a:endParaRPr lang="en-US" sz="5400">
              <a:latin typeface="Times New Roman" panose="02020603050405020304" pitchFamily="18" charset="0"/>
              <a:cs typeface="Times New Roman" panose="02020603050405020304" pitchFamily="18" charset="0"/>
            </a:endParaRPr>
          </a:p>
        </p:txBody>
      </p:sp>
      <p:sp>
        <p:nvSpPr>
          <p:cNvPr id="5" name="Text Box 4"/>
          <p:cNvSpPr txBox="1"/>
          <p:nvPr/>
        </p:nvSpPr>
        <p:spPr>
          <a:xfrm>
            <a:off x="1264920" y="1280795"/>
            <a:ext cx="4068445" cy="506095"/>
          </a:xfrm>
          <a:prstGeom prst="rect">
            <a:avLst/>
          </a:prstGeom>
          <a:noFill/>
        </p:spPr>
        <p:txBody>
          <a:bodyPr wrap="square" rtlCol="0">
            <a:noAutofit/>
          </a:bodyPr>
          <a:p>
            <a:r>
              <a:rPr lang="en-US" sz="3600">
                <a:latin typeface="Times New Roman" panose="02020603050405020304" pitchFamily="18" charset="0"/>
                <a:cs typeface="Times New Roman" panose="02020603050405020304" pitchFamily="18" charset="0"/>
              </a:rPr>
              <a:t>1: </a:t>
            </a:r>
            <a:r>
              <a:rPr lang="en-US" sz="3600">
                <a:latin typeface="Times New Roman" panose="02020603050405020304" pitchFamily="18" charset="0"/>
                <a:cs typeface="Times New Roman" panose="02020603050405020304" pitchFamily="18" charset="0"/>
              </a:rPr>
              <a:t>Block Diagram</a:t>
            </a:r>
            <a:endParaRPr lang="en-US" sz="3600">
              <a:latin typeface="Times New Roman" panose="02020603050405020304" pitchFamily="18" charset="0"/>
              <a:cs typeface="Times New Roman" panose="02020603050405020304" pitchFamily="18" charset="0"/>
            </a:endParaRPr>
          </a:p>
        </p:txBody>
      </p:sp>
      <p:sp>
        <p:nvSpPr>
          <p:cNvPr id="17" name="Text Box 16"/>
          <p:cNvSpPr txBox="1"/>
          <p:nvPr/>
        </p:nvSpPr>
        <p:spPr>
          <a:xfrm>
            <a:off x="4353560" y="6253480"/>
            <a:ext cx="4668520" cy="444500"/>
          </a:xfrm>
          <a:prstGeom prst="rect">
            <a:avLst/>
          </a:prstGeom>
          <a:noFill/>
        </p:spPr>
        <p:txBody>
          <a:bodyPr wrap="square" rtlCol="0">
            <a:noAutofit/>
          </a:bodyPr>
          <a:p>
            <a:r>
              <a:rPr lang="en-US" sz="2800">
                <a:latin typeface="Times New Roman" panose="02020603050405020304" pitchFamily="18" charset="0"/>
                <a:cs typeface="Times New Roman" panose="02020603050405020304" pitchFamily="18" charset="0"/>
              </a:rPr>
              <a:t>Fig 5: Block Diagram</a:t>
            </a:r>
            <a:endParaRPr lang="en-US" sz="2800">
              <a:latin typeface="Times New Roman" panose="02020603050405020304" pitchFamily="18" charset="0"/>
              <a:cs typeface="Times New Roman" panose="02020603050405020304" pitchFamily="18" charset="0"/>
            </a:endParaRPr>
          </a:p>
        </p:txBody>
      </p:sp>
      <p:sp>
        <p:nvSpPr>
          <p:cNvPr id="3" name="Text Box 2"/>
          <p:cNvSpPr txBox="1"/>
          <p:nvPr/>
        </p:nvSpPr>
        <p:spPr>
          <a:xfrm>
            <a:off x="636270" y="869950"/>
            <a:ext cx="510540" cy="368300"/>
          </a:xfrm>
          <a:prstGeom prst="rect">
            <a:avLst/>
          </a:prstGeom>
          <a:noFill/>
        </p:spPr>
        <p:txBody>
          <a:bodyPr wrap="square" rtlCol="0">
            <a:spAutoFit/>
          </a:bodyPr>
          <a:p>
            <a:r>
              <a:rPr lang="en-US">
                <a:solidFill>
                  <a:schemeClr val="bg1"/>
                </a:solidFill>
              </a:rPr>
              <a:t>9</a:t>
            </a:r>
            <a:endParaRPr lang="en-US">
              <a:solidFill>
                <a:schemeClr val="bg1"/>
              </a:solidFill>
            </a:endParaRPr>
          </a:p>
        </p:txBody>
      </p:sp>
      <p:pic>
        <p:nvPicPr>
          <p:cNvPr id="4" name="Picture 3"/>
          <p:cNvPicPr>
            <a:picLocks noChangeAspect="1"/>
          </p:cNvPicPr>
          <p:nvPr/>
        </p:nvPicPr>
        <p:blipFill>
          <a:blip r:embed="rId1"/>
          <a:stretch>
            <a:fillRect/>
          </a:stretch>
        </p:blipFill>
        <p:spPr>
          <a:xfrm>
            <a:off x="2891790" y="1889760"/>
            <a:ext cx="6350635" cy="4274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417415" y="119920"/>
            <a:ext cx="8911687" cy="1280890"/>
          </a:xfrm>
        </p:spPr>
        <p:txBody>
          <a:bodyPr/>
          <a:p>
            <a:r>
              <a:rPr lang="en-US">
                <a:latin typeface="Times New Roman" panose="02020603050405020304" pitchFamily="18" charset="0"/>
                <a:cs typeface="Times New Roman" panose="02020603050405020304" pitchFamily="18" charset="0"/>
              </a:rPr>
              <a:t>2:Dataflow Diagram</a:t>
            </a:r>
            <a:endParaRPr lang="en-US">
              <a:latin typeface="Times New Roman" panose="02020603050405020304" pitchFamily="18" charset="0"/>
              <a:cs typeface="Times New Roman" panose="02020603050405020304" pitchFamily="18" charset="0"/>
            </a:endParaRPr>
          </a:p>
        </p:txBody>
      </p:sp>
      <p:pic>
        <p:nvPicPr>
          <p:cNvPr id="13" name="image6.jpeg"/>
          <p:cNvPicPr>
            <a:picLocks noChangeAspect="1"/>
          </p:cNvPicPr>
          <p:nvPr/>
        </p:nvPicPr>
        <p:blipFill>
          <a:blip r:embed="rId1" cstate="print"/>
          <a:stretch>
            <a:fillRect/>
          </a:stretch>
        </p:blipFill>
        <p:spPr>
          <a:xfrm>
            <a:off x="614045" y="1283335"/>
            <a:ext cx="5481320" cy="5156200"/>
          </a:xfrm>
          <a:prstGeom prst="rect">
            <a:avLst/>
          </a:prstGeom>
        </p:spPr>
      </p:pic>
      <p:pic>
        <p:nvPicPr>
          <p:cNvPr id="15" name="image7.jpeg"/>
          <p:cNvPicPr>
            <a:picLocks noChangeAspect="1"/>
          </p:cNvPicPr>
          <p:nvPr/>
        </p:nvPicPr>
        <p:blipFill>
          <a:blip r:embed="rId2" cstate="print"/>
          <a:stretch>
            <a:fillRect/>
          </a:stretch>
        </p:blipFill>
        <p:spPr>
          <a:xfrm>
            <a:off x="6659245" y="1282700"/>
            <a:ext cx="5290820" cy="5156200"/>
          </a:xfrm>
          <a:prstGeom prst="rect">
            <a:avLst/>
          </a:prstGeom>
        </p:spPr>
      </p:pic>
      <p:sp>
        <p:nvSpPr>
          <p:cNvPr id="4" name="Text Box 3"/>
          <p:cNvSpPr txBox="1"/>
          <p:nvPr/>
        </p:nvSpPr>
        <p:spPr>
          <a:xfrm>
            <a:off x="1822450" y="6439535"/>
            <a:ext cx="4115435" cy="46037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Fig 6:Level 0 dataflow diagram</a:t>
            </a:r>
            <a:endParaRPr lang="en-US" sz="2400">
              <a:latin typeface="Times New Roman" panose="02020603050405020304" pitchFamily="18" charset="0"/>
              <a:cs typeface="Times New Roman" panose="02020603050405020304" pitchFamily="18" charset="0"/>
            </a:endParaRPr>
          </a:p>
        </p:txBody>
      </p:sp>
      <p:sp>
        <p:nvSpPr>
          <p:cNvPr id="5" name="Text Box 4"/>
          <p:cNvSpPr txBox="1"/>
          <p:nvPr/>
        </p:nvSpPr>
        <p:spPr>
          <a:xfrm>
            <a:off x="7304405" y="6439535"/>
            <a:ext cx="4145280" cy="46037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Fig 7:Level 1 dataflow diagram</a:t>
            </a:r>
            <a:endParaRPr lang="en-US" sz="2400">
              <a:latin typeface="Times New Roman" panose="02020603050405020304" pitchFamily="18" charset="0"/>
              <a:cs typeface="Times New Roman" panose="02020603050405020304" pitchFamily="18" charset="0"/>
            </a:endParaRPr>
          </a:p>
        </p:txBody>
      </p:sp>
      <p:sp>
        <p:nvSpPr>
          <p:cNvPr id="3" name="Text Box 2"/>
          <p:cNvSpPr txBox="1"/>
          <p:nvPr/>
        </p:nvSpPr>
        <p:spPr>
          <a:xfrm>
            <a:off x="417195" y="709295"/>
            <a:ext cx="466725" cy="368300"/>
          </a:xfrm>
          <a:prstGeom prst="rect">
            <a:avLst/>
          </a:prstGeom>
          <a:noFill/>
        </p:spPr>
        <p:txBody>
          <a:bodyPr wrap="square" rtlCol="0">
            <a:spAutoFit/>
          </a:bodyPr>
          <a:p>
            <a:r>
              <a:rPr lang="en-US">
                <a:solidFill>
                  <a:schemeClr val="bg1"/>
                </a:solidFill>
              </a:rPr>
              <a:t>10</a:t>
            </a:r>
            <a:endParaRPr lang="en-US">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7" name="image8.jpeg"/>
          <p:cNvPicPr>
            <a:picLocks noChangeAspect="1"/>
          </p:cNvPicPr>
          <p:nvPr/>
        </p:nvPicPr>
        <p:blipFill>
          <a:blip r:embed="rId1" cstate="print"/>
          <a:stretch>
            <a:fillRect/>
          </a:stretch>
        </p:blipFill>
        <p:spPr>
          <a:xfrm>
            <a:off x="1146175" y="1221740"/>
            <a:ext cx="9999345" cy="5044440"/>
          </a:xfrm>
          <a:prstGeom prst="rect">
            <a:avLst/>
          </a:prstGeom>
          <a:noFill/>
        </p:spPr>
      </p:pic>
      <p:sp>
        <p:nvSpPr>
          <p:cNvPr id="7" name="Text Box 6"/>
          <p:cNvSpPr txBox="1"/>
          <p:nvPr/>
        </p:nvSpPr>
        <p:spPr>
          <a:xfrm>
            <a:off x="704850" y="508000"/>
            <a:ext cx="4284980" cy="598805"/>
          </a:xfrm>
          <a:prstGeom prst="rect">
            <a:avLst/>
          </a:prstGeom>
          <a:noFill/>
        </p:spPr>
        <p:txBody>
          <a:bodyPr wrap="square" rtlCol="0">
            <a:noAutofit/>
          </a:bodyPr>
          <a:p>
            <a:r>
              <a:rPr lang="en-US" sz="3600">
                <a:latin typeface="Times New Roman" panose="02020603050405020304" pitchFamily="18" charset="0"/>
                <a:cs typeface="Times New Roman" panose="02020603050405020304" pitchFamily="18" charset="0"/>
              </a:rPr>
              <a:t>3:Usecase Diagram</a:t>
            </a:r>
            <a:endParaRPr lang="en-US" sz="3600">
              <a:latin typeface="Times New Roman" panose="02020603050405020304" pitchFamily="18" charset="0"/>
              <a:cs typeface="Times New Roman" panose="02020603050405020304" pitchFamily="18" charset="0"/>
            </a:endParaRPr>
          </a:p>
        </p:txBody>
      </p:sp>
      <p:sp>
        <p:nvSpPr>
          <p:cNvPr id="8" name="Text Box 7"/>
          <p:cNvSpPr txBox="1"/>
          <p:nvPr/>
        </p:nvSpPr>
        <p:spPr>
          <a:xfrm>
            <a:off x="4381500" y="6397625"/>
            <a:ext cx="3961130" cy="46037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Fig 8: Usecase Diagram</a:t>
            </a:r>
            <a:endParaRPr lang="en-US" sz="2400">
              <a:latin typeface="Times New Roman" panose="02020603050405020304" pitchFamily="18" charset="0"/>
              <a:cs typeface="Times New Roman" panose="02020603050405020304" pitchFamily="18" charset="0"/>
            </a:endParaRPr>
          </a:p>
        </p:txBody>
      </p:sp>
      <p:sp>
        <p:nvSpPr>
          <p:cNvPr id="2" name="Text Box 1"/>
          <p:cNvSpPr txBox="1"/>
          <p:nvPr/>
        </p:nvSpPr>
        <p:spPr>
          <a:xfrm>
            <a:off x="577850" y="899160"/>
            <a:ext cx="568325" cy="368300"/>
          </a:xfrm>
          <a:prstGeom prst="rect">
            <a:avLst/>
          </a:prstGeom>
          <a:noFill/>
        </p:spPr>
        <p:txBody>
          <a:bodyPr wrap="square" rtlCol="0">
            <a:spAutoFit/>
          </a:bodyPr>
          <a:p>
            <a:r>
              <a:rPr lang="en-US">
                <a:solidFill>
                  <a:schemeClr val="bg1"/>
                </a:solidFill>
              </a:rPr>
              <a:t>11</a:t>
            </a:r>
            <a:endParaRPr lang="en-US">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1776315" y="144050"/>
            <a:ext cx="8911687" cy="1280890"/>
          </a:xfrm>
        </p:spPr>
        <p:txBody>
          <a:bodyPr/>
          <a:p>
            <a:r>
              <a:rPr lang="en-US">
                <a:latin typeface="Times New Roman" panose="02020603050405020304" pitchFamily="18" charset="0"/>
                <a:cs typeface="Times New Roman" panose="02020603050405020304" pitchFamily="18" charset="0"/>
              </a:rPr>
              <a:t>5:Sequence Diagram</a:t>
            </a:r>
            <a:endParaRPr lang="en-US">
              <a:latin typeface="Times New Roman" panose="02020603050405020304" pitchFamily="18" charset="0"/>
              <a:cs typeface="Times New Roman" panose="02020603050405020304" pitchFamily="18" charset="0"/>
            </a:endParaRPr>
          </a:p>
        </p:txBody>
      </p:sp>
      <p:pic>
        <p:nvPicPr>
          <p:cNvPr id="21" name="image10.jpeg"/>
          <p:cNvPicPr>
            <a:picLocks noChangeAspect="1"/>
          </p:cNvPicPr>
          <p:nvPr/>
        </p:nvPicPr>
        <p:blipFill>
          <a:blip r:embed="rId1" cstate="print"/>
          <a:stretch>
            <a:fillRect/>
          </a:stretch>
        </p:blipFill>
        <p:spPr>
          <a:xfrm>
            <a:off x="1976120" y="784860"/>
            <a:ext cx="8865235" cy="5547360"/>
          </a:xfrm>
          <a:prstGeom prst="rect">
            <a:avLst/>
          </a:prstGeom>
        </p:spPr>
      </p:pic>
      <p:sp>
        <p:nvSpPr>
          <p:cNvPr id="4" name="Text Box 3"/>
          <p:cNvSpPr txBox="1"/>
          <p:nvPr/>
        </p:nvSpPr>
        <p:spPr>
          <a:xfrm>
            <a:off x="4718685" y="6332220"/>
            <a:ext cx="4109085" cy="46037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Fig 9: Sequence Diagram</a:t>
            </a:r>
            <a:endParaRPr lang="en-US" sz="2400">
              <a:latin typeface="Times New Roman" panose="02020603050405020304" pitchFamily="18" charset="0"/>
              <a:cs typeface="Times New Roman" panose="02020603050405020304" pitchFamily="18" charset="0"/>
            </a:endParaRPr>
          </a:p>
        </p:txBody>
      </p:sp>
      <p:sp>
        <p:nvSpPr>
          <p:cNvPr id="3" name="Text Box 2"/>
          <p:cNvSpPr txBox="1"/>
          <p:nvPr/>
        </p:nvSpPr>
        <p:spPr>
          <a:xfrm>
            <a:off x="417195" y="723900"/>
            <a:ext cx="627380" cy="368300"/>
          </a:xfrm>
          <a:prstGeom prst="rect">
            <a:avLst/>
          </a:prstGeom>
          <a:noFill/>
        </p:spPr>
        <p:txBody>
          <a:bodyPr wrap="square" rtlCol="0">
            <a:spAutoFit/>
          </a:bodyPr>
          <a:p>
            <a:r>
              <a:rPr lang="en-US">
                <a:solidFill>
                  <a:schemeClr val="bg1"/>
                </a:solidFill>
              </a:rPr>
              <a:t>12</a:t>
            </a:r>
            <a:endParaRPr 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1984595" y="-95"/>
            <a:ext cx="8911687" cy="1280890"/>
          </a:xfrm>
        </p:spPr>
        <p:txBody>
          <a:bodyPr/>
          <a:p>
            <a:r>
              <a:rPr lang="en-US" sz="5400">
                <a:latin typeface="Times New Roman" panose="02020603050405020304" pitchFamily="18" charset="0"/>
                <a:cs typeface="Times New Roman" panose="02020603050405020304" pitchFamily="18" charset="0"/>
              </a:rPr>
              <a:t>       System Implementation</a:t>
            </a:r>
            <a:endParaRPr lang="en-US" sz="5400">
              <a:latin typeface="Times New Roman" panose="02020603050405020304" pitchFamily="18" charset="0"/>
              <a:cs typeface="Times New Roman" panose="02020603050405020304" pitchFamily="18" charset="0"/>
            </a:endParaRPr>
          </a:p>
        </p:txBody>
      </p:sp>
      <p:pic>
        <p:nvPicPr>
          <p:cNvPr id="5" name="Picture 4" descr="20231228_153153_0000"/>
          <p:cNvPicPr>
            <a:picLocks noChangeAspect="1"/>
          </p:cNvPicPr>
          <p:nvPr/>
        </p:nvPicPr>
        <p:blipFill>
          <a:blip r:embed="rId1"/>
          <a:stretch>
            <a:fillRect/>
          </a:stretch>
        </p:blipFill>
        <p:spPr>
          <a:xfrm>
            <a:off x="1524000" y="1137285"/>
            <a:ext cx="9144000" cy="4583430"/>
          </a:xfrm>
          <a:prstGeom prst="rect">
            <a:avLst/>
          </a:prstGeom>
        </p:spPr>
      </p:pic>
      <p:sp>
        <p:nvSpPr>
          <p:cNvPr id="6" name="Text Box 5"/>
          <p:cNvSpPr txBox="1"/>
          <p:nvPr/>
        </p:nvSpPr>
        <p:spPr>
          <a:xfrm>
            <a:off x="3700145" y="5607685"/>
            <a:ext cx="5286375" cy="46037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Fig 10:System Implementation flow chart</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1207770" y="169545"/>
            <a:ext cx="8911590" cy="650240"/>
          </a:xfrm>
        </p:spPr>
        <p:txBody>
          <a:bodyPr>
            <a:normAutofit fontScale="90000"/>
          </a:bodyPr>
          <a:p>
            <a:r>
              <a:rPr lang="en-US" b="1">
                <a:latin typeface="Times New Roman" panose="02020603050405020304" pitchFamily="18" charset="0"/>
                <a:cs typeface="Times New Roman" panose="02020603050405020304" pitchFamily="18" charset="0"/>
              </a:rPr>
              <a:t>                               </a:t>
            </a:r>
            <a:r>
              <a:rPr lang="en-US" sz="5335" b="1">
                <a:latin typeface="Times New Roman" panose="02020603050405020304" pitchFamily="18" charset="0"/>
                <a:cs typeface="Times New Roman" panose="02020603050405020304" pitchFamily="18" charset="0"/>
              </a:rPr>
              <a:t> </a:t>
            </a:r>
            <a:r>
              <a:rPr lang="en-US" sz="5335">
                <a:latin typeface="Times New Roman" panose="02020603050405020304" pitchFamily="18" charset="0"/>
                <a:cs typeface="Times New Roman" panose="02020603050405020304" pitchFamily="18" charset="0"/>
              </a:rPr>
              <a:t>TESTING</a:t>
            </a:r>
            <a:endParaRPr lang="en-US" sz="5335">
              <a:latin typeface="Times New Roman" panose="02020603050405020304" pitchFamily="18" charset="0"/>
              <a:cs typeface="Times New Roman" panose="02020603050405020304" pitchFamily="18" charset="0"/>
            </a:endParaRPr>
          </a:p>
        </p:txBody>
      </p:sp>
      <p:sp>
        <p:nvSpPr>
          <p:cNvPr id="4" name="Text Box 3"/>
          <p:cNvSpPr txBox="1"/>
          <p:nvPr/>
        </p:nvSpPr>
        <p:spPr>
          <a:xfrm>
            <a:off x="519430" y="869950"/>
            <a:ext cx="554355" cy="368300"/>
          </a:xfrm>
          <a:prstGeom prst="rect">
            <a:avLst/>
          </a:prstGeom>
          <a:noFill/>
        </p:spPr>
        <p:txBody>
          <a:bodyPr wrap="square" rtlCol="0">
            <a:spAutoFit/>
          </a:bodyPr>
          <a:p>
            <a:r>
              <a:rPr lang="en-US">
                <a:solidFill>
                  <a:schemeClr val="bg1"/>
                </a:solidFill>
              </a:rPr>
              <a:t>14</a:t>
            </a:r>
            <a:endParaRPr lang="en-US">
              <a:solidFill>
                <a:schemeClr val="bg1"/>
              </a:solidFill>
            </a:endParaRPr>
          </a:p>
        </p:txBody>
      </p:sp>
      <p:sp>
        <p:nvSpPr>
          <p:cNvPr id="5" name="Text Box 4"/>
          <p:cNvSpPr txBox="1"/>
          <p:nvPr/>
        </p:nvSpPr>
        <p:spPr>
          <a:xfrm>
            <a:off x="438785" y="2630170"/>
            <a:ext cx="6096000" cy="583565"/>
          </a:xfrm>
          <a:prstGeom prst="rect">
            <a:avLst/>
          </a:prstGeom>
          <a:noFill/>
        </p:spPr>
        <p:txBody>
          <a:bodyPr wrap="square" rtlCol="0" anchor="t">
            <a:spAutoFit/>
          </a:bodyPr>
          <a:p>
            <a:r>
              <a:rPr lang="en-US" sz="3200" b="1">
                <a:latin typeface="Times New Roman" panose="02020603050405020304" pitchFamily="18" charset="0"/>
                <a:cs typeface="Times New Roman" panose="02020603050405020304" pitchFamily="18" charset="0"/>
                <a:sym typeface="+mn-ea"/>
              </a:rPr>
              <a:t>2:</a:t>
            </a:r>
            <a:r>
              <a:rPr lang="en-US" sz="2800" b="1">
                <a:latin typeface="Times New Roman" panose="02020603050405020304" pitchFamily="18" charset="0"/>
                <a:cs typeface="Times New Roman" panose="02020603050405020304" pitchFamily="18" charset="0"/>
                <a:sym typeface="+mn-ea"/>
              </a:rPr>
              <a:t>Integration Testing</a:t>
            </a:r>
            <a:endParaRPr lang="en-US" sz="2800" b="1">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438785" y="3328670"/>
            <a:ext cx="11670030" cy="1398905"/>
          </a:xfrm>
          <a:prstGeom prst="rect">
            <a:avLst/>
          </a:prstGeom>
          <a:noFill/>
        </p:spPr>
        <p:txBody>
          <a:bodyPr wrap="square" rtlCol="0" anchor="t">
            <a:noAutofit/>
          </a:bodyPr>
          <a:p>
            <a:pPr marL="0" indent="0" algn="just">
              <a:lnSpc>
                <a:spcPct val="100000"/>
              </a:lnSpc>
              <a:buNone/>
            </a:pPr>
            <a:r>
              <a:rPr lang="en-US" sz="2000">
                <a:latin typeface="Times New Roman" panose="02020603050405020304" pitchFamily="18" charset="0"/>
                <a:cs typeface="Times New Roman" panose="02020603050405020304" pitchFamily="18" charset="0"/>
                <a:sym typeface="+mn-ea"/>
              </a:rPr>
              <a:t>S</a:t>
            </a:r>
            <a:r>
              <a:rPr lang="en-US" sz="2400">
                <a:latin typeface="Times New Roman" panose="02020603050405020304" pitchFamily="18" charset="0"/>
                <a:cs typeface="Times New Roman" panose="02020603050405020304" pitchFamily="18" charset="0"/>
                <a:sym typeface="+mn-ea"/>
              </a:rPr>
              <a:t>oftware integration testing is the incremental integration testing of two or more integrated software components on a single platform to produce failures caused by interface defects.The task of the integration test is to check that components or software applications, e.g. components in a software system or – one step up – software applications at the company level – interact without error.</a:t>
            </a:r>
            <a:endParaRPr lang="en-US" sz="2400">
              <a:solidFill>
                <a:schemeClr val="tx1"/>
              </a:solidFill>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sz="2400">
              <a:solidFill>
                <a:schemeClr val="tx1"/>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438785" y="5281930"/>
            <a:ext cx="6096000" cy="583565"/>
          </a:xfrm>
          <a:prstGeom prst="rect">
            <a:avLst/>
          </a:prstGeom>
          <a:noFill/>
        </p:spPr>
        <p:txBody>
          <a:bodyPr wrap="square" rtlCol="0" anchor="t">
            <a:spAutoFit/>
          </a:bodyPr>
          <a:p>
            <a:r>
              <a:rPr lang="en-US" sz="3200" b="1">
                <a:latin typeface="Times New Roman" panose="02020603050405020304" pitchFamily="18" charset="0"/>
                <a:cs typeface="Times New Roman" panose="02020603050405020304" pitchFamily="18" charset="0"/>
                <a:sym typeface="+mn-ea"/>
              </a:rPr>
              <a:t>3:Acceptance Testing</a:t>
            </a:r>
            <a:endParaRPr lang="en-US" sz="3200" b="1">
              <a:latin typeface="Times New Roman" panose="02020603050405020304" pitchFamily="18" charset="0"/>
              <a:cs typeface="Times New Roman" panose="02020603050405020304" pitchFamily="18" charset="0"/>
              <a:sym typeface="+mn-ea"/>
            </a:endParaRPr>
          </a:p>
        </p:txBody>
      </p:sp>
      <p:sp>
        <p:nvSpPr>
          <p:cNvPr id="9" name="Text Box 8"/>
          <p:cNvSpPr txBox="1"/>
          <p:nvPr/>
        </p:nvSpPr>
        <p:spPr>
          <a:xfrm>
            <a:off x="438785" y="1053465"/>
            <a:ext cx="3668395" cy="521970"/>
          </a:xfrm>
          <a:prstGeom prst="rect">
            <a:avLst/>
          </a:prstGeom>
          <a:noFill/>
        </p:spPr>
        <p:txBody>
          <a:bodyPr wrap="square" rtlCol="0">
            <a:spAutoFit/>
          </a:bodyPr>
          <a:p>
            <a:r>
              <a:rPr lang="en-US" sz="2800" b="1">
                <a:latin typeface="Times New Roman" panose="02020603050405020304" pitchFamily="18" charset="0"/>
                <a:cs typeface="Times New Roman" panose="02020603050405020304" pitchFamily="18" charset="0"/>
              </a:rPr>
              <a:t>1:Unit Testing</a:t>
            </a:r>
            <a:endParaRPr lang="en-US" sz="2800" b="1">
              <a:latin typeface="Times New Roman" panose="02020603050405020304" pitchFamily="18" charset="0"/>
              <a:cs typeface="Times New Roman" panose="02020603050405020304" pitchFamily="18" charset="0"/>
            </a:endParaRPr>
          </a:p>
        </p:txBody>
      </p:sp>
      <p:sp>
        <p:nvSpPr>
          <p:cNvPr id="10" name="Text Box 9"/>
          <p:cNvSpPr txBox="1"/>
          <p:nvPr/>
        </p:nvSpPr>
        <p:spPr>
          <a:xfrm>
            <a:off x="519430" y="1575435"/>
            <a:ext cx="10396855" cy="829945"/>
          </a:xfrm>
          <a:prstGeom prst="rect">
            <a:avLst/>
          </a:prstGeom>
          <a:noFill/>
        </p:spPr>
        <p:txBody>
          <a:bodyPr wrap="square" rtlCol="0">
            <a:spAutoFit/>
          </a:bodyPr>
          <a:p>
            <a:pPr marL="0" indent="0" algn="just">
              <a:buNone/>
            </a:pPr>
            <a:r>
              <a:rPr lang="en-US" sz="2400">
                <a:latin typeface="Times New Roman" panose="02020603050405020304" pitchFamily="18" charset="0"/>
                <a:cs typeface="Times New Roman" panose="02020603050405020304" pitchFamily="18" charset="0"/>
                <a:sym typeface="+mn-ea"/>
              </a:rPr>
              <a:t>Unit testing is usually conducted as part of a combined code and unit test phase of the software lifecycle, although it is not uncommon for coding .</a:t>
            </a:r>
            <a:endParaRPr lang="en-US" sz="2400"/>
          </a:p>
        </p:txBody>
      </p:sp>
      <p:sp>
        <p:nvSpPr>
          <p:cNvPr id="11" name="Text Box 10"/>
          <p:cNvSpPr txBox="1"/>
          <p:nvPr/>
        </p:nvSpPr>
        <p:spPr>
          <a:xfrm>
            <a:off x="438785" y="5914390"/>
            <a:ext cx="11781790" cy="829945"/>
          </a:xfrm>
          <a:prstGeom prst="rect">
            <a:avLst/>
          </a:prstGeom>
          <a:noFill/>
        </p:spPr>
        <p:txBody>
          <a:bodyPr wrap="square" rtlCol="0" anchor="t">
            <a:spAutoFit/>
          </a:bodyPr>
          <a:p>
            <a:pPr algn="just"/>
            <a:r>
              <a:rPr lang="en-US" sz="2400">
                <a:latin typeface="Times New Roman" panose="02020603050405020304" pitchFamily="18" charset="0"/>
                <a:cs typeface="Times New Roman" panose="02020603050405020304" pitchFamily="18" charset="0"/>
                <a:sym typeface="+mn-ea"/>
              </a:rPr>
              <a:t>User Acceptance Testing is a critical phase of any project and requires significant participation by the end user. It also ensures that the system meets the functional requirements.</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1279745" y="-95"/>
            <a:ext cx="8911687" cy="1280890"/>
          </a:xfrm>
        </p:spPr>
        <p:txBody>
          <a:bodyPr/>
          <a:p>
            <a:r>
              <a:rPr lang="en-US" sz="5400">
                <a:latin typeface="Times New Roman" panose="02020603050405020304" pitchFamily="18" charset="0"/>
                <a:cs typeface="Times New Roman" panose="02020603050405020304" pitchFamily="18" charset="0"/>
              </a:rPr>
              <a:t>                  RESULTS</a:t>
            </a:r>
            <a:endParaRPr lang="en-US" sz="5400">
              <a:latin typeface="Times New Roman" panose="02020603050405020304" pitchFamily="18" charset="0"/>
              <a:cs typeface="Times New Roman" panose="02020603050405020304" pitchFamily="18" charset="0"/>
            </a:endParaRPr>
          </a:p>
        </p:txBody>
      </p:sp>
      <p:pic>
        <p:nvPicPr>
          <p:cNvPr id="4" name="Picture 3" descr="Screenshot (2)"/>
          <p:cNvPicPr>
            <a:picLocks noChangeAspect="1"/>
          </p:cNvPicPr>
          <p:nvPr/>
        </p:nvPicPr>
        <p:blipFill>
          <a:blip r:embed="rId1"/>
          <a:stretch>
            <a:fillRect/>
          </a:stretch>
        </p:blipFill>
        <p:spPr>
          <a:xfrm>
            <a:off x="3116580" y="804545"/>
            <a:ext cx="5205095" cy="2624455"/>
          </a:xfrm>
          <a:prstGeom prst="rect">
            <a:avLst/>
          </a:prstGeom>
        </p:spPr>
      </p:pic>
      <p:pic>
        <p:nvPicPr>
          <p:cNvPr id="3" name="Picture 2" descr="Screenshot (3)"/>
          <p:cNvPicPr>
            <a:picLocks noChangeAspect="1"/>
          </p:cNvPicPr>
          <p:nvPr/>
        </p:nvPicPr>
        <p:blipFill>
          <a:blip r:embed="rId2"/>
          <a:stretch>
            <a:fillRect/>
          </a:stretch>
        </p:blipFill>
        <p:spPr>
          <a:xfrm>
            <a:off x="464185" y="3484880"/>
            <a:ext cx="4879975" cy="3093085"/>
          </a:xfrm>
          <a:prstGeom prst="rect">
            <a:avLst/>
          </a:prstGeom>
        </p:spPr>
      </p:pic>
      <p:pic>
        <p:nvPicPr>
          <p:cNvPr id="5" name="Picture 4" descr="Screenshot (4)"/>
          <p:cNvPicPr>
            <a:picLocks noChangeAspect="1"/>
          </p:cNvPicPr>
          <p:nvPr/>
        </p:nvPicPr>
        <p:blipFill>
          <a:blip r:embed="rId3"/>
          <a:stretch>
            <a:fillRect/>
          </a:stretch>
        </p:blipFill>
        <p:spPr>
          <a:xfrm>
            <a:off x="6179820" y="3540760"/>
            <a:ext cx="5231765" cy="2972435"/>
          </a:xfrm>
          <a:prstGeom prst="rect">
            <a:avLst/>
          </a:prstGeom>
        </p:spPr>
      </p:pic>
      <p:sp>
        <p:nvSpPr>
          <p:cNvPr id="6" name="Text Box 5"/>
          <p:cNvSpPr txBox="1"/>
          <p:nvPr/>
        </p:nvSpPr>
        <p:spPr>
          <a:xfrm>
            <a:off x="8538845" y="2002790"/>
            <a:ext cx="2083435" cy="39878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Fig 11:Output</a:t>
            </a:r>
            <a:endParaRPr lang="en-US" sz="2000">
              <a:latin typeface="Times New Roman" panose="02020603050405020304" pitchFamily="18" charset="0"/>
              <a:cs typeface="Times New Roman" panose="02020603050405020304" pitchFamily="18" charset="0"/>
            </a:endParaRPr>
          </a:p>
        </p:txBody>
      </p:sp>
      <p:sp>
        <p:nvSpPr>
          <p:cNvPr id="7" name="Text Box 6"/>
          <p:cNvSpPr txBox="1"/>
          <p:nvPr/>
        </p:nvSpPr>
        <p:spPr>
          <a:xfrm>
            <a:off x="299720" y="6513195"/>
            <a:ext cx="5880100" cy="39878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Fig 12:Plot of different features caused heart attack</a:t>
            </a:r>
            <a:endParaRPr lang="en-US" sz="2000">
              <a:latin typeface="Times New Roman" panose="02020603050405020304" pitchFamily="18" charset="0"/>
              <a:cs typeface="Times New Roman" panose="02020603050405020304" pitchFamily="18" charset="0"/>
            </a:endParaRPr>
          </a:p>
        </p:txBody>
      </p:sp>
      <p:sp>
        <p:nvSpPr>
          <p:cNvPr id="8" name="Text Box 7"/>
          <p:cNvSpPr txBox="1"/>
          <p:nvPr/>
        </p:nvSpPr>
        <p:spPr>
          <a:xfrm>
            <a:off x="7160260" y="6459220"/>
            <a:ext cx="3974465" cy="39878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Fig 13:Accuracy plot</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Text Box 3"/>
          <p:cNvSpPr txBox="1"/>
          <p:nvPr/>
        </p:nvSpPr>
        <p:spPr>
          <a:xfrm>
            <a:off x="548640" y="767715"/>
            <a:ext cx="583565" cy="368300"/>
          </a:xfrm>
          <a:prstGeom prst="rect">
            <a:avLst/>
          </a:prstGeom>
          <a:noFill/>
        </p:spPr>
        <p:txBody>
          <a:bodyPr wrap="square" rtlCol="0">
            <a:spAutoFit/>
          </a:bodyPr>
          <a:p>
            <a:r>
              <a:rPr lang="en-US">
                <a:solidFill>
                  <a:schemeClr val="bg1"/>
                </a:solidFill>
              </a:rPr>
              <a:t>16</a:t>
            </a:r>
            <a:endParaRPr lang="en-US">
              <a:solidFill>
                <a:schemeClr val="bg1"/>
              </a:solidFill>
            </a:endParaRPr>
          </a:p>
        </p:txBody>
      </p:sp>
      <p:graphicFrame>
        <p:nvGraphicFramePr>
          <p:cNvPr id="5" name="Table 4"/>
          <p:cNvGraphicFramePr/>
          <p:nvPr/>
        </p:nvGraphicFramePr>
        <p:xfrm>
          <a:off x="112395" y="0"/>
          <a:ext cx="10676890" cy="6827520"/>
        </p:xfrm>
        <a:graphic>
          <a:graphicData uri="http://schemas.openxmlformats.org/drawingml/2006/table">
            <a:tbl>
              <a:tblPr firstRow="1" bandRow="1">
                <a:tableStyleId>{5C22544A-7EE6-4342-B048-85BDC9FD1C3A}</a:tableStyleId>
              </a:tblPr>
              <a:tblGrid>
                <a:gridCol w="1525270"/>
                <a:gridCol w="1525270"/>
                <a:gridCol w="1525270"/>
                <a:gridCol w="1525270"/>
                <a:gridCol w="1525270"/>
                <a:gridCol w="1525270"/>
                <a:gridCol w="1525270"/>
              </a:tblGrid>
              <a:tr h="1005840">
                <a:tc>
                  <a:txBody>
                    <a:bodyPr/>
                    <a:p>
                      <a:pPr>
                        <a:buNone/>
                      </a:pPr>
                      <a:r>
                        <a:rPr lang="en-US" sz="2000">
                          <a:latin typeface="Times New Roman" panose="02020603050405020304" pitchFamily="18" charset="0"/>
                          <a:cs typeface="Times New Roman" panose="02020603050405020304" pitchFamily="18" charset="0"/>
                        </a:rPr>
                        <a:t>  Datasets</a:t>
                      </a:r>
                      <a:endParaRPr lang="en-US" sz="2000">
                        <a:latin typeface="Times New Roman" panose="02020603050405020304" pitchFamily="18" charset="0"/>
                        <a:cs typeface="Times New Roman" panose="02020603050405020304" pitchFamily="18" charset="0"/>
                      </a:endParaRPr>
                    </a:p>
                  </a:txBody>
                  <a:tcPr>
                    <a:solidFill>
                      <a:schemeClr val="accent1">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    Age</a:t>
                      </a:r>
                      <a:endParaRPr lang="en-US" sz="2000">
                        <a:latin typeface="Times New Roman" panose="02020603050405020304" pitchFamily="18" charset="0"/>
                        <a:cs typeface="Times New Roman" panose="02020603050405020304" pitchFamily="18" charset="0"/>
                      </a:endParaRPr>
                    </a:p>
                  </a:txBody>
                  <a:tcPr>
                    <a:solidFill>
                      <a:schemeClr val="accent1">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Systolic Blood Pressure</a:t>
                      </a:r>
                      <a:endParaRPr lang="en-US" sz="2000">
                        <a:latin typeface="Times New Roman" panose="02020603050405020304" pitchFamily="18" charset="0"/>
                        <a:cs typeface="Times New Roman" panose="02020603050405020304" pitchFamily="18" charset="0"/>
                      </a:endParaRPr>
                    </a:p>
                  </a:txBody>
                  <a:tcPr>
                    <a:solidFill>
                      <a:schemeClr val="accent1">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Diastolic Blood Pressure</a:t>
                      </a:r>
                      <a:endParaRPr lang="en-US" sz="2000">
                        <a:latin typeface="Times New Roman" panose="02020603050405020304" pitchFamily="18" charset="0"/>
                        <a:cs typeface="Times New Roman" panose="02020603050405020304" pitchFamily="18" charset="0"/>
                      </a:endParaRPr>
                    </a:p>
                  </a:txBody>
                  <a:tcPr>
                    <a:solidFill>
                      <a:schemeClr val="accent1">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Body Mass Index</a:t>
                      </a:r>
                      <a:endParaRPr lang="en-US" sz="2000">
                        <a:latin typeface="Times New Roman" panose="02020603050405020304" pitchFamily="18" charset="0"/>
                        <a:cs typeface="Times New Roman" panose="02020603050405020304" pitchFamily="18" charset="0"/>
                      </a:endParaRPr>
                    </a:p>
                  </a:txBody>
                  <a:tcPr>
                    <a:solidFill>
                      <a:schemeClr val="accent1">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Hemoglobin A1C</a:t>
                      </a:r>
                      <a:endParaRPr lang="en-US" sz="2000">
                        <a:latin typeface="Times New Roman" panose="02020603050405020304" pitchFamily="18" charset="0"/>
                        <a:cs typeface="Times New Roman" panose="02020603050405020304" pitchFamily="18" charset="0"/>
                      </a:endParaRPr>
                    </a:p>
                  </a:txBody>
                  <a:tcPr>
                    <a:solidFill>
                      <a:schemeClr val="accent1">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Heart Attack Risk</a:t>
                      </a:r>
                      <a:endParaRPr lang="en-US" sz="2000">
                        <a:latin typeface="Times New Roman" panose="02020603050405020304" pitchFamily="18" charset="0"/>
                        <a:cs typeface="Times New Roman" panose="02020603050405020304" pitchFamily="18" charset="0"/>
                      </a:endParaRPr>
                    </a:p>
                  </a:txBody>
                  <a:tcPr>
                    <a:solidFill>
                      <a:schemeClr val="accent1">
                        <a:alpha val="81000"/>
                      </a:schemeClr>
                    </a:solidFill>
                  </a:tcPr>
                </a:tc>
              </a:tr>
              <a:tr h="701040">
                <a:tc>
                  <a:txBody>
                    <a:bodyPr/>
                    <a:p>
                      <a:pPr>
                        <a:buNone/>
                      </a:pPr>
                      <a:r>
                        <a:rPr lang="en-US" sz="2000">
                          <a:latin typeface="Times New Roman" panose="02020603050405020304" pitchFamily="18" charset="0"/>
                          <a:cs typeface="Times New Roman" panose="02020603050405020304" pitchFamily="18" charset="0"/>
                        </a:rPr>
                        <a:t> 10_left</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20-25</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111-126  mmHg</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80-85 mmHg </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     18-25</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  5.4 -7.0 </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No Risk You are Healthy</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r>
              <a:tr h="701040">
                <a:tc>
                  <a:txBody>
                    <a:bodyPr/>
                    <a:p>
                      <a:pPr>
                        <a:buNone/>
                      </a:pPr>
                      <a:r>
                        <a:rPr lang="en-US" sz="2000">
                          <a:latin typeface="Times New Roman" panose="02020603050405020304" pitchFamily="18" charset="0"/>
                          <a:cs typeface="Times New Roman" panose="02020603050405020304" pitchFamily="18" charset="0"/>
                        </a:rPr>
                        <a:t> 1077_right</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30-35 </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140-160 mmHg, </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80-90 mmHg</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 27-29,</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4-5.6</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Very Low Risk 20%</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78000"/>
                      </a:schemeClr>
                    </a:solidFill>
                  </a:tcPr>
                </a:tc>
              </a:tr>
              <a:tr h="1005840">
                <a:tc>
                  <a:txBody>
                    <a:bodyPr/>
                    <a:p>
                      <a:pPr>
                        <a:buNone/>
                      </a:pPr>
                      <a:r>
                        <a:rPr lang="en-US" sz="2000">
                          <a:latin typeface="Times New Roman" panose="02020603050405020304" pitchFamily="18" charset="0"/>
                          <a:cs typeface="Times New Roman" panose="02020603050405020304" pitchFamily="18" charset="0"/>
                        </a:rPr>
                        <a:t> 10454_right</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45-60 </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160-176 mmHg</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95-100 mmHg, </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30-35,</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13.4 -14.9</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High Chance of Heart Attack 60%</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r>
              <a:tr h="701040">
                <a:tc>
                  <a:txBody>
                    <a:bodyPr/>
                    <a:p>
                      <a:pPr>
                        <a:buNone/>
                      </a:pPr>
                      <a:r>
                        <a:rPr lang="en-US" sz="2000">
                          <a:latin typeface="Times New Roman" panose="02020603050405020304" pitchFamily="18" charset="0"/>
                          <a:cs typeface="Times New Roman" panose="02020603050405020304" pitchFamily="18" charset="0"/>
                        </a:rPr>
                        <a:t> 1088_right</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35-40</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120-136 mmHg</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75-55 mmHg</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18-25</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5.5 -6.5 </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No Risk You are Healthy</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r>
              <a:tr h="1005840">
                <a:tc>
                  <a:txBody>
                    <a:bodyPr/>
                    <a:p>
                      <a:pPr>
                        <a:buNone/>
                      </a:pPr>
                      <a:r>
                        <a:rPr lang="en-US" sz="2000">
                          <a:latin typeface="Times New Roman" panose="02020603050405020304" pitchFamily="18" charset="0"/>
                          <a:cs typeface="Times New Roman" panose="02020603050405020304" pitchFamily="18" charset="0"/>
                        </a:rPr>
                        <a:t> 11854_right</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45-60 </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 160-176 mmHg</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95-100 mmHg</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 30-35</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13.4 -14.9 </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High Chance of Heart Attack 60%</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r>
              <a:tr h="701040">
                <a:tc>
                  <a:txBody>
                    <a:bodyPr/>
                    <a:p>
                      <a:pPr>
                        <a:buNone/>
                      </a:pPr>
                      <a:r>
                        <a:rPr lang="en-US" sz="2000">
                          <a:latin typeface="Times New Roman" panose="02020603050405020304" pitchFamily="18" charset="0"/>
                          <a:cs typeface="Times New Roman" panose="02020603050405020304" pitchFamily="18" charset="0"/>
                        </a:rPr>
                        <a:t> 1178_right</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30-35</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140-160 mmHg</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80-90 mmHg</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27-29</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4-5.6</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Very Low Risk 20%</a:t>
                      </a:r>
                      <a:endParaRPr lang="en-US" sz="2000">
                        <a:latin typeface="Times New Roman" panose="02020603050405020304" pitchFamily="18" charset="0"/>
                        <a:cs typeface="Times New Roman" panose="02020603050405020304" pitchFamily="18" charset="0"/>
                      </a:endParaRPr>
                    </a:p>
                  </a:txBody>
                  <a:tcPr>
                    <a:solidFill>
                      <a:schemeClr val="accent1">
                        <a:tint val="20000"/>
                        <a:alpha val="81000"/>
                      </a:schemeClr>
                    </a:solidFill>
                  </a:tcPr>
                </a:tc>
              </a:tr>
              <a:tr h="1005840">
                <a:tc>
                  <a:txBody>
                    <a:bodyPr/>
                    <a:p>
                      <a:pPr>
                        <a:buNone/>
                      </a:pPr>
                      <a:r>
                        <a:rPr lang="en-US" sz="2000">
                          <a:latin typeface="Times New Roman" panose="02020603050405020304" pitchFamily="18" charset="0"/>
                          <a:cs typeface="Times New Roman" panose="02020603050405020304" pitchFamily="18" charset="0"/>
                        </a:rPr>
                        <a:t> 10321_left</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45-60</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160-176 mmHg</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95-100 mmHg</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30-35,</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13.4 -14.9</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c>
                  <a:txBody>
                    <a:bodyPr/>
                    <a:p>
                      <a:pPr>
                        <a:buNone/>
                      </a:pPr>
                      <a:r>
                        <a:rPr lang="en-US" sz="2000">
                          <a:latin typeface="Times New Roman" panose="02020603050405020304" pitchFamily="18" charset="0"/>
                          <a:cs typeface="Times New Roman" panose="02020603050405020304" pitchFamily="18" charset="0"/>
                        </a:rPr>
                        <a:t>High Chance of Heart Attack 60%</a:t>
                      </a:r>
                      <a:endParaRPr lang="en-US" sz="2000">
                        <a:latin typeface="Times New Roman" panose="02020603050405020304" pitchFamily="18" charset="0"/>
                        <a:cs typeface="Times New Roman" panose="02020603050405020304" pitchFamily="18" charset="0"/>
                      </a:endParaRPr>
                    </a:p>
                  </a:txBody>
                  <a:tcPr>
                    <a:solidFill>
                      <a:schemeClr val="accent1">
                        <a:tint val="40000"/>
                        <a:alpha val="81000"/>
                      </a:schemeClr>
                    </a:solidFill>
                  </a:tcPr>
                </a:tc>
              </a:tr>
            </a:tbl>
          </a:graphicData>
        </a:graphic>
      </p:graphicFrame>
      <p:sp>
        <p:nvSpPr>
          <p:cNvPr id="6" name="Text Box 5"/>
          <p:cNvSpPr txBox="1"/>
          <p:nvPr/>
        </p:nvSpPr>
        <p:spPr>
          <a:xfrm>
            <a:off x="10789285" y="5271135"/>
            <a:ext cx="1402715" cy="132207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Fig 14:Table for result output</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2177415" y="255905"/>
            <a:ext cx="9006840" cy="976630"/>
          </a:xfrm>
        </p:spPr>
        <p:txBody>
          <a:bodyPr/>
          <a:p>
            <a:r>
              <a:rPr lang="en-US" sz="4800">
                <a:latin typeface="Times New Roman" panose="02020603050405020304" pitchFamily="18" charset="0"/>
                <a:cs typeface="Times New Roman" panose="02020603050405020304" pitchFamily="18" charset="0"/>
              </a:rPr>
              <a:t>             CONCLUSION</a:t>
            </a:r>
            <a:endParaRPr lang="en-US" sz="4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45615" y="1232535"/>
            <a:ext cx="9775825" cy="4098290"/>
          </a:xfrm>
        </p:spPr>
        <p:txBody>
          <a:bodyPr>
            <a:noAutofit/>
          </a:bodyPr>
          <a:p>
            <a:pPr marL="0" indent="0" algn="just">
              <a:lnSpc>
                <a:spcPct val="150000"/>
              </a:lnSpc>
              <a:buNone/>
            </a:pPr>
            <a:r>
              <a:rPr lang="en-US" sz="2400">
                <a:solidFill>
                  <a:schemeClr val="tx1"/>
                </a:solidFill>
                <a:latin typeface="Times New Roman" panose="02020603050405020304" pitchFamily="18" charset="0"/>
                <a:cs typeface="Times New Roman" panose="02020603050405020304" pitchFamily="18" charset="0"/>
              </a:rPr>
              <a:t>Identifying the processing of raw healthcare data of heart information will help in the long term saving of human lives and early detection of abnormalities in heart conditions.Machine learning techniques were used in this work to prcess the raw data and provide a new and novel discernment towards heart disease.Heart disease prediction is challenging and very important in the medical.However, the mortality rate can be drastically controlled if the disease is detected at the early stages and preventative measures are adopted as soon as possible.Further extension of this study is highly desirable to direct the investigations to real-world datasets instead of just theorectical approaches and simulations.</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402590" y="782320"/>
            <a:ext cx="539750" cy="368300"/>
          </a:xfrm>
          <a:prstGeom prst="rect">
            <a:avLst/>
          </a:prstGeom>
          <a:noFill/>
        </p:spPr>
        <p:txBody>
          <a:bodyPr wrap="square" rtlCol="0">
            <a:spAutoFit/>
          </a:bodyPr>
          <a:p>
            <a:r>
              <a:rPr lang="en-US">
                <a:solidFill>
                  <a:schemeClr val="bg1"/>
                </a:solidFill>
              </a:rPr>
              <a:t>17</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5536" y="221154"/>
            <a:ext cx="8915399" cy="1068090"/>
          </a:xfrm>
        </p:spPr>
        <p: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51819" y="1289243"/>
            <a:ext cx="9852794" cy="5347603"/>
          </a:xfrm>
        </p:spPr>
        <p:txBody>
          <a:bodyPr>
            <a:normAutofit/>
          </a:bodyPr>
          <a:lstStyle/>
          <a:p>
            <a:pPr marL="514350" indent="-514350" algn="just">
              <a:buFont typeface="+mj-lt"/>
              <a:buAutoNum type="arabicPeriod"/>
            </a:pPr>
            <a:r>
              <a:rPr lang="en-US" sz="2800" dirty="0"/>
              <a:t> </a:t>
            </a:r>
            <a:r>
              <a:rPr lang="en-US" sz="2400" dirty="0">
                <a:solidFill>
                  <a:schemeClr val="tx1"/>
                </a:solidFill>
                <a:latin typeface="Times New Roman" panose="02020603050405020304" pitchFamily="18" charset="0"/>
                <a:cs typeface="Times New Roman" panose="02020603050405020304" pitchFamily="18" charset="0"/>
              </a:rPr>
              <a:t>Pampana LK, Rayudu MS. A review: prediction of multiple adverse health conditions from retinal images. In: 2020 IEEE Bangalore humanitarian technology conference (B-HTC). IEEE; 2020.</a:t>
            </a:r>
            <a:endParaRPr lang="en-US" sz="2400"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Liu Z, et al. Swin transformer: hierarchical vision transformer using shifted windows. In: Proceedings of the IEEE/CVF international conference on computer vision; 2021.</a:t>
            </a:r>
            <a:endParaRPr lang="en-IN" sz="2400"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Gopinath B, et al. Retinal vascular geometry and the prevalence of atrial fibrillation and heart failure in a clinic-based sample. Heart Lung Circ 2019</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579755" y="4401185"/>
            <a:ext cx="524510" cy="368300"/>
          </a:xfrm>
          <a:prstGeom prst="rect">
            <a:avLst/>
          </a:prstGeom>
          <a:noFill/>
        </p:spPr>
        <p:txBody>
          <a:bodyPr wrap="square" rtlCol="0">
            <a:spAutoFit/>
          </a:bodyPr>
          <a:p>
            <a:r>
              <a:rPr lang="en-US">
                <a:solidFill>
                  <a:schemeClr val="bg1"/>
                </a:solidFill>
              </a:rPr>
              <a:t>18</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9770" y="0"/>
            <a:ext cx="8915400" cy="914400"/>
          </a:xfrm>
        </p:spPr>
        <p:txBody>
          <a:bodyPr/>
          <a:lstStyle/>
          <a:p>
            <a:pPr algn="ctr"/>
            <a:r>
              <a:rPr lang="en-IN" sz="4800" dirty="0">
                <a:solidFill>
                  <a:schemeClr val="tx1"/>
                </a:solidFill>
                <a:latin typeface="Times New Roman" panose="02020603050405020304" pitchFamily="18" charset="0"/>
                <a:cs typeface="Times New Roman" panose="02020603050405020304" pitchFamily="18" charset="0"/>
              </a:rPr>
              <a:t>CONTENTS</a:t>
            </a:r>
            <a:endParaRPr lang="en-IN" sz="48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70380" y="798195"/>
            <a:ext cx="10420985" cy="5952490"/>
          </a:xfrm>
        </p:spPr>
        <p:txBody>
          <a:bodyPr>
            <a:noAutofit/>
          </a:bodyPr>
          <a:lstStyle/>
          <a:p>
            <a:pPr marL="285750" indent="-28575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INTRODUCTION </a:t>
            </a: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LITERATURE SURVEY</a:t>
            </a: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PROBLEM STATEMENT</a:t>
            </a: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OBJECTIVES</a:t>
            </a: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2400" dirty="0">
                <a:solidFill>
                  <a:schemeClr val="tx1"/>
                </a:solidFill>
                <a:latin typeface="Times New Roman" panose="02020603050405020304" pitchFamily="18" charset="0"/>
                <a:cs typeface="Times New Roman" panose="02020603050405020304" pitchFamily="18" charset="0"/>
              </a:rPr>
              <a:t>FUNCTIONAL AND NON FUNCTIONAL SPECIFICATION</a:t>
            </a:r>
            <a:endParaRPr lang="en-US" alt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2400" dirty="0">
                <a:solidFill>
                  <a:schemeClr val="tx1"/>
                </a:solidFill>
                <a:latin typeface="Times New Roman" panose="02020603050405020304" pitchFamily="18" charset="0"/>
                <a:cs typeface="Times New Roman" panose="02020603050405020304" pitchFamily="18" charset="0"/>
              </a:rPr>
              <a:t>SYETEM REQUIREMENT SPECIFICATION</a:t>
            </a:r>
            <a:endParaRPr lang="en-US" alt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2400" dirty="0">
                <a:solidFill>
                  <a:schemeClr val="tx1"/>
                </a:solidFill>
                <a:latin typeface="Times New Roman" panose="02020603050405020304" pitchFamily="18" charset="0"/>
                <a:cs typeface="Times New Roman" panose="02020603050405020304" pitchFamily="18" charset="0"/>
              </a:rPr>
              <a:t>METHODOLOGY</a:t>
            </a:r>
            <a:endParaRPr lang="en-US" alt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2400" dirty="0">
                <a:solidFill>
                  <a:schemeClr val="tx1"/>
                </a:solidFill>
                <a:latin typeface="Times New Roman" panose="02020603050405020304" pitchFamily="18" charset="0"/>
                <a:cs typeface="Times New Roman" panose="02020603050405020304" pitchFamily="18" charset="0"/>
              </a:rPr>
              <a:t>SYSTEM IMPLEMENTATION</a:t>
            </a:r>
            <a:endParaRPr lang="en-US" alt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2400" dirty="0">
                <a:solidFill>
                  <a:schemeClr val="tx1"/>
                </a:solidFill>
                <a:latin typeface="Times New Roman" panose="02020603050405020304" pitchFamily="18" charset="0"/>
                <a:cs typeface="Times New Roman" panose="02020603050405020304" pitchFamily="18" charset="0"/>
              </a:rPr>
              <a:t>TESTING</a:t>
            </a:r>
            <a:endParaRPr lang="en-US" alt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2400" dirty="0">
                <a:solidFill>
                  <a:schemeClr val="tx1"/>
                </a:solidFill>
                <a:latin typeface="Times New Roman" panose="02020603050405020304" pitchFamily="18" charset="0"/>
                <a:cs typeface="Times New Roman" panose="02020603050405020304" pitchFamily="18" charset="0"/>
              </a:rPr>
              <a:t>RESULTS</a:t>
            </a:r>
            <a:endParaRPr lang="en-US" alt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2400" dirty="0">
                <a:solidFill>
                  <a:schemeClr val="tx1"/>
                </a:solidFill>
                <a:latin typeface="Times New Roman" panose="02020603050405020304" pitchFamily="18" charset="0"/>
                <a:cs typeface="Times New Roman" panose="02020603050405020304" pitchFamily="18" charset="0"/>
              </a:rPr>
              <a:t>CONCLUSION</a:t>
            </a: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REFERENCES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60439" y="4483510"/>
            <a:ext cx="781664" cy="369332"/>
          </a:xfrm>
          <a:prstGeom prst="rect">
            <a:avLst/>
          </a:prstGeom>
          <a:noFill/>
        </p:spPr>
        <p:txBody>
          <a:bodyPr wrap="square" rtlCol="0">
            <a:spAutoFit/>
          </a:bodyPr>
          <a:lstStyle/>
          <a:p>
            <a:pPr algn="r"/>
            <a:r>
              <a:rPr lang="en-IN" dirty="0">
                <a:solidFill>
                  <a:schemeClr val="bg1"/>
                </a:solidFill>
              </a:rPr>
              <a:t>2</a:t>
            </a:r>
            <a:endParaRPr lang="en-IN" dirty="0">
              <a:solidFill>
                <a:schemeClr val="bg1"/>
              </a:solidFill>
            </a:endParaRPr>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7843" y="2374490"/>
            <a:ext cx="8915399" cy="1237768"/>
          </a:xfrm>
        </p:spPr>
        <p:txBody>
          <a:bodyPr>
            <a:noAutofit/>
          </a:bodyPr>
          <a:lstStyle/>
          <a:p>
            <a:pPr algn="ctr"/>
            <a:r>
              <a:rPr lang="en-IN" sz="720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5310" y="4572000"/>
            <a:ext cx="794385" cy="368300"/>
          </a:xfrm>
          <a:prstGeom prst="rect">
            <a:avLst/>
          </a:prstGeom>
          <a:noFill/>
        </p:spPr>
        <p:txBody>
          <a:bodyPr wrap="square" rtlCol="0">
            <a:spAutoFit/>
          </a:bodyPr>
          <a:lstStyle/>
          <a:p>
            <a:pPr algn="r"/>
            <a:r>
              <a:rPr lang="en-US" altLang="en-IN" dirty="0">
                <a:solidFill>
                  <a:schemeClr val="bg1"/>
                </a:solidFill>
              </a:rPr>
              <a:t>19</a:t>
            </a:r>
            <a:endParaRPr lang="en-US" altLang="en-I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473767" y="-317"/>
            <a:ext cx="6265228" cy="976312"/>
          </a:xfrm>
        </p:spPr>
        <p:txBody>
          <a:bodyPr>
            <a:noAutofit/>
          </a:bodyPr>
          <a:lstStyle/>
          <a:p>
            <a:r>
              <a:rPr lang="en-IN" sz="5400" dirty="0"/>
              <a:t> </a:t>
            </a:r>
            <a:r>
              <a:rPr lang="en-IN" sz="5400" dirty="0">
                <a:latin typeface="Times New Roman" panose="02020603050405020304" pitchFamily="18" charset="0"/>
                <a:cs typeface="Times New Roman" panose="02020603050405020304" pitchFamily="18" charset="0"/>
              </a:rPr>
              <a:t>INTRODUCTION </a:t>
            </a:r>
            <a:endParaRPr lang="en-US" sz="5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1489075" y="975995"/>
            <a:ext cx="10234295" cy="3145790"/>
          </a:xfrm>
        </p:spPr>
        <p:txBody>
          <a:bodyPr/>
          <a:lstStyle/>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Day by day the cases of heart diseases are increasing at a rapid rate and it’s very Important and concerning to predict any such diseases beforehand. </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This diagnosis is a difficult task i.e. it should be performed precisely and efficiently.</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 quite helpful approach was used to regulate how the model can be used to improve the accuracy of prediction of Heart Attack in any individual.</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9" name="Picture 8" descr="fundus"/>
          <p:cNvPicPr>
            <a:picLocks noChangeAspect="1"/>
          </p:cNvPicPr>
          <p:nvPr/>
        </p:nvPicPr>
        <p:blipFill>
          <a:blip r:embed="rId1"/>
          <a:stretch>
            <a:fillRect/>
          </a:stretch>
        </p:blipFill>
        <p:spPr>
          <a:xfrm>
            <a:off x="1459865" y="3429000"/>
            <a:ext cx="4064000" cy="3018790"/>
          </a:xfrm>
          <a:prstGeom prst="rect">
            <a:avLst/>
          </a:prstGeom>
        </p:spPr>
      </p:pic>
      <p:sp>
        <p:nvSpPr>
          <p:cNvPr id="10" name="Text Box 9"/>
          <p:cNvSpPr txBox="1"/>
          <p:nvPr/>
        </p:nvSpPr>
        <p:spPr>
          <a:xfrm>
            <a:off x="1001313" y="791845"/>
            <a:ext cx="339090" cy="36830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3</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descr="heart2"/>
          <p:cNvPicPr>
            <a:picLocks noChangeAspect="1"/>
          </p:cNvPicPr>
          <p:nvPr/>
        </p:nvPicPr>
        <p:blipFill>
          <a:blip r:embed="rId2"/>
          <a:stretch>
            <a:fillRect/>
          </a:stretch>
        </p:blipFill>
        <p:spPr>
          <a:xfrm>
            <a:off x="6663055" y="3470275"/>
            <a:ext cx="4420870" cy="3019425"/>
          </a:xfrm>
          <a:prstGeom prst="rect">
            <a:avLst/>
          </a:prstGeom>
        </p:spPr>
      </p:pic>
      <p:sp>
        <p:nvSpPr>
          <p:cNvPr id="5" name="Text Box 4"/>
          <p:cNvSpPr txBox="1"/>
          <p:nvPr/>
        </p:nvSpPr>
        <p:spPr>
          <a:xfrm>
            <a:off x="2328545" y="6489700"/>
            <a:ext cx="3355975"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Fig 1:Overview of retina</a:t>
            </a:r>
            <a:endParaRPr lang="en-US">
              <a:latin typeface="Times New Roman" panose="02020603050405020304" pitchFamily="18" charset="0"/>
              <a:cs typeface="Times New Roman" panose="02020603050405020304" pitchFamily="18" charset="0"/>
            </a:endParaRPr>
          </a:p>
        </p:txBody>
      </p:sp>
      <p:sp>
        <p:nvSpPr>
          <p:cNvPr id="6" name="Text Box 5"/>
          <p:cNvSpPr txBox="1"/>
          <p:nvPr/>
        </p:nvSpPr>
        <p:spPr>
          <a:xfrm>
            <a:off x="7668895" y="6489700"/>
            <a:ext cx="329692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Fig 2:Overview of Human Heart</a:t>
            </a:r>
            <a:endParaRPr lang="en-US">
              <a:latin typeface="Times New Roman" panose="02020603050405020304" pitchFamily="18" charset="0"/>
              <a:cs typeface="Times New Roman" panose="02020603050405020304" pitchFamily="18" charset="0"/>
            </a:endParaRPr>
          </a:p>
        </p:txBody>
      </p:sp>
    </p:spTree>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 Box 8"/>
          <p:cNvSpPr txBox="1"/>
          <p:nvPr/>
        </p:nvSpPr>
        <p:spPr>
          <a:xfrm>
            <a:off x="1025207" y="749280"/>
            <a:ext cx="258445" cy="368300"/>
          </a:xfrm>
          <a:prstGeom prst="rect">
            <a:avLst/>
          </a:prstGeom>
          <a:noFill/>
        </p:spPr>
        <p:txBody>
          <a:bodyPr wrap="square" rtlCol="0">
            <a:spAutoFit/>
          </a:bodyPr>
          <a:lstStyle/>
          <a:p>
            <a:r>
              <a:rPr lang="en-US" dirty="0">
                <a:solidFill>
                  <a:schemeClr val="bg1"/>
                </a:solidFill>
              </a:rPr>
              <a:t>4</a:t>
            </a:r>
            <a:endParaRPr lang="en-US" dirty="0">
              <a:solidFill>
                <a:schemeClr val="bg1"/>
              </a:solidFill>
            </a:endParaRPr>
          </a:p>
        </p:txBody>
      </p:sp>
      <p:pic>
        <p:nvPicPr>
          <p:cNvPr id="3" name="Picture 2" descr="retina 3"/>
          <p:cNvPicPr>
            <a:picLocks noChangeAspect="1"/>
          </p:cNvPicPr>
          <p:nvPr/>
        </p:nvPicPr>
        <p:blipFill>
          <a:blip r:embed="rId1"/>
          <a:stretch>
            <a:fillRect/>
          </a:stretch>
        </p:blipFill>
        <p:spPr>
          <a:xfrm>
            <a:off x="1425670" y="1252169"/>
            <a:ext cx="4670330" cy="435366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626" y="1252169"/>
            <a:ext cx="4486379" cy="4353662"/>
          </a:xfrm>
          <a:prstGeom prst="rect">
            <a:avLst/>
          </a:prstGeom>
        </p:spPr>
      </p:pic>
      <p:sp>
        <p:nvSpPr>
          <p:cNvPr id="2" name="Text Box 1"/>
          <p:cNvSpPr txBox="1"/>
          <p:nvPr/>
        </p:nvSpPr>
        <p:spPr>
          <a:xfrm>
            <a:off x="2284730" y="5831205"/>
            <a:ext cx="3648075" cy="39878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Fig 3:Retina of a healthy person</a:t>
            </a:r>
            <a:endParaRPr lang="en-US" sz="2000">
              <a:latin typeface="Times New Roman" panose="02020603050405020304" pitchFamily="18" charset="0"/>
              <a:cs typeface="Times New Roman" panose="02020603050405020304" pitchFamily="18" charset="0"/>
            </a:endParaRPr>
          </a:p>
        </p:txBody>
      </p:sp>
      <p:sp>
        <p:nvSpPr>
          <p:cNvPr id="4" name="Text Box 3"/>
          <p:cNvSpPr txBox="1"/>
          <p:nvPr/>
        </p:nvSpPr>
        <p:spPr>
          <a:xfrm>
            <a:off x="7290435" y="5815965"/>
            <a:ext cx="4318000" cy="70675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Fig 4:Retina of person with high risk of heart disease</a:t>
            </a:r>
            <a:endParaRPr lang="en-US" sz="2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72" name="Footer Placeholder 2"/>
          <p:cNvSpPr>
            <a:spLocks noGrp="1"/>
          </p:cNvSpPr>
          <p:nvPr>
            <p:ph type="ftr" sz="quarter" idx="11"/>
          </p:nvPr>
        </p:nvSpPr>
        <p:spPr/>
        <p:txBody>
          <a:bodyPr/>
          <a:lstStyle/>
          <a:p>
            <a:r>
              <a:rPr lang="en-IN"/>
              <a:t>Dept of ISE</a:t>
            </a:r>
            <a:endParaRPr lang="en-IN" dirty="0"/>
          </a:p>
        </p:txBody>
      </p:sp>
      <p:sp>
        <p:nvSpPr>
          <p:cNvPr id="1048673" name="Slide Number Placeholder 3"/>
          <p:cNvSpPr>
            <a:spLocks noGrp="1"/>
          </p:cNvSpPr>
          <p:nvPr>
            <p:ph type="sldNum" sz="quarter" idx="12"/>
          </p:nvPr>
        </p:nvSpPr>
        <p:spPr/>
        <p:txBody>
          <a:bodyPr/>
          <a:lstStyle/>
          <a:p>
            <a:r>
              <a:rPr lang="en-US" altLang="en-IN" dirty="0"/>
              <a:t>5</a:t>
            </a:r>
            <a:endParaRPr lang="en-US" altLang="en-IN" dirty="0"/>
          </a:p>
        </p:txBody>
      </p:sp>
      <p:graphicFrame>
        <p:nvGraphicFramePr>
          <p:cNvPr id="4194304" name="Table 5"/>
          <p:cNvGraphicFramePr>
            <a:graphicFrameLocks noGrp="1"/>
          </p:cNvGraphicFramePr>
          <p:nvPr/>
        </p:nvGraphicFramePr>
        <p:xfrm>
          <a:off x="1460089" y="697699"/>
          <a:ext cx="10427110" cy="5919448"/>
        </p:xfrm>
        <a:graphic>
          <a:graphicData uri="http://schemas.openxmlformats.org/drawingml/2006/table">
            <a:tbl>
              <a:tblPr firstRow="1" bandRow="1">
                <a:tableStyleId>{5C22544A-7EE6-4342-B048-85BDC9FD1C3A}</a:tableStyleId>
              </a:tblPr>
              <a:tblGrid>
                <a:gridCol w="915343"/>
                <a:gridCol w="2211316"/>
                <a:gridCol w="3209990"/>
                <a:gridCol w="989845"/>
                <a:gridCol w="3100616"/>
              </a:tblGrid>
              <a:tr h="418100">
                <a:tc>
                  <a:txBody>
                    <a:bodyPr/>
                    <a:lstStyle/>
                    <a:p>
                      <a:r>
                        <a:rPr lang="en-US" sz="1900" dirty="0" err="1">
                          <a:latin typeface="Times New Roman" panose="02020603050405020304" pitchFamily="18" charset="0"/>
                          <a:cs typeface="Times New Roman" panose="02020603050405020304" pitchFamily="18" charset="0"/>
                        </a:rPr>
                        <a:t>S.No</a:t>
                      </a:r>
                      <a:endParaRPr lang="en-US" sz="1900" dirty="0" err="1">
                        <a:latin typeface="Times New Roman" panose="02020603050405020304" pitchFamily="18" charset="0"/>
                        <a:cs typeface="Times New Roman" panose="02020603050405020304" pitchFamily="18" charset="0"/>
                      </a:endParaRPr>
                    </a:p>
                  </a:txBody>
                  <a:tcPr marL="89326" marR="89326"/>
                </a:tc>
                <a:tc>
                  <a:txBody>
                    <a:bodyPr/>
                    <a:lstStyle/>
                    <a:p>
                      <a:r>
                        <a:rPr lang="en-IN" sz="1900" dirty="0">
                          <a:latin typeface="Times New Roman" panose="02020603050405020304" pitchFamily="18" charset="0"/>
                          <a:cs typeface="Times New Roman" panose="02020603050405020304" pitchFamily="18" charset="0"/>
                        </a:rPr>
                        <a:t>Author</a:t>
                      </a:r>
                      <a:endParaRPr lang="en-IN" sz="1900" dirty="0">
                        <a:latin typeface="Times New Roman" panose="02020603050405020304" pitchFamily="18" charset="0"/>
                        <a:cs typeface="Times New Roman" panose="02020603050405020304" pitchFamily="18" charset="0"/>
                      </a:endParaRPr>
                    </a:p>
                  </a:txBody>
                  <a:tcPr marL="89326" marR="89326"/>
                </a:tc>
                <a:tc>
                  <a:txBody>
                    <a:bodyPr/>
                    <a:lstStyle/>
                    <a:p>
                      <a:r>
                        <a:rPr lang="en-IN" sz="1900" dirty="0">
                          <a:latin typeface="Times New Roman" panose="02020603050405020304" pitchFamily="18" charset="0"/>
                          <a:cs typeface="Times New Roman" panose="02020603050405020304" pitchFamily="18" charset="0"/>
                        </a:rPr>
                        <a:t>Paper</a:t>
                      </a:r>
                      <a:r>
                        <a:rPr lang="en-IN" sz="1900" baseline="0" dirty="0">
                          <a:latin typeface="Times New Roman" panose="02020603050405020304" pitchFamily="18" charset="0"/>
                          <a:cs typeface="Times New Roman" panose="02020603050405020304" pitchFamily="18" charset="0"/>
                        </a:rPr>
                        <a:t> Name</a:t>
                      </a:r>
                      <a:endParaRPr lang="en-US" sz="1900" dirty="0">
                        <a:latin typeface="Times New Roman" panose="02020603050405020304" pitchFamily="18" charset="0"/>
                        <a:cs typeface="Times New Roman" panose="02020603050405020304" pitchFamily="18" charset="0"/>
                      </a:endParaRPr>
                    </a:p>
                  </a:txBody>
                  <a:tcPr marL="89326" marR="89326"/>
                </a:tc>
                <a:tc>
                  <a:txBody>
                    <a:bodyPr/>
                    <a:lstStyle/>
                    <a:p>
                      <a:r>
                        <a:rPr lang="en-IN" sz="1900" dirty="0">
                          <a:latin typeface="Times New Roman" panose="02020603050405020304" pitchFamily="18" charset="0"/>
                          <a:cs typeface="Times New Roman" panose="02020603050405020304" pitchFamily="18" charset="0"/>
                        </a:rPr>
                        <a:t>Year</a:t>
                      </a:r>
                      <a:endParaRPr lang="en-IN" sz="1900" dirty="0">
                        <a:latin typeface="Times New Roman" panose="02020603050405020304" pitchFamily="18" charset="0"/>
                        <a:cs typeface="Times New Roman" panose="02020603050405020304" pitchFamily="18" charset="0"/>
                      </a:endParaRPr>
                    </a:p>
                  </a:txBody>
                  <a:tcPr marL="89326" marR="89326"/>
                </a:tc>
                <a:tc>
                  <a:txBody>
                    <a:bodyPr/>
                    <a:lstStyle/>
                    <a:p>
                      <a:r>
                        <a:rPr lang="en-IN" sz="1900" dirty="0">
                          <a:latin typeface="Times New Roman" panose="02020603050405020304" pitchFamily="18" charset="0"/>
                          <a:cs typeface="Times New Roman" panose="02020603050405020304" pitchFamily="18" charset="0"/>
                        </a:rPr>
                        <a:t>Limitations</a:t>
                      </a:r>
                      <a:endParaRPr lang="en-IN" sz="1900" dirty="0">
                        <a:latin typeface="Times New Roman" panose="02020603050405020304" pitchFamily="18" charset="0"/>
                        <a:cs typeface="Times New Roman" panose="02020603050405020304" pitchFamily="18" charset="0"/>
                      </a:endParaRPr>
                    </a:p>
                  </a:txBody>
                  <a:tcPr marL="89326" marR="89326"/>
                </a:tc>
              </a:tr>
              <a:tr h="1973434">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marL="89326" marR="89326"/>
                </a:tc>
                <a:tc>
                  <a:txBody>
                    <a:bodyPr/>
                    <a:lstStyle/>
                    <a:p>
                      <a:pPr algn="l">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Henner Hanssen,</a:t>
                      </a:r>
                      <a:endParaRPr lang="en-US" sz="1600" kern="1200" dirty="0">
                        <a:solidFill>
                          <a:schemeClr val="dk1"/>
                        </a:solidFill>
                        <a:effectLst/>
                        <a:latin typeface="Times New Roman" panose="02020603050405020304" pitchFamily="18" charset="0"/>
                        <a:ea typeface="+mn-ea"/>
                        <a:cs typeface="Times New Roman" panose="02020603050405020304" pitchFamily="18" charset="0"/>
                      </a:endParaRPr>
                    </a:p>
                    <a:p>
                      <a:pPr algn="l">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 Lukas Streese,</a:t>
                      </a:r>
                      <a:endParaRPr lang="en-US" sz="1600" kern="1200" dirty="0">
                        <a:solidFill>
                          <a:schemeClr val="dk1"/>
                        </a:solidFill>
                        <a:effectLst/>
                        <a:latin typeface="Times New Roman" panose="02020603050405020304" pitchFamily="18" charset="0"/>
                        <a:ea typeface="+mn-ea"/>
                        <a:cs typeface="Times New Roman" panose="02020603050405020304" pitchFamily="18" charset="0"/>
                      </a:endParaRPr>
                    </a:p>
                    <a:p>
                      <a:pPr algn="l">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 Walthard Vilser</a:t>
                      </a:r>
                      <a:endParaRPr lang="en-US" sz="1400" dirty="0">
                        <a:latin typeface="Times New Roman" panose="02020603050405020304" pitchFamily="18" charset="0"/>
                        <a:cs typeface="Times New Roman" panose="02020603050405020304" pitchFamily="18" charset="0"/>
                      </a:endParaRPr>
                    </a:p>
                  </a:txBody>
                  <a:tcPr marL="89326" marR="89326"/>
                </a:tc>
                <a:tc>
                  <a:txBody>
                    <a:bodyPr/>
                    <a:lstStyle/>
                    <a:p>
                      <a:r>
                        <a:rPr lang="en-US" sz="1600" dirty="0">
                          <a:latin typeface="Times New Roman" panose="02020603050405020304" pitchFamily="18" charset="0"/>
                          <a:cs typeface="Times New Roman" panose="02020603050405020304" pitchFamily="18" charset="0"/>
                        </a:rPr>
                        <a:t>Retinal vessel diameters and function in cardiovascular risk and disease.</a:t>
                      </a:r>
                      <a:endParaRPr lang="en-US" sz="1600" dirty="0">
                        <a:latin typeface="Times New Roman" panose="02020603050405020304" pitchFamily="18" charset="0"/>
                        <a:cs typeface="Times New Roman" panose="02020603050405020304" pitchFamily="18" charset="0"/>
                      </a:endParaRPr>
                    </a:p>
                    <a:p>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marL="89326" marR="89326"/>
                </a:tc>
                <a:tc>
                  <a:txBody>
                    <a:bodyPr/>
                    <a:lstStyle/>
                    <a:p>
                      <a:r>
                        <a:rPr lang="en-IN" sz="1600" dirty="0">
                          <a:latin typeface="Times New Roman" panose="02020603050405020304" pitchFamily="18" charset="0"/>
                          <a:cs typeface="Times New Roman" panose="02020603050405020304" pitchFamily="18" charset="0"/>
                        </a:rPr>
                        <a:t>June-22</a:t>
                      </a:r>
                      <a:endParaRPr lang="en-IN" sz="1600" dirty="0">
                        <a:latin typeface="Times New Roman" panose="02020603050405020304" pitchFamily="18" charset="0"/>
                        <a:cs typeface="Times New Roman" panose="02020603050405020304" pitchFamily="18" charset="0"/>
                      </a:endParaRPr>
                    </a:p>
                  </a:txBody>
                  <a:tcPr marL="89326" marR="89326"/>
                </a:tc>
                <a:tc>
                  <a:txBody>
                    <a:bodyPr/>
                    <a:lstStyle/>
                    <a:p>
                      <a:pPr algn="l"/>
                      <a:r>
                        <a:rPr lang="en-US" sz="1600">
                          <a:latin typeface="Times New Roman" panose="02020603050405020304" pitchFamily="18" charset="0"/>
                          <a:cs typeface="Times New Roman" panose="02020603050405020304" pitchFamily="18" charset="0"/>
                        </a:rPr>
                        <a:t>It was </a:t>
                      </a:r>
                      <a:r>
                        <a:rPr lang="en-US" sz="1600" dirty="0">
                          <a:latin typeface="Times New Roman" panose="02020603050405020304" pitchFamily="18" charset="0"/>
                          <a:cs typeface="Times New Roman" panose="02020603050405020304" pitchFamily="18" charset="0"/>
                        </a:rPr>
                        <a:t>noted that retinal FID may also be impaired in patients having eye disease (glaucoma)  systemic neurological disease(Alzheimer, Multiple Sclerosis).</a:t>
                      </a:r>
                      <a:endParaRPr lang="en-US" sz="1600" dirty="0">
                        <a:latin typeface="Times New Roman" panose="02020603050405020304" pitchFamily="18" charset="0"/>
                        <a:cs typeface="Times New Roman" panose="02020603050405020304" pitchFamily="18" charset="0"/>
                      </a:endParaRPr>
                    </a:p>
                  </a:txBody>
                  <a:tcPr marL="89326" marR="89326"/>
                </a:tc>
              </a:tr>
              <a:tr h="1973434">
                <a:tc>
                  <a:txBody>
                    <a:bodyPr/>
                    <a:lstStyle/>
                    <a:p>
                      <a:pPr algn="ctr"/>
                      <a:r>
                        <a:rPr lang="en-US" sz="1600" dirty="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marL="89326" marR="89326"/>
                </a:tc>
                <a:tc>
                  <a:txBody>
                    <a:bodyPr/>
                    <a:lstStyle/>
                    <a:p>
                      <a:r>
                        <a:rPr lang="en-US" sz="1600" dirty="0">
                          <a:latin typeface="Times New Roman" panose="02020603050405020304" pitchFamily="18" charset="0"/>
                          <a:cs typeface="Times New Roman" panose="02020603050405020304" pitchFamily="18" charset="0"/>
                        </a:rPr>
                        <a:t>Shukai Liu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Rebecca L.Thomas ,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David R.Owens</a:t>
                      </a:r>
                      <a:endParaRPr lang="en-US" sz="1600" dirty="0">
                        <a:latin typeface="Times New Roman" panose="02020603050405020304" pitchFamily="18" charset="0"/>
                        <a:cs typeface="Times New Roman" panose="02020603050405020304" pitchFamily="18" charset="0"/>
                      </a:endParaRPr>
                    </a:p>
                  </a:txBody>
                  <a:tcPr marL="89326" marR="89326"/>
                </a:tc>
                <a:tc>
                  <a:txBody>
                    <a:bodyPr/>
                    <a:lstStyle/>
                    <a:p>
                      <a:r>
                        <a:rPr lang="en-US" sz="1600" dirty="0">
                          <a:latin typeface="Times New Roman" panose="02020603050405020304" pitchFamily="18" charset="0"/>
                          <a:cs typeface="Times New Roman" panose="02020603050405020304" pitchFamily="18" charset="0"/>
                        </a:rPr>
                        <a:t>Risk Assessment of CHD Using Retinal Images with Machine Learning Approaches for People with Cardiometabolic Disorders.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Accuracy 92.6%</a:t>
                      </a:r>
                      <a:endParaRPr lang="en-US" sz="1600" dirty="0">
                        <a:latin typeface="Times New Roman" panose="02020603050405020304" pitchFamily="18" charset="0"/>
                        <a:cs typeface="Times New Roman" panose="02020603050405020304" pitchFamily="18" charset="0"/>
                      </a:endParaRPr>
                    </a:p>
                  </a:txBody>
                  <a:tcPr marL="89326" marR="89326"/>
                </a:tc>
                <a:tc>
                  <a:txBody>
                    <a:bodyPr/>
                    <a:lstStyle/>
                    <a:p>
                      <a:r>
                        <a:rPr lang="en-IN" sz="1600" dirty="0">
                          <a:latin typeface="Times New Roman" panose="02020603050405020304" pitchFamily="18" charset="0"/>
                          <a:cs typeface="Times New Roman" panose="02020603050405020304" pitchFamily="18" charset="0"/>
                        </a:rPr>
                        <a:t>May-22</a:t>
                      </a:r>
                      <a:endParaRPr lang="en-IN" sz="1600" dirty="0">
                        <a:latin typeface="Times New Roman" panose="02020603050405020304" pitchFamily="18" charset="0"/>
                        <a:cs typeface="Times New Roman" panose="02020603050405020304" pitchFamily="18" charset="0"/>
                      </a:endParaRPr>
                    </a:p>
                  </a:txBody>
                  <a:tcPr marL="89326" marR="89326"/>
                </a:tc>
                <a:tc>
                  <a:txBody>
                    <a:bodyPr/>
                    <a:lstStyle/>
                    <a:p>
                      <a:r>
                        <a:rPr lang="en-US" sz="1600" dirty="0">
                          <a:latin typeface="Times New Roman" panose="02020603050405020304" pitchFamily="18" charset="0"/>
                          <a:cs typeface="Times New Roman" panose="02020603050405020304" pitchFamily="18" charset="0"/>
                        </a:rPr>
                        <a:t>Although the retinal images were captured prospectively, this is still a retrospective study since CHD patients may have their disease developed when admitted to the hospital.</a:t>
                      </a:r>
                      <a:endParaRPr lang="en-US" sz="1600" dirty="0">
                        <a:latin typeface="Times New Roman" panose="02020603050405020304" pitchFamily="18" charset="0"/>
                        <a:cs typeface="Times New Roman" panose="02020603050405020304" pitchFamily="18" charset="0"/>
                      </a:endParaRPr>
                    </a:p>
                  </a:txBody>
                  <a:tcPr marL="89326" marR="89326"/>
                </a:tc>
              </a:tr>
              <a:tr h="1438265">
                <a:tc>
                  <a:txBody>
                    <a:bodyPr/>
                    <a:lstStyle/>
                    <a:p>
                      <a:pPr algn="ctr"/>
                      <a:r>
                        <a:rPr lang="en-US" sz="1600" dirty="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marL="89326" marR="89326"/>
                </a:tc>
                <a:tc>
                  <a:txBody>
                    <a:bodyPr/>
                    <a:lstStyle/>
                    <a:p>
                      <a:r>
                        <a:rPr lang="en-IN" sz="1600" dirty="0">
                          <a:latin typeface="Times New Roman" panose="02020603050405020304" pitchFamily="18" charset="0"/>
                          <a:cs typeface="Times New Roman" panose="02020603050405020304" pitchFamily="18" charset="0"/>
                        </a:rPr>
                        <a:t>Rubén G. Barriada ,  David Masip </a:t>
                      </a:r>
                      <a:endParaRPr lang="en-IN" sz="1600" dirty="0">
                        <a:latin typeface="Times New Roman" panose="02020603050405020304" pitchFamily="18" charset="0"/>
                        <a:cs typeface="Times New Roman" panose="02020603050405020304" pitchFamily="18" charset="0"/>
                      </a:endParaRPr>
                    </a:p>
                  </a:txBody>
                  <a:tcPr marL="89326" marR="89326"/>
                </a:tc>
                <a:tc>
                  <a:txBody>
                    <a:bodyPr/>
                    <a:lstStyle/>
                    <a:p>
                      <a:r>
                        <a:rPr lang="en-US" sz="1600" dirty="0">
                          <a:latin typeface="Times New Roman" panose="02020603050405020304" pitchFamily="18" charset="0"/>
                          <a:cs typeface="Times New Roman" panose="02020603050405020304" pitchFamily="18" charset="0"/>
                        </a:rPr>
                        <a:t>An Overview of Deep-Learning-Based Methods for Cardiovascular Risk Assessment with Retinal Images.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Accuracy 78.3%</a:t>
                      </a:r>
                      <a:endParaRPr lang="en-US" sz="1600" dirty="0">
                        <a:latin typeface="Times New Roman" panose="02020603050405020304" pitchFamily="18" charset="0"/>
                        <a:cs typeface="Times New Roman" panose="02020603050405020304" pitchFamily="18" charset="0"/>
                      </a:endParaRPr>
                    </a:p>
                  </a:txBody>
                  <a:tcPr marL="89326" marR="89326"/>
                </a:tc>
                <a:tc>
                  <a:txBody>
                    <a:bodyPr/>
                    <a:lstStyle/>
                    <a:p>
                      <a:r>
                        <a:rPr lang="en-IN" sz="1600">
                          <a:latin typeface="Times New Roman" panose="02020603050405020304" pitchFamily="18" charset="0"/>
                          <a:cs typeface="Times New Roman" panose="02020603050405020304" pitchFamily="18" charset="0"/>
                        </a:rPr>
                        <a:t>Dec-22</a:t>
                      </a:r>
                      <a:endParaRPr lang="en-IN" sz="1600" dirty="0">
                        <a:latin typeface="Times New Roman" panose="02020603050405020304" pitchFamily="18" charset="0"/>
                        <a:cs typeface="Times New Roman" panose="02020603050405020304" pitchFamily="18" charset="0"/>
                      </a:endParaRPr>
                    </a:p>
                  </a:txBody>
                  <a:tcPr marL="89326" marR="89326"/>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Some of the works reviewed here had considerably large image datasets, data accessibility is still very limited. </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marL="89326" marR="89326"/>
                </a:tc>
              </a:tr>
            </a:tbl>
          </a:graphicData>
        </a:graphic>
      </p:graphicFrame>
      <p:sp>
        <p:nvSpPr>
          <p:cNvPr id="1048674" name="TextBox 9"/>
          <p:cNvSpPr txBox="1"/>
          <p:nvPr/>
        </p:nvSpPr>
        <p:spPr>
          <a:xfrm>
            <a:off x="2925129" y="118168"/>
            <a:ext cx="6629719" cy="691401"/>
          </a:xfrm>
          <a:prstGeom prst="rect">
            <a:avLst/>
          </a:prstGeom>
          <a:noFill/>
        </p:spPr>
        <p:txBody>
          <a:bodyPr wrap="square" rtlCol="0">
            <a:spAutoFit/>
          </a:bodyPr>
          <a:lstStyle/>
          <a:p>
            <a:r>
              <a:rPr lang="en-IN" sz="3905" dirty="0">
                <a:latin typeface="Times New Roman" panose="02020603050405020304" pitchFamily="18" charset="0"/>
                <a:cs typeface="Times New Roman" panose="02020603050405020304" pitchFamily="18" charset="0"/>
              </a:rPr>
              <a:t>     LITERATURE SURVEY</a:t>
            </a:r>
            <a:endParaRPr lang="en-US" sz="390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ext Box 1"/>
          <p:cNvSpPr txBox="1"/>
          <p:nvPr/>
        </p:nvSpPr>
        <p:spPr>
          <a:xfrm>
            <a:off x="1151255" y="240665"/>
            <a:ext cx="6096000" cy="706755"/>
          </a:xfrm>
          <a:prstGeom prst="rect">
            <a:avLst/>
          </a:prstGeom>
          <a:noFill/>
        </p:spPr>
        <p:txBody>
          <a:bodyPr wrap="square" rtlCol="0" anchor="t">
            <a:spAutoFit/>
          </a:bodyPr>
          <a:p>
            <a:pPr algn="ctr"/>
            <a:r>
              <a:rPr lang="en-IN" sz="4000" dirty="0">
                <a:latin typeface="Times New Roman" panose="02020603050405020304" pitchFamily="18" charset="0"/>
                <a:cs typeface="Times New Roman" panose="02020603050405020304" pitchFamily="18" charset="0"/>
                <a:sym typeface="+mn-ea"/>
              </a:rPr>
              <a:t>PROBLEM STATEMENT</a:t>
            </a:r>
            <a:endParaRPr lang="en-IN" sz="4000" dirty="0">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1151255" y="1155700"/>
            <a:ext cx="9877425" cy="829945"/>
          </a:xfrm>
          <a:prstGeom prst="rect">
            <a:avLst/>
          </a:prstGeom>
          <a:noFill/>
        </p:spPr>
        <p:txBody>
          <a:bodyPr wrap="square" rtlCol="0" anchor="t">
            <a:spAutoFit/>
          </a:bodyPr>
          <a:p>
            <a:pPr marL="285750" indent="-285750">
              <a:buFont typeface="Arial" panose="020B0604020202020204" pitchFamily="34" charset="0"/>
              <a:buChar char="•"/>
            </a:pPr>
            <a:r>
              <a:rPr lang="en-US" altLang="en-IN" sz="2400" dirty="0">
                <a:latin typeface="Times New Roman" panose="02020603050405020304" pitchFamily="18" charset="0"/>
                <a:cs typeface="Times New Roman" panose="02020603050405020304" pitchFamily="18" charset="0"/>
                <a:sym typeface="+mn-ea"/>
              </a:rPr>
              <a:t>To predict the risk of heart attack using retinal images with help of machine learning algorithms.</a:t>
            </a:r>
            <a:endParaRPr lang="en-US" altLang="en-IN" sz="2400" dirty="0">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1326515" y="2258695"/>
            <a:ext cx="6096000" cy="706755"/>
          </a:xfrm>
          <a:prstGeom prst="rect">
            <a:avLst/>
          </a:prstGeom>
          <a:noFill/>
        </p:spPr>
        <p:txBody>
          <a:bodyPr wrap="square" rtlCol="0" anchor="t">
            <a:spAutoFit/>
          </a:bodyPr>
          <a:p>
            <a:r>
              <a:rPr lang="en-US" sz="4000">
                <a:latin typeface="Times New Roman" panose="02020603050405020304" pitchFamily="18" charset="0"/>
                <a:cs typeface="Times New Roman" panose="02020603050405020304" pitchFamily="18" charset="0"/>
                <a:sym typeface="+mn-ea"/>
              </a:rPr>
              <a:t>OBJECTIVES</a:t>
            </a:r>
            <a:endParaRPr lang="en-US" sz="4000">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1239520" y="3238500"/>
            <a:ext cx="9877425" cy="2306955"/>
          </a:xfrm>
          <a:prstGeom prst="rect">
            <a:avLst/>
          </a:prstGeom>
          <a:noFill/>
        </p:spPr>
        <p:txBody>
          <a:bodyPr wrap="square" rtlCol="0" anchor="t">
            <a:spAutoFit/>
          </a:bodyPr>
          <a:p>
            <a:pPr marL="285750" indent="-285750" algn="just">
              <a:buFont typeface="Arial" panose="020B0604020202020204" pitchFamily="34"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The main objective of this research is to develop a prototype Intelligent Heart Disease Prediction System (IHDPS)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mn-ea"/>
              </a:rPr>
              <a:t>using machine learning algorithms.</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To use the retinal fundus images more consistently to predict the risks factors at early stages.</a:t>
            </a:r>
            <a:endParaRPr lang="en-US" sz="2400" dirty="0">
              <a:solidFill>
                <a:srgbClr val="000000"/>
              </a:solidFill>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US" sz="2400" dirty="0">
              <a:solidFill>
                <a:srgbClr val="000000"/>
              </a:solidFill>
              <a:effectLst/>
              <a:latin typeface="Times New Roman" panose="02020603050405020304" pitchFamily="18" charset="0"/>
              <a:ea typeface="Calibri" panose="020F0502020204030204" pitchFamily="34" charset="0"/>
              <a:sym typeface="+mn-ea"/>
            </a:endParaRPr>
          </a:p>
        </p:txBody>
      </p:sp>
      <p:sp>
        <p:nvSpPr>
          <p:cNvPr id="6" name="Text Box 5"/>
          <p:cNvSpPr txBox="1"/>
          <p:nvPr/>
        </p:nvSpPr>
        <p:spPr>
          <a:xfrm>
            <a:off x="702310" y="865505"/>
            <a:ext cx="448945" cy="290195"/>
          </a:xfrm>
          <a:prstGeom prst="rect">
            <a:avLst/>
          </a:prstGeom>
          <a:noFill/>
        </p:spPr>
        <p:txBody>
          <a:bodyPr wrap="square" rtlCol="0">
            <a:noAutofit/>
          </a:bodyPr>
          <a:p>
            <a:r>
              <a:rPr lang="en-US">
                <a:solidFill>
                  <a:schemeClr val="bg1"/>
                </a:solidFill>
              </a:rPr>
              <a:t>6</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469265" y="304165"/>
            <a:ext cx="11579225" cy="610235"/>
          </a:xfrm>
        </p:spPr>
        <p:txBody>
          <a:bodyPr/>
          <a:p>
            <a:r>
              <a:rPr lang="en-US" sz="3200">
                <a:solidFill>
                  <a:schemeClr val="tx1"/>
                </a:solidFill>
                <a:latin typeface="Times New Roman" panose="02020603050405020304" pitchFamily="18" charset="0"/>
                <a:cs typeface="Times New Roman" panose="02020603050405020304" pitchFamily="18" charset="0"/>
              </a:rPr>
              <a:t>FUNCTIONAL  AND  NON -FUNCTIONAL  SPECIFICATIONS</a:t>
            </a:r>
            <a:endParaRPr lang="en-US" sz="3200">
              <a:solidFill>
                <a:schemeClr val="tx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636270" y="782320"/>
            <a:ext cx="437515" cy="368300"/>
          </a:xfrm>
          <a:prstGeom prst="rect">
            <a:avLst/>
          </a:prstGeom>
          <a:noFill/>
        </p:spPr>
        <p:txBody>
          <a:bodyPr wrap="square" rtlCol="0">
            <a:spAutoFit/>
          </a:bodyPr>
          <a:p>
            <a:r>
              <a:rPr lang="en-US">
                <a:solidFill>
                  <a:schemeClr val="bg1"/>
                </a:solidFill>
              </a:rPr>
              <a:t>7</a:t>
            </a:r>
            <a:endParaRPr lang="en-US">
              <a:solidFill>
                <a:schemeClr val="bg1"/>
              </a:solidFill>
            </a:endParaRPr>
          </a:p>
        </p:txBody>
      </p:sp>
      <p:sp>
        <p:nvSpPr>
          <p:cNvPr id="5" name="Text Box 4"/>
          <p:cNvSpPr txBox="1"/>
          <p:nvPr/>
        </p:nvSpPr>
        <p:spPr>
          <a:xfrm>
            <a:off x="462915" y="1283335"/>
            <a:ext cx="5179060" cy="645160"/>
          </a:xfrm>
          <a:prstGeom prst="rect">
            <a:avLst/>
          </a:prstGeom>
          <a:noFill/>
        </p:spPr>
        <p:txBody>
          <a:bodyPr wrap="square" rtlCol="0">
            <a:spAutoFit/>
          </a:bodyPr>
          <a:p>
            <a:r>
              <a:rPr lang="en-US" sz="3200">
                <a:latin typeface="Times New Roman" panose="02020603050405020304" pitchFamily="18" charset="0"/>
                <a:cs typeface="Times New Roman" panose="02020603050405020304" pitchFamily="18" charset="0"/>
              </a:rPr>
              <a:t>1. </a:t>
            </a:r>
            <a:r>
              <a:rPr lang="en-US" sz="3600">
                <a:latin typeface="Times New Roman" panose="02020603050405020304" pitchFamily="18" charset="0"/>
                <a:cs typeface="Times New Roman" panose="02020603050405020304" pitchFamily="18" charset="0"/>
              </a:rPr>
              <a:t>Funtional Specifications</a:t>
            </a:r>
            <a:endParaRPr lang="en-US" sz="3600">
              <a:latin typeface="Times New Roman" panose="02020603050405020304" pitchFamily="18" charset="0"/>
              <a:cs typeface="Times New Roman" panose="02020603050405020304" pitchFamily="18" charset="0"/>
            </a:endParaRPr>
          </a:p>
        </p:txBody>
      </p:sp>
      <p:sp>
        <p:nvSpPr>
          <p:cNvPr id="6" name="Text Box 5"/>
          <p:cNvSpPr txBox="1"/>
          <p:nvPr/>
        </p:nvSpPr>
        <p:spPr>
          <a:xfrm>
            <a:off x="462915" y="2146935"/>
            <a:ext cx="10492740" cy="396938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DNN classification and logistic regression.</a:t>
            </a:r>
            <a:endParaRPr lang="en-US" sz="28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sym typeface="+mn-ea"/>
              </a:rPr>
              <a:t>Clustering of input data.</a:t>
            </a:r>
            <a:endParaRPr lang="en-US" sz="28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Predicting heart disease risk level.</a:t>
            </a:r>
            <a:endParaRPr lang="en-US" sz="28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Predicting the age, SBP, DBP, BMI and haemoglobin level.</a:t>
            </a:r>
            <a:endParaRPr lang="en-US" sz="28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Plotting the accuracy of testing and training datasets.</a:t>
            </a:r>
            <a:endParaRPr lang="en-US" sz="28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Plotting different features casued heart attack.</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254000" y="207645"/>
            <a:ext cx="8911590" cy="736600"/>
          </a:xfrm>
        </p:spPr>
        <p:txBody>
          <a:bodyPr/>
          <a:p>
            <a:r>
              <a:rPr lang="en-US">
                <a:latin typeface="Times New Roman" panose="02020603050405020304" pitchFamily="18" charset="0"/>
                <a:cs typeface="Times New Roman" panose="02020603050405020304" pitchFamily="18" charset="0"/>
              </a:rPr>
              <a:t>2.Non-Funtional Specifications</a:t>
            </a:r>
            <a:endParaRPr lang="en-US">
              <a:latin typeface="Times New Roman" panose="02020603050405020304" pitchFamily="18" charset="0"/>
              <a:cs typeface="Times New Roman" panose="02020603050405020304" pitchFamily="18" charset="0"/>
            </a:endParaRPr>
          </a:p>
        </p:txBody>
      </p:sp>
      <p:sp>
        <p:nvSpPr>
          <p:cNvPr id="4" name="Text Box 3"/>
          <p:cNvSpPr txBox="1"/>
          <p:nvPr/>
        </p:nvSpPr>
        <p:spPr>
          <a:xfrm>
            <a:off x="464185" y="1073150"/>
            <a:ext cx="4678045" cy="5125720"/>
          </a:xfrm>
          <a:prstGeom prst="rect">
            <a:avLst/>
          </a:prstGeom>
          <a:noFill/>
        </p:spPr>
        <p:txBody>
          <a:bodyPr wrap="square" rtlCol="0">
            <a:noAutofit/>
          </a:bodyPr>
          <a:p>
            <a:pPr marL="285750" indent="-285750">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Reliability</a:t>
            </a:r>
            <a:endParaRPr lang="en-US" sz="28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Maintainability</a:t>
            </a:r>
            <a:endParaRPr lang="en-US" sz="28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Supportability</a:t>
            </a:r>
            <a:endParaRPr lang="en-US" sz="28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Usability</a:t>
            </a:r>
            <a:endParaRPr lang="en-US" sz="28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Producibility</a:t>
            </a:r>
            <a:endParaRPr lang="en-US" sz="28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Disposability,</a:t>
            </a:r>
            <a:endParaRPr lang="en-US" sz="28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Sustainability</a:t>
            </a:r>
            <a:endParaRPr lang="en-US" sz="28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Affordability </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1407160" y="527685"/>
            <a:ext cx="10193020" cy="736600"/>
          </a:xfrm>
        </p:spPr>
        <p:txBody>
          <a:bodyPr>
            <a:normAutofit fontScale="90000"/>
          </a:bodyPr>
          <a:p>
            <a:r>
              <a:rPr lang="en-US" sz="4000">
                <a:latin typeface="Times New Roman" panose="02020603050405020304" pitchFamily="18" charset="0"/>
                <a:cs typeface="Times New Roman" panose="02020603050405020304" pitchFamily="18" charset="0"/>
              </a:rPr>
              <a:t>  </a:t>
            </a:r>
            <a:r>
              <a:rPr lang="en-US" sz="4400">
                <a:latin typeface="Times New Roman" panose="02020603050405020304" pitchFamily="18" charset="0"/>
                <a:cs typeface="Times New Roman" panose="02020603050405020304" pitchFamily="18" charset="0"/>
              </a:rPr>
              <a:t>SYSTEM REQUREMENT SPECIFICATION</a:t>
            </a:r>
            <a:endParaRPr lang="en-US" sz="4400">
              <a:latin typeface="Times New Roman" panose="02020603050405020304" pitchFamily="18" charset="0"/>
              <a:cs typeface="Times New Roman" panose="02020603050405020304" pitchFamily="18" charset="0"/>
            </a:endParaRPr>
          </a:p>
        </p:txBody>
      </p:sp>
      <p:sp>
        <p:nvSpPr>
          <p:cNvPr id="4" name="Text Box 3"/>
          <p:cNvSpPr txBox="1"/>
          <p:nvPr/>
        </p:nvSpPr>
        <p:spPr>
          <a:xfrm>
            <a:off x="1407160" y="1685925"/>
            <a:ext cx="9900920" cy="4667885"/>
          </a:xfrm>
          <a:prstGeom prst="rect">
            <a:avLst/>
          </a:prstGeom>
          <a:noFill/>
        </p:spPr>
        <p:txBody>
          <a:bodyPr wrap="square" rtlCol="0">
            <a:noAutofit/>
          </a:bodyPr>
          <a:p>
            <a:r>
              <a:rPr lang="en-US" sz="2800">
                <a:latin typeface="Times New Roman" panose="02020603050405020304" pitchFamily="18" charset="0"/>
                <a:cs typeface="Times New Roman" panose="02020603050405020304" pitchFamily="18" charset="0"/>
              </a:rPr>
              <a:t>1: </a:t>
            </a:r>
            <a:r>
              <a:rPr lang="en-US" sz="3200">
                <a:latin typeface="Times New Roman" panose="02020603050405020304" pitchFamily="18" charset="0"/>
                <a:cs typeface="Times New Roman" panose="02020603050405020304" pitchFamily="18" charset="0"/>
              </a:rPr>
              <a:t>Hardware requirement</a:t>
            </a:r>
            <a:endParaRPr lang="en-US" sz="3200">
              <a:latin typeface="Times New Roman" panose="02020603050405020304" pitchFamily="18" charset="0"/>
              <a:cs typeface="Times New Roman" panose="02020603050405020304" pitchFamily="18" charset="0"/>
            </a:endParaRPr>
          </a:p>
          <a:p>
            <a:pPr marL="469265" indent="-457200">
              <a:lnSpc>
                <a:spcPct val="100000"/>
              </a:lnSpc>
              <a:spcBef>
                <a:spcPts val="380"/>
              </a:spcBef>
              <a:buFont typeface="Arial" panose="020B0604020202020204" pitchFamily="34" charset="0"/>
              <a:buChar char="•"/>
              <a:tabLst>
                <a:tab pos="447040" algn="l"/>
                <a:tab pos="447675" algn="l"/>
              </a:tabLst>
            </a:pPr>
            <a:r>
              <a:rPr sz="2400" spc="-15" dirty="0">
                <a:latin typeface="Times New Roman" panose="02020603050405020304" pitchFamily="18" charset="0"/>
                <a:cs typeface="Times New Roman" panose="02020603050405020304" pitchFamily="18" charset="0"/>
                <a:sym typeface="+mn-ea"/>
              </a:rPr>
              <a:t>Hard </a:t>
            </a:r>
            <a:r>
              <a:rPr sz="2400" spc="-5" dirty="0">
                <a:latin typeface="Times New Roman" panose="02020603050405020304" pitchFamily="18" charset="0"/>
                <a:cs typeface="Times New Roman" panose="02020603050405020304" pitchFamily="18" charset="0"/>
                <a:sym typeface="+mn-ea"/>
              </a:rPr>
              <a:t>Disk: </a:t>
            </a:r>
            <a:r>
              <a:rPr sz="2400" spc="-15" dirty="0">
                <a:latin typeface="Times New Roman" panose="02020603050405020304" pitchFamily="18" charset="0"/>
                <a:cs typeface="Times New Roman" panose="02020603050405020304" pitchFamily="18" charset="0"/>
                <a:sym typeface="+mn-ea"/>
              </a:rPr>
              <a:t>Greater </a:t>
            </a:r>
            <a:r>
              <a:rPr sz="2400" dirty="0">
                <a:latin typeface="Times New Roman" panose="02020603050405020304" pitchFamily="18" charset="0"/>
                <a:cs typeface="Times New Roman" panose="02020603050405020304" pitchFamily="18" charset="0"/>
                <a:sym typeface="+mn-ea"/>
              </a:rPr>
              <a:t>than</a:t>
            </a:r>
            <a:r>
              <a:rPr sz="2400" spc="20" dirty="0">
                <a:latin typeface="Times New Roman" panose="02020603050405020304" pitchFamily="18" charset="0"/>
                <a:cs typeface="Times New Roman" panose="02020603050405020304" pitchFamily="18" charset="0"/>
                <a:sym typeface="+mn-ea"/>
              </a:rPr>
              <a:t> </a:t>
            </a:r>
            <a:r>
              <a:rPr sz="2400" spc="-5" dirty="0">
                <a:latin typeface="Times New Roman" panose="02020603050405020304" pitchFamily="18" charset="0"/>
                <a:cs typeface="Times New Roman" panose="02020603050405020304" pitchFamily="18" charset="0"/>
                <a:sym typeface="+mn-ea"/>
              </a:rPr>
              <a:t>15GB</a:t>
            </a:r>
            <a:endParaRPr sz="2400" dirty="0">
              <a:latin typeface="Times New Roman" panose="02020603050405020304" pitchFamily="18" charset="0"/>
              <a:cs typeface="Times New Roman" panose="02020603050405020304" pitchFamily="18" charset="0"/>
            </a:endParaRPr>
          </a:p>
          <a:p>
            <a:pPr marL="447040" indent="-434975">
              <a:lnSpc>
                <a:spcPct val="100000"/>
              </a:lnSpc>
              <a:spcBef>
                <a:spcPts val="385"/>
              </a:spcBef>
              <a:buFont typeface="Arial" panose="020B0604020202020204"/>
              <a:buChar char="•"/>
              <a:tabLst>
                <a:tab pos="447040" algn="l"/>
                <a:tab pos="447675" algn="l"/>
              </a:tabLst>
            </a:pPr>
            <a:r>
              <a:rPr sz="2400" spc="-5" dirty="0">
                <a:latin typeface="Times New Roman" panose="02020603050405020304" pitchFamily="18" charset="0"/>
                <a:cs typeface="Times New Roman" panose="02020603050405020304" pitchFamily="18" charset="0"/>
                <a:sym typeface="+mn-ea"/>
              </a:rPr>
              <a:t>RAM: </a:t>
            </a:r>
            <a:r>
              <a:rPr sz="2400" spc="-15" dirty="0">
                <a:latin typeface="Times New Roman" panose="02020603050405020304" pitchFamily="18" charset="0"/>
                <a:cs typeface="Times New Roman" panose="02020603050405020304" pitchFamily="18" charset="0"/>
                <a:sym typeface="+mn-ea"/>
              </a:rPr>
              <a:t>Greater </a:t>
            </a:r>
            <a:r>
              <a:rPr sz="2400" dirty="0">
                <a:latin typeface="Times New Roman" panose="02020603050405020304" pitchFamily="18" charset="0"/>
                <a:cs typeface="Times New Roman" panose="02020603050405020304" pitchFamily="18" charset="0"/>
                <a:sym typeface="+mn-ea"/>
              </a:rPr>
              <a:t>than </a:t>
            </a:r>
            <a:r>
              <a:rPr sz="2400" spc="-5" dirty="0">
                <a:latin typeface="Times New Roman" panose="02020603050405020304" pitchFamily="18" charset="0"/>
                <a:cs typeface="Times New Roman" panose="02020603050405020304" pitchFamily="18" charset="0"/>
                <a:sym typeface="+mn-ea"/>
              </a:rPr>
              <a:t>1GB</a:t>
            </a:r>
            <a:endParaRPr sz="2400" dirty="0">
              <a:latin typeface="Times New Roman" panose="02020603050405020304" pitchFamily="18" charset="0"/>
              <a:cs typeface="Times New Roman" panose="02020603050405020304" pitchFamily="18" charset="0"/>
            </a:endParaRPr>
          </a:p>
          <a:p>
            <a:pPr marL="447040" indent="-434975">
              <a:lnSpc>
                <a:spcPct val="100000"/>
              </a:lnSpc>
              <a:spcBef>
                <a:spcPts val="390"/>
              </a:spcBef>
              <a:buFont typeface="Arial" panose="020B0604020202020204"/>
              <a:buChar char="•"/>
              <a:tabLst>
                <a:tab pos="447040" algn="l"/>
                <a:tab pos="447675" algn="l"/>
              </a:tabLst>
            </a:pPr>
            <a:r>
              <a:rPr sz="2400" spc="-10" dirty="0">
                <a:latin typeface="Times New Roman" panose="02020603050405020304" pitchFamily="18" charset="0"/>
                <a:cs typeface="Times New Roman" panose="02020603050405020304" pitchFamily="18" charset="0"/>
                <a:sym typeface="+mn-ea"/>
              </a:rPr>
              <a:t>Processor: </a:t>
            </a:r>
            <a:r>
              <a:rPr sz="2400" spc="-15" dirty="0">
                <a:latin typeface="Times New Roman" panose="02020603050405020304" pitchFamily="18" charset="0"/>
                <a:cs typeface="Times New Roman" panose="02020603050405020304" pitchFamily="18" charset="0"/>
                <a:sym typeface="+mn-ea"/>
              </a:rPr>
              <a:t>Core </a:t>
            </a:r>
            <a:r>
              <a:rPr sz="2400" dirty="0">
                <a:latin typeface="Times New Roman" panose="02020603050405020304" pitchFamily="18" charset="0"/>
                <a:cs typeface="Times New Roman" panose="02020603050405020304" pitchFamily="18" charset="0"/>
                <a:sym typeface="+mn-ea"/>
              </a:rPr>
              <a:t>2 </a:t>
            </a:r>
            <a:r>
              <a:rPr sz="2400" spc="-5" dirty="0">
                <a:latin typeface="Times New Roman" panose="02020603050405020304" pitchFamily="18" charset="0"/>
                <a:cs typeface="Times New Roman" panose="02020603050405020304" pitchFamily="18" charset="0"/>
                <a:sym typeface="+mn-ea"/>
              </a:rPr>
              <a:t>Duo </a:t>
            </a:r>
            <a:r>
              <a:rPr sz="2400" dirty="0">
                <a:latin typeface="Times New Roman" panose="02020603050405020304" pitchFamily="18" charset="0"/>
                <a:cs typeface="Times New Roman" panose="02020603050405020304" pitchFamily="18" charset="0"/>
                <a:sym typeface="+mn-ea"/>
              </a:rPr>
              <a:t>and</a:t>
            </a:r>
            <a:r>
              <a:rPr sz="2400" spc="-25" dirty="0">
                <a:latin typeface="Times New Roman" panose="02020603050405020304" pitchFamily="18" charset="0"/>
                <a:cs typeface="Times New Roman" panose="02020603050405020304" pitchFamily="18" charset="0"/>
                <a:sym typeface="+mn-ea"/>
              </a:rPr>
              <a:t> </a:t>
            </a:r>
            <a:r>
              <a:rPr sz="2400" spc="-10" dirty="0">
                <a:latin typeface="Times New Roman" panose="02020603050405020304" pitchFamily="18" charset="0"/>
                <a:cs typeface="Times New Roman" panose="02020603050405020304" pitchFamily="18" charset="0"/>
                <a:sym typeface="+mn-ea"/>
              </a:rPr>
              <a:t>Above</a:t>
            </a:r>
            <a:endParaRPr sz="2400" spc="-10" dirty="0">
              <a:latin typeface="Times New Roman" panose="02020603050405020304" pitchFamily="18" charset="0"/>
              <a:cs typeface="Times New Roman" panose="02020603050405020304" pitchFamily="18" charset="0"/>
              <a:sym typeface="+mn-ea"/>
            </a:endParaRPr>
          </a:p>
          <a:p>
            <a:pPr marL="12065" indent="0">
              <a:lnSpc>
                <a:spcPct val="100000"/>
              </a:lnSpc>
              <a:spcBef>
                <a:spcPts val="390"/>
              </a:spcBef>
              <a:buFont typeface="Arial" panose="020B0604020202020204"/>
              <a:buNone/>
              <a:tabLst>
                <a:tab pos="447040" algn="l"/>
                <a:tab pos="447675" algn="l"/>
              </a:tabLst>
            </a:pPr>
            <a:endParaRPr lang="en-US" sz="2400" dirty="0">
              <a:latin typeface="Times New Roman" panose="02020603050405020304" pitchFamily="18" charset="0"/>
              <a:cs typeface="Times New Roman" panose="02020603050405020304" pitchFamily="18" charset="0"/>
            </a:endParaRPr>
          </a:p>
          <a:p>
            <a:pPr marL="12065" indent="0">
              <a:lnSpc>
                <a:spcPct val="100000"/>
              </a:lnSpc>
              <a:spcBef>
                <a:spcPts val="390"/>
              </a:spcBef>
              <a:buFont typeface="Arial" panose="020B0604020202020204"/>
              <a:buNone/>
              <a:tabLst>
                <a:tab pos="447040" algn="l"/>
                <a:tab pos="447675" algn="l"/>
              </a:tabLst>
            </a:pPr>
            <a:r>
              <a:rPr lang="en-US" sz="28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Software Requirement</a:t>
            </a:r>
            <a:endParaRPr lang="en-US" sz="2400" dirty="0">
              <a:latin typeface="Times New Roman" panose="02020603050405020304" pitchFamily="18" charset="0"/>
              <a:cs typeface="Times New Roman" panose="02020603050405020304" pitchFamily="18" charset="0"/>
            </a:endParaRPr>
          </a:p>
          <a:p>
            <a:pPr marL="447040" indent="-434975">
              <a:lnSpc>
                <a:spcPct val="100000"/>
              </a:lnSpc>
              <a:spcBef>
                <a:spcPts val="390"/>
              </a:spcBef>
              <a:buFont typeface="Arial" panose="020B0604020202020204"/>
              <a:buChar char="•"/>
              <a:tabLst>
                <a:tab pos="447040" algn="l"/>
                <a:tab pos="447675" algn="l"/>
              </a:tabLst>
            </a:pPr>
            <a:r>
              <a:rPr sz="2400" dirty="0">
                <a:latin typeface="Times New Roman" panose="02020603050405020304" pitchFamily="18" charset="0"/>
                <a:cs typeface="Times New Roman" panose="02020603050405020304" pitchFamily="18" charset="0"/>
                <a:sym typeface="+mn-ea"/>
              </a:rPr>
              <a:t>MS </a:t>
            </a:r>
            <a:r>
              <a:rPr sz="2400" spc="-5" dirty="0">
                <a:latin typeface="Times New Roman" panose="02020603050405020304" pitchFamily="18" charset="0"/>
                <a:cs typeface="Times New Roman" panose="02020603050405020304" pitchFamily="18" charset="0"/>
                <a:sym typeface="+mn-ea"/>
              </a:rPr>
              <a:t>Windows</a:t>
            </a:r>
            <a:endParaRPr sz="2400" dirty="0">
              <a:latin typeface="Times New Roman" panose="02020603050405020304" pitchFamily="18" charset="0"/>
              <a:cs typeface="Times New Roman" panose="02020603050405020304" pitchFamily="18" charset="0"/>
            </a:endParaRPr>
          </a:p>
          <a:p>
            <a:pPr marL="447040" indent="-434975">
              <a:lnSpc>
                <a:spcPct val="100000"/>
              </a:lnSpc>
              <a:spcBef>
                <a:spcPts val="385"/>
              </a:spcBef>
              <a:buFont typeface="Arial" panose="020B0604020202020204"/>
              <a:buChar char="•"/>
              <a:tabLst>
                <a:tab pos="447040" algn="l"/>
                <a:tab pos="447675" algn="l"/>
              </a:tabLst>
            </a:pPr>
            <a:r>
              <a:rPr lang="en-US" sz="2400" dirty="0">
                <a:latin typeface="Times New Roman" panose="02020603050405020304" pitchFamily="18" charset="0"/>
                <a:cs typeface="Times New Roman" panose="02020603050405020304" pitchFamily="18" charset="0"/>
                <a:sym typeface="+mn-ea"/>
              </a:rPr>
              <a:t>Python</a:t>
            </a:r>
            <a:endParaRPr sz="2400" dirty="0">
              <a:latin typeface="Times New Roman" panose="02020603050405020304" pitchFamily="18" charset="0"/>
              <a:cs typeface="Times New Roman" panose="02020603050405020304" pitchFamily="18" charset="0"/>
            </a:endParaRPr>
          </a:p>
          <a:p>
            <a:pPr marL="447040" indent="-434975">
              <a:lnSpc>
                <a:spcPct val="100000"/>
              </a:lnSpc>
              <a:spcBef>
                <a:spcPts val="380"/>
              </a:spcBef>
              <a:buFont typeface="Arial" panose="020B0604020202020204"/>
              <a:buChar char="•"/>
              <a:tabLst>
                <a:tab pos="447040" algn="l"/>
                <a:tab pos="447675" algn="l"/>
              </a:tabLst>
            </a:pPr>
            <a:r>
              <a:rPr lang="en-US" sz="2400" dirty="0">
                <a:latin typeface="Times New Roman" panose="02020603050405020304" pitchFamily="18" charset="0"/>
                <a:cs typeface="Times New Roman" panose="02020603050405020304" pitchFamily="18" charset="0"/>
                <a:sym typeface="+mn-ea"/>
              </a:rPr>
              <a:t>Aanconda IDE</a:t>
            </a:r>
            <a:endParaRPr lang="en-US" sz="2400" dirty="0">
              <a:latin typeface="Times New Roman" panose="02020603050405020304" pitchFamily="18" charset="0"/>
              <a:cs typeface="Times New Roman" panose="02020603050405020304" pitchFamily="18" charset="0"/>
            </a:endParaRPr>
          </a:p>
          <a:p>
            <a:pPr marL="447040" indent="-434975">
              <a:lnSpc>
                <a:spcPct val="100000"/>
              </a:lnSpc>
              <a:spcBef>
                <a:spcPts val="380"/>
              </a:spcBef>
              <a:buFont typeface="Arial" panose="020B0604020202020204"/>
              <a:buChar char="•"/>
              <a:tabLst>
                <a:tab pos="447040" algn="l"/>
                <a:tab pos="447675" algn="l"/>
              </a:tabLst>
            </a:pPr>
            <a:r>
              <a:rPr lang="en-US" sz="2400" dirty="0">
                <a:latin typeface="Times New Roman" panose="02020603050405020304" pitchFamily="18" charset="0"/>
                <a:cs typeface="Times New Roman" panose="02020603050405020304" pitchFamily="18" charset="0"/>
                <a:sym typeface="+mn-ea"/>
              </a:rPr>
              <a:t>Flask</a:t>
            </a:r>
            <a:endParaRPr sz="2400" dirty="0">
              <a:latin typeface="Times New Roman" panose="02020603050405020304" pitchFamily="18" charset="0"/>
              <a:cs typeface="Times New Roman" panose="02020603050405020304" pitchFamily="18" charset="0"/>
            </a:endParaRPr>
          </a:p>
          <a:p>
            <a:pPr marL="12065" indent="0">
              <a:lnSpc>
                <a:spcPct val="100000"/>
              </a:lnSpc>
              <a:spcBef>
                <a:spcPts val="390"/>
              </a:spcBef>
              <a:buFont typeface="Arial" panose="020B0604020202020204"/>
              <a:buNone/>
              <a:tabLst>
                <a:tab pos="447040" algn="l"/>
                <a:tab pos="447675" algn="l"/>
              </a:tabLst>
            </a:pPr>
            <a:endParaRPr sz="2400" dirty="0">
              <a:latin typeface="Calibri" panose="020F0502020204030204"/>
              <a:cs typeface="Calibri" panose="020F0502020204030204"/>
            </a:endParaRPr>
          </a:p>
          <a:p>
            <a:endParaRPr lang="en-US" sz="2400"/>
          </a:p>
        </p:txBody>
      </p:sp>
      <p:sp>
        <p:nvSpPr>
          <p:cNvPr id="5" name="Text Box 4"/>
          <p:cNvSpPr txBox="1"/>
          <p:nvPr/>
        </p:nvSpPr>
        <p:spPr>
          <a:xfrm>
            <a:off x="509905" y="824865"/>
            <a:ext cx="400685" cy="368300"/>
          </a:xfrm>
          <a:prstGeom prst="rect">
            <a:avLst/>
          </a:prstGeom>
          <a:noFill/>
        </p:spPr>
        <p:txBody>
          <a:bodyPr wrap="square" rtlCol="0">
            <a:spAutoFit/>
          </a:bodyPr>
          <a:p>
            <a:r>
              <a:rPr lang="en-US">
                <a:solidFill>
                  <a:schemeClr val="bg1"/>
                </a:solidFill>
              </a:rPr>
              <a:t>8</a:t>
            </a:r>
            <a:endParaRPr lang="en-US">
              <a:solidFill>
                <a:schemeClr val="bg1"/>
              </a:solidFill>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6443</Words>
  <Application>WPS Presentation</Application>
  <PresentationFormat>Widescreen</PresentationFormat>
  <Paragraphs>370</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Wingdings 3</vt:lpstr>
      <vt:lpstr>Symbol</vt:lpstr>
      <vt:lpstr>Arial</vt:lpstr>
      <vt:lpstr>Times New Roman</vt:lpstr>
      <vt:lpstr>Calibri</vt:lpstr>
      <vt:lpstr>Calibri</vt:lpstr>
      <vt:lpstr>Century Gothic</vt:lpstr>
      <vt:lpstr>Microsoft YaHei</vt:lpstr>
      <vt:lpstr>Arial Unicode MS</vt:lpstr>
      <vt:lpstr>Wingdings</vt:lpstr>
      <vt:lpstr>Wisp</vt:lpstr>
      <vt:lpstr>VISVESVARAYA TECHNOLOGICAL UNIVERSITY BELAGAVI -590018</vt:lpstr>
      <vt:lpstr>CONTENTS</vt:lpstr>
      <vt:lpstr> INTRODUCTION </vt:lpstr>
      <vt:lpstr>PowerPoint 演示文稿</vt:lpstr>
      <vt:lpstr>PowerPoint 演示文稿</vt:lpstr>
      <vt:lpstr>PowerPoint 演示文稿</vt:lpstr>
      <vt:lpstr>FUNCTIONAL AND NON FUNCTIONAL SPECIFICATION</vt:lpstr>
      <vt:lpstr>PowerPoint 演示文稿</vt:lpstr>
      <vt:lpstr>  SYSTEM REQUREMENT SPECIFICATION</vt:lpstr>
      <vt:lpstr>         METHODOLOGY</vt:lpstr>
      <vt:lpstr>2:Dataflow Diagram</vt:lpstr>
      <vt:lpstr>PowerPoint 演示文稿</vt:lpstr>
      <vt:lpstr>5:Sequence Diagram</vt:lpstr>
      <vt:lpstr>       System Implementation</vt:lpstr>
      <vt:lpstr>                             TESTING</vt:lpstr>
      <vt:lpstr>                  RESULTS</vt:lpstr>
      <vt:lpstr>                            RESULTS</vt:lpstr>
      <vt:lpstr>             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BELAGAVI -590018</dc:title>
  <dc:creator>Sukruta Thogarcheti</dc:creator>
  <cp:lastModifiedBy>Dhanvantri Kulkarni</cp:lastModifiedBy>
  <cp:revision>49</cp:revision>
  <dcterms:created xsi:type="dcterms:W3CDTF">2023-11-21T12:52:00Z</dcterms:created>
  <dcterms:modified xsi:type="dcterms:W3CDTF">2023-12-28T14:32:03Z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17CD2ED12B6C4583B2A5C0A424BC4398_13</vt:lpwstr>
  </property>
  <property fmtid="{D5CDD505-2E9C-101B-9397-08002B2CF9AE}" pid="3" name="KSOProductBuildVer">
    <vt:lpwstr>1033-12.2.0.13359</vt:lpwstr>
  </property>
</Properties>
</file>