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6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7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5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3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1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8981-54A9-4313-9BE8-EF821D053777}" type="datetimeFigureOut">
              <a:rPr lang="en-IN" smtClean="0"/>
              <a:t>29/04/16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4F990-68AC-4FCB-9826-D6B191D92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4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Is PhD for me?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 smtClean="0"/>
              <a:t>Uday Khankhoje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34270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Wait.. I don’t want to go abroad. I want to do a PhD but in India. e.g. Prof V M </a:t>
            </a:r>
            <a:r>
              <a:rPr lang="en-IN" dirty="0" err="1" smtClean="0"/>
              <a:t>Gadre</a:t>
            </a:r>
            <a:r>
              <a:rPr lang="en-IN" dirty="0" smtClean="0"/>
              <a:t> (PGM IITD)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The idea is the same: 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Identify an area you find interesting,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find a faculty member whose work you like,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approach them for a PhD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Last 5 years has seen a very large increase in the number of top researchers returning to India.</a:t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6960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What gives </a:t>
            </a:r>
            <a:r>
              <a:rPr lang="en-IN" dirty="0" err="1" smtClean="0">
                <a:solidFill>
                  <a:srgbClr val="FF0000"/>
                </a:solidFill>
              </a:rPr>
              <a:t>IITians</a:t>
            </a:r>
            <a:r>
              <a:rPr lang="en-IN" dirty="0" smtClean="0">
                <a:solidFill>
                  <a:srgbClr val="FF0000"/>
                </a:solidFill>
              </a:rPr>
              <a:t> a bad name?</a:t>
            </a:r>
          </a:p>
          <a:p>
            <a:r>
              <a:rPr lang="en-IN" dirty="0" smtClean="0"/>
              <a:t>Signing up for </a:t>
            </a:r>
            <a:r>
              <a:rPr lang="en-IN" dirty="0" err="1" smtClean="0"/>
              <a:t>MiniP</a:t>
            </a:r>
            <a:r>
              <a:rPr lang="en-IN" dirty="0" smtClean="0"/>
              <a:t>/IS and not putting in the effort (happens if you have 6 other courses)</a:t>
            </a:r>
            <a:br>
              <a:rPr lang="en-IN" dirty="0" smtClean="0"/>
            </a:br>
            <a:r>
              <a:rPr lang="en-IN" dirty="0" smtClean="0"/>
              <a:t>Outcome: faculty members not keen to take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Asking for </a:t>
            </a:r>
            <a:r>
              <a:rPr lang="en-IN" dirty="0" err="1" smtClean="0">
                <a:solidFill>
                  <a:schemeClr val="accent1"/>
                </a:solidFill>
              </a:rPr>
              <a:t>reco</a:t>
            </a:r>
            <a:r>
              <a:rPr lang="en-IN" dirty="0" smtClean="0">
                <a:solidFill>
                  <a:schemeClr val="accent1"/>
                </a:solidFill>
              </a:rPr>
              <a:t> letters, and not having the courtesy of letting the faculty members know after they have got admission offers 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(happens very often)</a:t>
            </a:r>
          </a:p>
          <a:p>
            <a:r>
              <a:rPr lang="en-IN" dirty="0" smtClean="0"/>
              <a:t>Agree to join PhD program, get financial aid, but quit after MS (pre-planned move).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9253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 haven’t said anything about MS?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will undoubtedly be a good experience</a:t>
            </a:r>
            <a:br>
              <a:rPr lang="en-IN" dirty="0" smtClean="0"/>
            </a:br>
            <a:r>
              <a:rPr lang="en-IN" dirty="0" smtClean="0"/>
              <a:t>(but then, anything you do after graduating from an IIT will be a good experience)</a:t>
            </a:r>
          </a:p>
          <a:p>
            <a:endParaRPr lang="en-IN" dirty="0"/>
          </a:p>
          <a:p>
            <a:r>
              <a:rPr lang="en-IN" dirty="0" smtClean="0"/>
              <a:t>Very hard to get financial aid from </a:t>
            </a:r>
            <a:r>
              <a:rPr lang="en-IN" dirty="0" smtClean="0"/>
              <a:t>university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932542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 summary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Spend time to really understand yourself. What do you find interesting and meaningful? ... pursue that with dedication. </a:t>
            </a:r>
            <a:br>
              <a:rPr lang="en-IN" dirty="0" smtClean="0"/>
            </a:br>
            <a:r>
              <a:rPr lang="en-IN" dirty="0" smtClean="0"/>
              <a:t>If that involves reading Plato, Penrose and Vivekananda, do it!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Make an informed choice by proactively trying out research at </a:t>
            </a:r>
            <a:r>
              <a:rPr lang="en-IN" dirty="0" err="1" smtClean="0">
                <a:solidFill>
                  <a:schemeClr val="tx2"/>
                </a:solidFill>
              </a:rPr>
              <a:t>B.Tech</a:t>
            </a:r>
            <a:r>
              <a:rPr lang="en-IN" dirty="0" smtClean="0">
                <a:solidFill>
                  <a:schemeClr val="tx2"/>
                </a:solidFill>
              </a:rPr>
              <a:t>. level. It can be a lot of fun!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answer is very personal/subjective.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Your friend’s answer (or mine) can’t be yours..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	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66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At best, I can give you some facts .. 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What is it like to be working on a PhD?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Not very different from present student life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Spend most of your time thinking about tech/science, but also have a life!</a:t>
            </a:r>
          </a:p>
          <a:p>
            <a:r>
              <a:rPr lang="en-IN" dirty="0" smtClean="0"/>
              <a:t>Get to interact with very smart people, and to travel to conferences to talk about science.</a:t>
            </a:r>
          </a:p>
          <a:p>
            <a:r>
              <a:rPr lang="en-IN" dirty="0" smtClean="0"/>
              <a:t>Challenge is that no one knows the answer to your research question. You have to work your way towards it and find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186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At best, I can give you some facts ..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/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Single most important quality required?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Brilliance? High CGPA?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Not really (doesn’t hurt of course!)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>
                <a:solidFill>
                  <a:schemeClr val="accent1"/>
                </a:solidFill>
              </a:rPr>
              <a:t>Persistence</a:t>
            </a:r>
            <a:r>
              <a:rPr lang="en-IN" dirty="0" smtClean="0"/>
              <a:t>. </a:t>
            </a:r>
            <a:br>
              <a:rPr lang="en-IN" dirty="0" smtClean="0"/>
            </a:br>
            <a:r>
              <a:rPr lang="en-IN" dirty="0" smtClean="0"/>
              <a:t>Cultivating the ability to persist with a problem for long hours/days/weeks/months without any guarantee of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63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Sort of like training for a marathon..</a:t>
            </a:r>
          </a:p>
          <a:p>
            <a:r>
              <a:rPr lang="en-IN" dirty="0" smtClean="0"/>
              <a:t>You start slow .. 1k, 3k, 6k.. ramping it up gradually till you get the hang of it.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This is why having your own answer for </a:t>
            </a:r>
            <a:br>
              <a:rPr lang="en-IN" dirty="0" smtClean="0">
                <a:solidFill>
                  <a:schemeClr val="accent1"/>
                </a:solidFill>
              </a:rPr>
            </a:br>
            <a:r>
              <a:rPr lang="en-IN" dirty="0" smtClean="0">
                <a:solidFill>
                  <a:schemeClr val="accent1"/>
                </a:solidFill>
              </a:rPr>
              <a:t>“is </a:t>
            </a:r>
            <a:r>
              <a:rPr lang="en-IN" dirty="0" err="1" smtClean="0">
                <a:solidFill>
                  <a:schemeClr val="accent1"/>
                </a:solidFill>
              </a:rPr>
              <a:t>Phd</a:t>
            </a:r>
            <a:r>
              <a:rPr lang="en-IN" dirty="0" smtClean="0">
                <a:solidFill>
                  <a:schemeClr val="accent1"/>
                </a:solidFill>
              </a:rPr>
              <a:t> for me” is important .. </a:t>
            </a:r>
          </a:p>
          <a:p>
            <a:pPr marL="0" indent="0"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smtClean="0">
                <a:solidFill>
                  <a:srgbClr val="FF0000"/>
                </a:solidFill>
              </a:rPr>
              <a:t>Else, on day #2 of marathon training, you 	wonder.. “why am I even here” .. and quit. 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	It happens. A lot.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8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Sounds hard.. why do you do it then?</a:t>
            </a:r>
            <a:br>
              <a:rPr lang="en-IN" dirty="0" smtClean="0">
                <a:solidFill>
                  <a:srgbClr val="FF0000"/>
                </a:solidFill>
              </a:rPr>
            </a:b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chemeClr val="accent1"/>
                </a:solidFill>
              </a:rPr>
              <a:t>Will it give me a more creative job? </a:t>
            </a:r>
            <a:endParaRPr lang="en-IN" dirty="0">
              <a:solidFill>
                <a:schemeClr val="accent1"/>
              </a:solidFill>
            </a:endParaRPr>
          </a:p>
          <a:p>
            <a:r>
              <a:rPr lang="en-IN" dirty="0" smtClean="0">
                <a:solidFill>
                  <a:schemeClr val="accent1"/>
                </a:solidFill>
              </a:rPr>
              <a:t>Will I have more impact on society?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Will society respect me more?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Will I get more peace of mind?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Maybe or maybe not .. it all depends on your character and attitude.. but you don’t need a PhD for any of these! </a:t>
            </a:r>
            <a:br>
              <a:rPr lang="en-IN" dirty="0" smtClean="0"/>
            </a:br>
            <a:r>
              <a:rPr lang="en-IN" dirty="0" smtClean="0"/>
              <a:t>It is something you do for the love of it.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42677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Can I at least get a flavour of it in IIT before committing?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  <a:r>
              <a:rPr lang="en-IN" b="1" dirty="0" smtClean="0"/>
              <a:t>Yes!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Take up mini-projects/independent studies with faculty who are working on serious research problems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Persist for more than a semester with them</a:t>
            </a:r>
          </a:p>
          <a:p>
            <a:r>
              <a:rPr lang="en-IN" dirty="0" smtClean="0"/>
              <a:t>Read tech magazines/blogs to get a sense of what sorts of problems being worked 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http://web.iitd.ac.in/~uday/resources.html</a:t>
            </a:r>
            <a:endParaRPr lang="en-IN" dirty="0" smtClean="0"/>
          </a:p>
          <a:p>
            <a:r>
              <a:rPr lang="en-IN" dirty="0" smtClean="0">
                <a:solidFill>
                  <a:schemeClr val="accent1"/>
                </a:solidFill>
              </a:rPr>
              <a:t>Talk to people who have been through it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1238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Ok, I am on board. How do I prepare for applying?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These are the most important parts: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Research experience. Publication(s)? Great.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chemeClr val="accent1"/>
                </a:solidFill>
              </a:rPr>
              <a:t>Good CGPA and good grades in the area that you are applying for (particularly math)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Letters of recommendation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An honest statement of purpose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GRE (hardly matters in top schools)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9120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Which universities to apply to?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At the PhD level, small differences in rankings are mostly meaningless</a:t>
            </a:r>
          </a:p>
          <a:p>
            <a:r>
              <a:rPr lang="en-IN" dirty="0" smtClean="0">
                <a:solidFill>
                  <a:schemeClr val="accent1"/>
                </a:solidFill>
              </a:rPr>
              <a:t>Instead, identify faculty in an area of interest to you in each </a:t>
            </a:r>
            <a:r>
              <a:rPr lang="en-IN" dirty="0" err="1" smtClean="0">
                <a:solidFill>
                  <a:schemeClr val="accent1"/>
                </a:solidFill>
              </a:rPr>
              <a:t>univ</a:t>
            </a:r>
            <a:r>
              <a:rPr lang="en-IN" dirty="0" smtClean="0">
                <a:solidFill>
                  <a:schemeClr val="accent1"/>
                </a:solidFill>
              </a:rPr>
              <a:t>, and apply accordingly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Apply at three levels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Applying above your profile (a few)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At your profile (majority)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A few backup universities (a few)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86960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303</Words>
  <Application>Microsoft Macintosh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Is PhD for 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 haven’t said anything about MS?</vt:lpstr>
      <vt:lpstr>In 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</dc:creator>
  <cp:lastModifiedBy>Akshat Srivastava</cp:lastModifiedBy>
  <cp:revision>17</cp:revision>
  <dcterms:created xsi:type="dcterms:W3CDTF">2016-04-26T13:33:28Z</dcterms:created>
  <dcterms:modified xsi:type="dcterms:W3CDTF">2016-04-29T15:41:20Z</dcterms:modified>
</cp:coreProperties>
</file>