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Nuni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4DEBF4-7B9F-4D10-8ACA-55ACCA57F75D}">
  <a:tblStyle styleId="{FE4DEBF4-7B9F-4D10-8ACA-55ACCA57F7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95d556c69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95d556c6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95d556c69_6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95d556c69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95d556c69_6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95d556c69_6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6" name="Google Shape;18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40259" y="790"/>
            <a:ext cx="3000409" cy="1392365"/>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07163" y="790"/>
            <a:ext cx="3000409" cy="1392365"/>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9409957" y="6784"/>
            <a:ext cx="2468376" cy="1002839"/>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8737606" y="5623802"/>
            <a:ext cx="3185498" cy="123431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265762" y="5407536"/>
            <a:ext cx="3727293" cy="1444382"/>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2478271" y="2430444"/>
            <a:ext cx="7148400" cy="19308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35" name="Google Shape;35;p2"/>
          <p:cNvSpPr txBox="1">
            <a:spLocks noGrp="1"/>
          </p:cNvSpPr>
          <p:nvPr>
            <p:ph type="subTitle" idx="1"/>
          </p:nvPr>
        </p:nvSpPr>
        <p:spPr>
          <a:xfrm>
            <a:off x="2478267" y="4550878"/>
            <a:ext cx="7148400" cy="69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6" name="Google Shape;36;p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7945629" y="5492768"/>
            <a:ext cx="3361269" cy="1365553"/>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265762" y="3"/>
            <a:ext cx="3727293" cy="1444382"/>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847800" y="1845133"/>
            <a:ext cx="8496300" cy="18396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p11"/>
          <p:cNvSpPr txBox="1">
            <a:spLocks noGrp="1"/>
          </p:cNvSpPr>
          <p:nvPr>
            <p:ph type="body" idx="1"/>
          </p:nvPr>
        </p:nvSpPr>
        <p:spPr>
          <a:xfrm>
            <a:off x="1847800" y="3818467"/>
            <a:ext cx="8496300" cy="854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SzPts val="1700"/>
              <a:buChar char="●"/>
              <a:defRPr/>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sp>
        <p:nvSpPr>
          <p:cNvPr id="121" name="Google Shape;121;p11"/>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6" name="Google Shape;126;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127" name="Google Shape;12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7458691" y="5281486"/>
            <a:ext cx="3880118" cy="1576482"/>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265762" y="3"/>
            <a:ext cx="3727293" cy="1444382"/>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518245" y="2328133"/>
            <a:ext cx="7170000" cy="21948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a:endParaRPr/>
          </a:p>
        </p:txBody>
      </p:sp>
      <p:sp>
        <p:nvSpPr>
          <p:cNvPr id="48" name="Google Shape;48;p3"/>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p4"/>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p4"/>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54" name="Google Shape;54;p4"/>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5" name="Google Shape;55;p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p5"/>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5"/>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1" name="Google Shape;61;p5"/>
          <p:cNvSpPr txBox="1">
            <a:spLocks noGrp="1"/>
          </p:cNvSpPr>
          <p:nvPr>
            <p:ph type="body" idx="1"/>
          </p:nvPr>
        </p:nvSpPr>
        <p:spPr>
          <a:xfrm>
            <a:off x="1092200" y="2654300"/>
            <a:ext cx="49149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2" name="Google Shape;62;p5"/>
          <p:cNvSpPr txBox="1">
            <a:spLocks noGrp="1"/>
          </p:cNvSpPr>
          <p:nvPr>
            <p:ph type="body" idx="2"/>
          </p:nvPr>
        </p:nvSpPr>
        <p:spPr>
          <a:xfrm>
            <a:off x="6184900" y="2654300"/>
            <a:ext cx="49149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3" name="Google Shape;63;p5"/>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6"/>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 name="Google Shape;67;p6"/>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9" name="Google Shape;69;p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7"/>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7"/>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1092200" y="1127467"/>
            <a:ext cx="4945500" cy="18441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75" name="Google Shape;75;p7"/>
          <p:cNvSpPr txBox="1">
            <a:spLocks noGrp="1"/>
          </p:cNvSpPr>
          <p:nvPr>
            <p:ph type="body" idx="1"/>
          </p:nvPr>
        </p:nvSpPr>
        <p:spPr>
          <a:xfrm>
            <a:off x="1107600" y="3092067"/>
            <a:ext cx="4945500" cy="28263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76" name="Google Shape;76;p7"/>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341189" y="-11"/>
            <a:ext cx="3001758" cy="1391229"/>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46579" y="6029501"/>
            <a:ext cx="2124408" cy="822734"/>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7848470" y="1657"/>
            <a:ext cx="4343273" cy="1681990"/>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858572" y="1734861"/>
            <a:ext cx="8489100" cy="33855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a:endParaRPr/>
          </a:p>
        </p:txBody>
      </p:sp>
      <p:sp>
        <p:nvSpPr>
          <p:cNvPr id="94" name="Google Shape;94;p8"/>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 name="Google Shape;97;p9"/>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1092200" y="1127467"/>
            <a:ext cx="8565600" cy="939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00" name="Google Shape;100;p9"/>
          <p:cNvSpPr txBox="1">
            <a:spLocks noGrp="1"/>
          </p:cNvSpPr>
          <p:nvPr>
            <p:ph type="subTitle" idx="1"/>
          </p:nvPr>
        </p:nvSpPr>
        <p:spPr>
          <a:xfrm>
            <a:off x="1092200" y="2067600"/>
            <a:ext cx="7813200" cy="52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1" name="Google Shape;101;p9"/>
          <p:cNvSpPr txBox="1">
            <a:spLocks noGrp="1"/>
          </p:cNvSpPr>
          <p:nvPr>
            <p:ph type="body" idx="2"/>
          </p:nvPr>
        </p:nvSpPr>
        <p:spPr>
          <a:xfrm>
            <a:off x="1092200" y="3289400"/>
            <a:ext cx="7813200" cy="279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02" name="Google Shape;102;p9"/>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437367" y="5551333"/>
            <a:ext cx="9886800" cy="806700"/>
          </a:xfrm>
          <a:prstGeom prst="rect">
            <a:avLst/>
          </a:prstGeom>
        </p:spPr>
        <p:txBody>
          <a:bodyPr spcFirstLastPara="1" wrap="square" lIns="121900" tIns="121900" rIns="121900" bIns="121900" anchor="b" anchorCtr="0">
            <a:norm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marL="914400" lvl="1"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marL="1371600" lvl="2"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marL="1828800" lvl="3"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marL="2286000" lvl="4"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marL="2743200" lvl="5"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marL="3200400" lvl="6"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marL="3657600" lvl="7"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marL="4114800" lvl="8"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subTitle" idx="1"/>
          </p:nvPr>
        </p:nvSpPr>
        <p:spPr>
          <a:xfrm>
            <a:off x="0" y="1751675"/>
            <a:ext cx="12192000" cy="1053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sz="3800" b="1" dirty="0"/>
              <a:t>Title: Job Portal Web Application</a:t>
            </a:r>
            <a:endParaRPr sz="3100" dirty="0"/>
          </a:p>
        </p:txBody>
      </p:sp>
      <p:pic>
        <p:nvPicPr>
          <p:cNvPr id="135" name="Google Shape;135;p14" descr="Image result for sies gst logo"/>
          <p:cNvPicPr preferRelativeResize="0"/>
          <p:nvPr/>
        </p:nvPicPr>
        <p:blipFill rotWithShape="1">
          <a:blip r:embed="rId3">
            <a:alphaModFix/>
          </a:blip>
          <a:srcRect/>
          <a:stretch/>
        </p:blipFill>
        <p:spPr>
          <a:xfrm>
            <a:off x="0" y="0"/>
            <a:ext cx="1143000" cy="1143000"/>
          </a:xfrm>
          <a:prstGeom prst="rect">
            <a:avLst/>
          </a:prstGeom>
          <a:noFill/>
          <a:ln>
            <a:noFill/>
          </a:ln>
        </p:spPr>
      </p:pic>
      <p:sp>
        <p:nvSpPr>
          <p:cNvPr id="136" name="Google Shape;136;p14"/>
          <p:cNvSpPr/>
          <p:nvPr/>
        </p:nvSpPr>
        <p:spPr>
          <a:xfrm>
            <a:off x="0" y="0"/>
            <a:ext cx="12192636" cy="164084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Mini Project –Semester IV</a:t>
            </a:r>
            <a:br>
              <a:rPr lang="en-US" sz="2800" b="0" i="0" u="none" strike="noStrike" cap="none" dirty="0">
                <a:solidFill>
                  <a:schemeClr val="dk1"/>
                </a:solidFill>
                <a:latin typeface="Times New Roman"/>
                <a:ea typeface="Times New Roman"/>
                <a:cs typeface="Times New Roman"/>
                <a:sym typeface="Times New Roman"/>
              </a:rPr>
            </a:br>
            <a:r>
              <a:rPr lang="en-US" sz="2800" b="0" i="0" u="none" strike="noStrike" cap="none" dirty="0">
                <a:solidFill>
                  <a:schemeClr val="dk1"/>
                </a:solidFill>
                <a:latin typeface="Times New Roman"/>
                <a:ea typeface="Times New Roman"/>
                <a:cs typeface="Times New Roman"/>
                <a:sym typeface="Times New Roman"/>
              </a:rPr>
              <a:t>Internal Presentation </a:t>
            </a:r>
            <a:br>
              <a:rPr lang="en-US" sz="2800" b="0" i="0" u="none" strike="noStrike" cap="none" dirty="0">
                <a:solidFill>
                  <a:schemeClr val="dk1"/>
                </a:solidFill>
                <a:latin typeface="Times New Roman"/>
                <a:ea typeface="Times New Roman"/>
                <a:cs typeface="Times New Roman"/>
                <a:sym typeface="Times New Roman"/>
              </a:rPr>
            </a:br>
            <a:r>
              <a:rPr lang="en-US" sz="2000" b="0" i="0" u="none" strike="noStrike" cap="none" dirty="0">
                <a:solidFill>
                  <a:schemeClr val="dk1"/>
                </a:solidFill>
                <a:latin typeface="Times New Roman"/>
                <a:ea typeface="Times New Roman"/>
                <a:cs typeface="Times New Roman"/>
                <a:sym typeface="Times New Roman"/>
              </a:rPr>
              <a:t>Part - 1</a:t>
            </a:r>
            <a:endParaRPr dirty="0"/>
          </a:p>
        </p:txBody>
      </p:sp>
      <p:sp>
        <p:nvSpPr>
          <p:cNvPr id="137" name="Google Shape;137;p14"/>
          <p:cNvSpPr txBox="1"/>
          <p:nvPr/>
        </p:nvSpPr>
        <p:spPr>
          <a:xfrm>
            <a:off x="247650" y="2804795"/>
            <a:ext cx="11679600" cy="1631175"/>
          </a:xfrm>
          <a:prstGeom prst="rect">
            <a:avLst/>
          </a:prstGeom>
          <a:noFill/>
          <a:ln>
            <a:noFill/>
          </a:ln>
        </p:spPr>
        <p:txBody>
          <a:bodyPr spcFirstLastPara="1" wrap="square" lIns="91425" tIns="45700" rIns="91425" bIns="45700" anchor="t" anchorCtr="0">
            <a:spAutoFit/>
          </a:bodyPr>
          <a:lstStyle/>
          <a:p>
            <a:pPr marL="4572000" marR="0" lvl="0" indent="457200" algn="l" rtl="0">
              <a:spcBef>
                <a:spcPts val="0"/>
              </a:spcBef>
              <a:spcAft>
                <a:spcPts val="0"/>
              </a:spcAft>
              <a:buNone/>
            </a:pPr>
            <a:r>
              <a:rPr lang="en-US" sz="2000" b="0" i="0" u="none" strike="noStrike" cap="none" dirty="0">
                <a:latin typeface="Times New Roman"/>
                <a:ea typeface="Times New Roman"/>
                <a:cs typeface="Times New Roman"/>
                <a:sym typeface="Times New Roman"/>
              </a:rPr>
              <a:t>  BY:</a:t>
            </a:r>
            <a:endParaRPr dirty="0"/>
          </a:p>
          <a:p>
            <a:pPr marL="0" marR="0" lvl="0" indent="0" algn="ctr" rtl="0">
              <a:spcBef>
                <a:spcPts val="0"/>
              </a:spcBef>
              <a:spcAft>
                <a:spcPts val="0"/>
              </a:spcAft>
              <a:buNone/>
            </a:pPr>
            <a:endParaRPr lang="en-IN" sz="2000" dirty="0">
              <a:latin typeface="Times New Roman"/>
              <a:ea typeface="Times New Roman"/>
              <a:cs typeface="Times New Roman"/>
              <a:sym typeface="Times New Roman"/>
            </a:endParaRPr>
          </a:p>
          <a:p>
            <a:pPr marL="0" marR="0" lvl="0" indent="0" algn="ctr" rtl="0">
              <a:spcBef>
                <a:spcPts val="0"/>
              </a:spcBef>
              <a:spcAft>
                <a:spcPts val="0"/>
              </a:spcAft>
              <a:buNone/>
            </a:pPr>
            <a:r>
              <a:rPr lang="en-US" sz="2000" dirty="0">
                <a:latin typeface="Times New Roman"/>
                <a:ea typeface="Times New Roman"/>
                <a:cs typeface="Times New Roman"/>
                <a:sym typeface="Times New Roman"/>
              </a:rPr>
              <a:t>     Prajyot Bhoir			    Dhanvi Mange			Abhishek Shinde	</a:t>
            </a:r>
            <a:endParaRPr lang="en-IN" dirty="0"/>
          </a:p>
          <a:p>
            <a:pPr marL="0" marR="0" lvl="0" indent="0" algn="ctr" rtl="0">
              <a:spcBef>
                <a:spcPts val="0"/>
              </a:spcBef>
              <a:spcAft>
                <a:spcPts val="0"/>
              </a:spcAft>
              <a:buNone/>
            </a:pPr>
            <a:r>
              <a:rPr lang="en-IN" sz="2000" dirty="0">
                <a:latin typeface="Calibri"/>
                <a:ea typeface="Calibri"/>
                <a:cs typeface="Calibri"/>
                <a:sym typeface="Calibri"/>
              </a:rPr>
              <a:t>  Roll no : 119A3011	   	Roll no: 119A3013	              Roll no: 119A3003</a:t>
            </a:r>
            <a:endParaRPr lang="en-IN" sz="2000"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latin typeface="Times New Roman"/>
              <a:ea typeface="Times New Roman"/>
              <a:cs typeface="Times New Roman"/>
              <a:sym typeface="Times New Roman"/>
            </a:endParaRPr>
          </a:p>
        </p:txBody>
      </p:sp>
      <p:sp>
        <p:nvSpPr>
          <p:cNvPr id="138" name="Google Shape;138;p14"/>
          <p:cNvSpPr txBox="1"/>
          <p:nvPr/>
        </p:nvSpPr>
        <p:spPr>
          <a:xfrm>
            <a:off x="-111775" y="5835310"/>
            <a:ext cx="12192000" cy="677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800"/>
              <a:buFont typeface="Arial"/>
              <a:buNone/>
            </a:pPr>
            <a:r>
              <a:rPr lang="en-US" sz="1800" b="0" u="none" dirty="0">
                <a:latin typeface="Times New Roman"/>
                <a:ea typeface="Times New Roman"/>
                <a:cs typeface="Times New Roman"/>
                <a:sym typeface="Times New Roman"/>
              </a:rPr>
              <a:t>Department of Information Technology</a:t>
            </a:r>
            <a:endParaRPr dirty="0"/>
          </a:p>
          <a:p>
            <a:pPr marL="0" marR="0" lvl="0" indent="0" algn="ctr" rtl="0">
              <a:spcBef>
                <a:spcPts val="0"/>
              </a:spcBef>
              <a:spcAft>
                <a:spcPts val="0"/>
              </a:spcAft>
              <a:buClr>
                <a:schemeClr val="dk1"/>
              </a:buClr>
              <a:buSzPts val="2000"/>
              <a:buFont typeface="Arial"/>
              <a:buNone/>
            </a:pPr>
            <a:r>
              <a:rPr lang="en-US" sz="2000" b="0" u="none" dirty="0">
                <a:latin typeface="Times New Roman"/>
                <a:ea typeface="Times New Roman"/>
                <a:cs typeface="Times New Roman"/>
                <a:sym typeface="Times New Roman"/>
              </a:rPr>
              <a:t>SIES Graduate School of Technology,  Nerul</a:t>
            </a:r>
            <a:endParaRPr dirty="0"/>
          </a:p>
        </p:txBody>
      </p:sp>
      <p:sp>
        <p:nvSpPr>
          <p:cNvPr id="139" name="Google Shape;139;p14"/>
          <p:cNvSpPr txBox="1"/>
          <p:nvPr/>
        </p:nvSpPr>
        <p:spPr>
          <a:xfrm>
            <a:off x="0" y="4657725"/>
            <a:ext cx="11927100" cy="885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200"/>
              <a:buFont typeface="Arial"/>
              <a:buNone/>
            </a:pPr>
            <a:r>
              <a:rPr lang="en-US" sz="2200" b="0" u="none" dirty="0">
                <a:latin typeface="Times New Roman"/>
                <a:ea typeface="Times New Roman"/>
                <a:cs typeface="Times New Roman"/>
                <a:sym typeface="Times New Roman"/>
              </a:rPr>
              <a:t>Under the guidance of</a:t>
            </a:r>
            <a:endParaRPr dirty="0"/>
          </a:p>
          <a:p>
            <a:pPr marL="0" marR="0" lvl="0" indent="0" algn="ctr" rtl="0">
              <a:spcBef>
                <a:spcPts val="440"/>
              </a:spcBef>
              <a:spcAft>
                <a:spcPts val="0"/>
              </a:spcAft>
              <a:buClr>
                <a:schemeClr val="dk1"/>
              </a:buClr>
              <a:buSzPts val="2200"/>
              <a:buFont typeface="Arial"/>
              <a:buNone/>
            </a:pPr>
            <a:r>
              <a:rPr lang="en-US" sz="2200" b="0" u="none" dirty="0">
                <a:latin typeface="Times New Roman"/>
                <a:ea typeface="Times New Roman"/>
                <a:cs typeface="Times New Roman"/>
                <a:sym typeface="Times New Roman"/>
              </a:rPr>
              <a:t>   </a:t>
            </a:r>
            <a:r>
              <a:rPr lang="en-US" sz="2200" dirty="0">
                <a:latin typeface="Times New Roman"/>
                <a:ea typeface="Times New Roman"/>
                <a:cs typeface="Times New Roman"/>
                <a:sym typeface="Times New Roman"/>
              </a:rPr>
              <a:t> </a:t>
            </a:r>
            <a:r>
              <a:rPr lang="en-US" sz="2200" b="0" u="none" dirty="0">
                <a:latin typeface="Times New Roman"/>
                <a:ea typeface="Times New Roman"/>
                <a:cs typeface="Times New Roman"/>
                <a:sym typeface="Times New Roman"/>
              </a:rPr>
              <a:t>Ms. Seema Redekar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0" y="198300"/>
            <a:ext cx="12192000" cy="1156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Applications</a:t>
            </a:r>
            <a:endParaRPr dirty="0">
              <a:latin typeface="Times New Roman"/>
              <a:ea typeface="Times New Roman"/>
              <a:cs typeface="Times New Roman"/>
              <a:sym typeface="Times New Roman"/>
            </a:endParaRPr>
          </a:p>
        </p:txBody>
      </p:sp>
      <p:sp>
        <p:nvSpPr>
          <p:cNvPr id="195" name="Google Shape;195;p23"/>
          <p:cNvSpPr txBox="1"/>
          <p:nvPr/>
        </p:nvSpPr>
        <p:spPr>
          <a:xfrm>
            <a:off x="838200" y="1572899"/>
            <a:ext cx="10515600" cy="381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latin typeface="Times New Roman"/>
                <a:ea typeface="Times New Roman"/>
                <a:cs typeface="Times New Roman"/>
                <a:sym typeface="Times New Roman"/>
              </a:rPr>
              <a:t>Job search has become easier for all the aspiring candidates. It has also become easier for recruiters to post their requirements and search for right candidates matching their requirements.</a:t>
            </a:r>
            <a:endParaRPr dirty="0"/>
          </a:p>
          <a:p>
            <a:pPr marL="342900" marR="0" lvl="0" indent="-215900" algn="l" rtl="0">
              <a:spcBef>
                <a:spcPts val="0"/>
              </a:spcBef>
              <a:spcAft>
                <a:spcPts val="0"/>
              </a:spcAft>
              <a:buClr>
                <a:schemeClr val="dk1"/>
              </a:buClr>
              <a:buSzPts val="2000"/>
              <a:buFont typeface="Calibri"/>
              <a:buNone/>
            </a:pPr>
            <a:endParaRPr sz="2000" dirty="0">
              <a:latin typeface="Times New Roman"/>
              <a:ea typeface="Times New Roman"/>
              <a:cs typeface="Times New Roman"/>
              <a:sym typeface="Times New Roman"/>
            </a:endParaRPr>
          </a:p>
          <a:p>
            <a:pPr marL="342900" marR="0" lvl="0" indent="-342900" algn="l" rtl="0">
              <a:spcBef>
                <a:spcPts val="0"/>
              </a:spcBef>
              <a:spcAft>
                <a:spcPts val="0"/>
              </a:spcAft>
              <a:buSzPts val="2000"/>
              <a:buFont typeface="Calibri"/>
              <a:buAutoNum type="romanLcPeriod"/>
            </a:pPr>
            <a:r>
              <a:rPr lang="en-US" sz="2000" dirty="0">
                <a:latin typeface="Times New Roman"/>
                <a:ea typeface="Times New Roman"/>
                <a:cs typeface="Times New Roman"/>
                <a:sym typeface="Times New Roman"/>
              </a:rPr>
              <a:t>Save time &amp; work load for Staff and students.</a:t>
            </a:r>
            <a:endParaRPr sz="2000" dirty="0"/>
          </a:p>
          <a:p>
            <a:pPr marL="342900" marR="0" lvl="0" indent="-342900" algn="l" rtl="0">
              <a:spcBef>
                <a:spcPts val="0"/>
              </a:spcBef>
              <a:spcAft>
                <a:spcPts val="0"/>
              </a:spcAft>
              <a:buSzPts val="2000"/>
              <a:buFont typeface="Calibri"/>
              <a:buAutoNum type="romanLcPeriod"/>
            </a:pPr>
            <a:r>
              <a:rPr lang="en-US" sz="2000" dirty="0">
                <a:latin typeface="Times New Roman"/>
                <a:ea typeface="Times New Roman"/>
                <a:cs typeface="Times New Roman"/>
                <a:sym typeface="Times New Roman"/>
              </a:rPr>
              <a:t>Easy to </a:t>
            </a:r>
            <a:r>
              <a:rPr lang="en-US" sz="2000">
                <a:latin typeface="Times New Roman"/>
                <a:ea typeface="Times New Roman"/>
                <a:cs typeface="Times New Roman"/>
                <a:sym typeface="Times New Roman"/>
              </a:rPr>
              <a:t>access.</a:t>
            </a:r>
            <a:endParaRPr sz="2000" dirty="0"/>
          </a:p>
          <a:p>
            <a:pPr marL="342900" marR="0" lvl="0" indent="-342900" algn="l" rtl="0">
              <a:spcBef>
                <a:spcPts val="0"/>
              </a:spcBef>
              <a:spcAft>
                <a:spcPts val="0"/>
              </a:spcAft>
              <a:buSzPts val="2000"/>
              <a:buFont typeface="Calibri"/>
              <a:buAutoNum type="romanLcPeriod"/>
            </a:pPr>
            <a:r>
              <a:rPr lang="en-US" sz="2000" dirty="0">
                <a:latin typeface="Times New Roman"/>
                <a:ea typeface="Times New Roman"/>
                <a:cs typeface="Times New Roman"/>
                <a:sym typeface="Times New Roman"/>
              </a:rPr>
              <a:t>Only Eligible students get chance.</a:t>
            </a:r>
            <a:endParaRPr sz="2000" dirty="0"/>
          </a:p>
          <a:p>
            <a:pPr marL="342900" marR="0" lvl="0" indent="-342900" algn="l" rtl="0">
              <a:spcBef>
                <a:spcPts val="0"/>
              </a:spcBef>
              <a:spcAft>
                <a:spcPts val="0"/>
              </a:spcAft>
              <a:buSzPts val="2000"/>
              <a:buFont typeface="Calibri"/>
              <a:buAutoNum type="romanLcPeriod"/>
            </a:pPr>
            <a:r>
              <a:rPr lang="en-US" sz="2000" dirty="0">
                <a:latin typeface="Times New Roman"/>
                <a:ea typeface="Times New Roman"/>
                <a:cs typeface="Times New Roman"/>
                <a:sym typeface="Times New Roman"/>
              </a:rPr>
              <a:t>Improve accuracy in result.</a:t>
            </a:r>
            <a:endParaRPr sz="2000" dirty="0"/>
          </a:p>
          <a:p>
            <a:pPr marL="342900" marR="0" lvl="0" indent="-342900" algn="l" rtl="0">
              <a:spcBef>
                <a:spcPts val="0"/>
              </a:spcBef>
              <a:spcAft>
                <a:spcPts val="0"/>
              </a:spcAft>
              <a:buSzPts val="2000"/>
              <a:buFont typeface="Calibri"/>
              <a:buAutoNum type="romanLcPeriod"/>
            </a:pPr>
            <a:r>
              <a:rPr lang="en-US" sz="2000" dirty="0">
                <a:latin typeface="Times New Roman"/>
                <a:ea typeface="Times New Roman"/>
                <a:cs typeface="Times New Roman"/>
                <a:sym typeface="Times New Roman"/>
              </a:rPr>
              <a:t>It will have a user friendly interface .</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478900" y="555525"/>
            <a:ext cx="11206500" cy="10152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p:txBody>
      </p:sp>
      <p:sp>
        <p:nvSpPr>
          <p:cNvPr id="201" name="Google Shape;201;p24"/>
          <p:cNvSpPr txBox="1">
            <a:spLocks noGrp="1"/>
          </p:cNvSpPr>
          <p:nvPr>
            <p:ph type="body" idx="1"/>
          </p:nvPr>
        </p:nvSpPr>
        <p:spPr>
          <a:xfrm>
            <a:off x="747100" y="1762475"/>
            <a:ext cx="10765800" cy="39057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sz="2150" dirty="0">
                <a:solidFill>
                  <a:srgbClr val="000000"/>
                </a:solidFill>
                <a:latin typeface="Times New Roman"/>
                <a:ea typeface="Times New Roman"/>
                <a:cs typeface="Times New Roman"/>
                <a:sym typeface="Times New Roman"/>
              </a:rPr>
              <a:t>It is difficult for both job seeker and job provider to find the perfect company and candidate respectively. The present system is very time consuming and there is a lot of manual work required. The proposed Job Portal enables the seeker to match its profile with the requiring post and apply for it. This helps both the sides to save lot of time. The seeker can also post a review of the company without revealing his identity. This review system enables not only the company to improve itself but also helps other users to analyze the company.</a:t>
            </a:r>
            <a:endParaRPr sz="2150" dirty="0">
              <a:solidFill>
                <a:srgbClr val="000000"/>
              </a:solidFill>
              <a:latin typeface="Times New Roman"/>
              <a:ea typeface="Times New Roman"/>
              <a:cs typeface="Times New Roman"/>
              <a:sym typeface="Times New Roman"/>
            </a:endParaRPr>
          </a:p>
          <a:p>
            <a:pPr marL="0" lvl="0" indent="0" algn="ctr" rtl="0">
              <a:spcBef>
                <a:spcPts val="1600"/>
              </a:spcBef>
              <a:spcAft>
                <a:spcPts val="0"/>
              </a:spcAft>
              <a:buNone/>
            </a:pPr>
            <a:r>
              <a:rPr lang="en-US" sz="2150" dirty="0">
                <a:solidFill>
                  <a:srgbClr val="000000"/>
                </a:solidFill>
                <a:latin typeface="Times New Roman"/>
                <a:ea typeface="Times New Roman"/>
                <a:cs typeface="Times New Roman"/>
                <a:sym typeface="Times New Roman"/>
              </a:rPr>
              <a:t>It also saves lot of paperwork as the resume uploaded is digital. The company can further reach the candidates either by mailing or sending messages.</a:t>
            </a:r>
            <a:endParaRPr sz="2150" dirty="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p:nvPr/>
        </p:nvSpPr>
        <p:spPr>
          <a:xfrm>
            <a:off x="0" y="380075"/>
            <a:ext cx="12192000" cy="1090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chemeClr val="lt1"/>
                </a:solidFill>
                <a:latin typeface="Times New Roman"/>
                <a:ea typeface="Times New Roman"/>
                <a:cs typeface="Times New Roman"/>
                <a:sym typeface="Times New Roman"/>
              </a:rPr>
              <a:t>References</a:t>
            </a:r>
            <a:endParaRPr>
              <a:solidFill>
                <a:schemeClr val="lt1"/>
              </a:solidFill>
            </a:endParaRPr>
          </a:p>
        </p:txBody>
      </p:sp>
      <p:sp>
        <p:nvSpPr>
          <p:cNvPr id="207" name="Google Shape;207;p25"/>
          <p:cNvSpPr txBox="1"/>
          <p:nvPr/>
        </p:nvSpPr>
        <p:spPr>
          <a:xfrm>
            <a:off x="866775" y="2275202"/>
            <a:ext cx="9563700" cy="1575300"/>
          </a:xfrm>
          <a:prstGeom prst="rect">
            <a:avLst/>
          </a:prstGeom>
          <a:solidFill>
            <a:schemeClr val="dk1"/>
          </a:solidFill>
          <a:ln>
            <a:noFill/>
          </a:ln>
        </p:spPr>
        <p:txBody>
          <a:bodyPr spcFirstLastPara="1" wrap="square" lIns="91425" tIns="45700" rIns="91425" bIns="45700" anchor="t" anchorCtr="0">
            <a:noAutofit/>
          </a:bodyPr>
          <a:lstStyle/>
          <a:p>
            <a:pPr marL="457200" marR="0" lvl="0" indent="-457200" algn="l" rtl="0">
              <a:spcBef>
                <a:spcPts val="0"/>
              </a:spcBef>
              <a:spcAft>
                <a:spcPts val="0"/>
              </a:spcAft>
              <a:buSzPts val="2000"/>
              <a:buFont typeface="Calibri"/>
              <a:buAutoNum type="romanLcPeriod"/>
            </a:pPr>
            <a:r>
              <a:rPr lang="en-US" sz="2000">
                <a:latin typeface="Calibri"/>
                <a:ea typeface="Calibri"/>
                <a:cs typeface="Calibri"/>
                <a:sym typeface="Calibri"/>
              </a:rPr>
              <a:t>https://www.tutorialspoint.com/index.htm</a:t>
            </a:r>
            <a:endParaRPr sz="2000">
              <a:latin typeface="Calibri"/>
              <a:ea typeface="Calibri"/>
              <a:cs typeface="Calibri"/>
              <a:sym typeface="Calibri"/>
            </a:endParaRPr>
          </a:p>
          <a:p>
            <a:pPr marL="457200" marR="0" lvl="0" indent="-457200" algn="l" rtl="0">
              <a:spcBef>
                <a:spcPts val="0"/>
              </a:spcBef>
              <a:spcAft>
                <a:spcPts val="0"/>
              </a:spcAft>
              <a:buSzPts val="2000"/>
              <a:buFont typeface="Calibri"/>
              <a:buAutoNum type="romanLcPeriod"/>
            </a:pPr>
            <a:r>
              <a:rPr lang="en-US" sz="2000">
                <a:latin typeface="Calibri"/>
                <a:ea typeface="Calibri"/>
                <a:cs typeface="Calibri"/>
                <a:sym typeface="Calibri"/>
              </a:rPr>
              <a:t>www.w3school.com </a:t>
            </a:r>
            <a:endParaRPr sz="2000"/>
          </a:p>
          <a:p>
            <a:pPr marL="457200" marR="0" lvl="0" indent="-457200" algn="l" rtl="0">
              <a:spcBef>
                <a:spcPts val="0"/>
              </a:spcBef>
              <a:spcAft>
                <a:spcPts val="0"/>
              </a:spcAft>
              <a:buSzPts val="2000"/>
              <a:buFont typeface="Calibri"/>
              <a:buAutoNum type="romanLcPeriod"/>
            </a:pPr>
            <a:r>
              <a:rPr lang="en-US" sz="2000">
                <a:latin typeface="Calibri"/>
                <a:ea typeface="Calibri"/>
                <a:cs typeface="Calibri"/>
                <a:sym typeface="Calibri"/>
              </a:rPr>
              <a:t>https://www.youtube.com/watch?v=3aVqWaLjqS4&amp;list=PLosiE80TeTtoQCKZ03TU5fNfx2UY6U4p&amp;index=9</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1092200" y="325650"/>
            <a:ext cx="10007700" cy="9195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dirty="0">
                <a:latin typeface="Times New Roman"/>
                <a:ea typeface="Times New Roman"/>
                <a:cs typeface="Times New Roman"/>
                <a:sym typeface="Times New Roman"/>
              </a:rPr>
              <a:t>Index</a:t>
            </a:r>
            <a:endParaRPr dirty="0">
              <a:latin typeface="Times New Roman"/>
              <a:ea typeface="Times New Roman"/>
              <a:cs typeface="Times New Roman"/>
              <a:sym typeface="Times New Roman"/>
            </a:endParaRPr>
          </a:p>
        </p:txBody>
      </p:sp>
      <p:sp>
        <p:nvSpPr>
          <p:cNvPr id="145" name="Google Shape;145;p15"/>
          <p:cNvSpPr txBox="1">
            <a:spLocks noGrp="1"/>
          </p:cNvSpPr>
          <p:nvPr>
            <p:ph type="body" idx="1"/>
          </p:nvPr>
        </p:nvSpPr>
        <p:spPr>
          <a:xfrm>
            <a:off x="1015300" y="1053600"/>
            <a:ext cx="10084500" cy="52299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US" sz="2000" dirty="0">
                <a:solidFill>
                  <a:srgbClr val="000000"/>
                </a:solidFill>
                <a:latin typeface="Times New Roman"/>
                <a:ea typeface="Times New Roman"/>
                <a:cs typeface="Times New Roman"/>
                <a:sym typeface="Times New Roman"/>
              </a:rPr>
              <a:t>Introduction </a:t>
            </a:r>
            <a:endParaRPr sz="2000" dirty="0">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US" sz="2000" dirty="0">
                <a:solidFill>
                  <a:srgbClr val="000000"/>
                </a:solidFill>
                <a:latin typeface="Times New Roman"/>
                <a:ea typeface="Times New Roman"/>
                <a:cs typeface="Times New Roman"/>
                <a:sym typeface="Times New Roman"/>
              </a:rPr>
              <a:t>Literature survey</a:t>
            </a:r>
            <a:endParaRPr sz="2000" dirty="0">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US" sz="2000" dirty="0">
                <a:solidFill>
                  <a:srgbClr val="000000"/>
                </a:solidFill>
                <a:latin typeface="Times New Roman"/>
                <a:ea typeface="Times New Roman"/>
                <a:cs typeface="Times New Roman"/>
                <a:sym typeface="Times New Roman"/>
              </a:rPr>
              <a:t>Existing system</a:t>
            </a:r>
            <a:endParaRPr sz="2000" dirty="0">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US" sz="2000" dirty="0">
                <a:solidFill>
                  <a:srgbClr val="000000"/>
                </a:solidFill>
                <a:latin typeface="Times New Roman"/>
                <a:ea typeface="Times New Roman"/>
                <a:cs typeface="Times New Roman"/>
                <a:sym typeface="Times New Roman"/>
              </a:rPr>
              <a:t>Proposed system</a:t>
            </a:r>
            <a:endParaRPr sz="2000" dirty="0">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US" sz="2000" dirty="0">
                <a:solidFill>
                  <a:srgbClr val="000000"/>
                </a:solidFill>
                <a:latin typeface="Times New Roman"/>
                <a:ea typeface="Times New Roman"/>
                <a:cs typeface="Times New Roman"/>
                <a:sym typeface="Times New Roman"/>
              </a:rPr>
              <a:t>Problem definition</a:t>
            </a:r>
            <a:endParaRPr sz="2000" dirty="0">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US" sz="2000" dirty="0">
                <a:solidFill>
                  <a:srgbClr val="000000"/>
                </a:solidFill>
                <a:latin typeface="Times New Roman"/>
                <a:ea typeface="Times New Roman"/>
                <a:cs typeface="Times New Roman"/>
                <a:sym typeface="Times New Roman"/>
              </a:rPr>
              <a:t>Hardware and software requirements</a:t>
            </a:r>
            <a:endParaRPr sz="2000" dirty="0">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US" sz="2000" dirty="0">
                <a:solidFill>
                  <a:srgbClr val="000000"/>
                </a:solidFill>
                <a:latin typeface="Times New Roman"/>
                <a:ea typeface="Times New Roman"/>
                <a:cs typeface="Times New Roman"/>
                <a:sym typeface="Times New Roman"/>
              </a:rPr>
              <a:t>Process Design</a:t>
            </a:r>
            <a:endParaRPr sz="2000" dirty="0">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US" sz="2000" dirty="0">
                <a:solidFill>
                  <a:srgbClr val="000000"/>
                </a:solidFill>
                <a:latin typeface="Times New Roman"/>
                <a:ea typeface="Times New Roman"/>
                <a:cs typeface="Times New Roman"/>
                <a:sym typeface="Times New Roman"/>
              </a:rPr>
              <a:t>Applications</a:t>
            </a:r>
            <a:endParaRPr sz="2000" dirty="0">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US" sz="2000" dirty="0">
                <a:solidFill>
                  <a:srgbClr val="000000"/>
                </a:solidFill>
                <a:latin typeface="Times New Roman"/>
                <a:ea typeface="Times New Roman"/>
                <a:cs typeface="Times New Roman"/>
                <a:sym typeface="Times New Roman"/>
              </a:rPr>
              <a:t>Conclusion</a:t>
            </a:r>
            <a:endParaRPr sz="2000" dirty="0">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en-US" sz="2000" dirty="0">
                <a:solidFill>
                  <a:srgbClr val="000000"/>
                </a:solidFill>
                <a:latin typeface="Times New Roman"/>
                <a:ea typeface="Times New Roman"/>
                <a:cs typeface="Times New Roman"/>
                <a:sym typeface="Times New Roman"/>
              </a:rPr>
              <a:t>References (as per IEEE format)</a:t>
            </a:r>
            <a:endParaRPr sz="2000" dirty="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092200" y="402275"/>
            <a:ext cx="10007700" cy="8619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dirty="0">
                <a:latin typeface="Times New Roman"/>
                <a:ea typeface="Times New Roman"/>
                <a:cs typeface="Times New Roman"/>
                <a:sym typeface="Times New Roman"/>
              </a:rPr>
              <a:t>Introduction</a:t>
            </a:r>
            <a:endParaRPr dirty="0">
              <a:latin typeface="Times New Roman"/>
              <a:ea typeface="Times New Roman"/>
              <a:cs typeface="Times New Roman"/>
              <a:sym typeface="Times New Roman"/>
            </a:endParaRPr>
          </a:p>
        </p:txBody>
      </p:sp>
      <p:sp>
        <p:nvSpPr>
          <p:cNvPr id="151" name="Google Shape;151;p16"/>
          <p:cNvSpPr txBox="1">
            <a:spLocks noGrp="1"/>
          </p:cNvSpPr>
          <p:nvPr>
            <p:ph type="body" idx="1"/>
          </p:nvPr>
        </p:nvSpPr>
        <p:spPr>
          <a:xfrm>
            <a:off x="632150" y="1264325"/>
            <a:ext cx="11091600" cy="5147700"/>
          </a:xfrm>
          <a:prstGeom prst="rect">
            <a:avLst/>
          </a:prstGeom>
        </p:spPr>
        <p:txBody>
          <a:bodyPr spcFirstLastPara="1" wrap="square" lIns="121900" tIns="121900" rIns="121900" bIns="121900" anchor="t" anchorCtr="0">
            <a:normAutofit fontScale="25000" lnSpcReduction="20000"/>
          </a:bodyPr>
          <a:lstStyle/>
          <a:p>
            <a:pPr marL="0" lvl="0" indent="0" algn="l" rtl="0">
              <a:spcBef>
                <a:spcPts val="0"/>
              </a:spcBef>
              <a:spcAft>
                <a:spcPts val="0"/>
              </a:spcAft>
              <a:buNone/>
            </a:pPr>
            <a:endParaRPr dirty="0">
              <a:solidFill>
                <a:srgbClr val="000000"/>
              </a:solidFill>
              <a:latin typeface="Times New Roman"/>
              <a:ea typeface="Times New Roman"/>
              <a:cs typeface="Times New Roman"/>
              <a:sym typeface="Times New Roman"/>
            </a:endParaRPr>
          </a:p>
          <a:p>
            <a:pPr marL="457200" lvl="0" indent="-364331" algn="just" rtl="0">
              <a:lnSpc>
                <a:spcPct val="100000"/>
              </a:lnSpc>
              <a:spcBef>
                <a:spcPts val="1600"/>
              </a:spcBef>
              <a:spcAft>
                <a:spcPts val="0"/>
              </a:spcAft>
              <a:buClr>
                <a:srgbClr val="000000"/>
              </a:buClr>
              <a:buSzPct val="100000"/>
              <a:buFont typeface="Times New Roman"/>
              <a:buChar char="●"/>
            </a:pPr>
            <a:r>
              <a:rPr lang="en-US" sz="8550" dirty="0">
                <a:solidFill>
                  <a:srgbClr val="000000"/>
                </a:solidFill>
                <a:latin typeface="Times New Roman"/>
                <a:ea typeface="Times New Roman"/>
                <a:cs typeface="Times New Roman"/>
                <a:sym typeface="Times New Roman"/>
              </a:rPr>
              <a:t>The aim of this project is to develop an online job search Portal for the jobseeker.</a:t>
            </a:r>
            <a:endParaRPr sz="8550" dirty="0">
              <a:solidFill>
                <a:srgbClr val="000000"/>
              </a:solidFill>
              <a:latin typeface="Times New Roman"/>
              <a:ea typeface="Times New Roman"/>
              <a:cs typeface="Times New Roman"/>
              <a:sym typeface="Times New Roman"/>
            </a:endParaRPr>
          </a:p>
          <a:p>
            <a:pPr marL="457200" lvl="0" indent="0" algn="just" rtl="0">
              <a:lnSpc>
                <a:spcPct val="100000"/>
              </a:lnSpc>
              <a:spcBef>
                <a:spcPts val="1600"/>
              </a:spcBef>
              <a:spcAft>
                <a:spcPts val="0"/>
              </a:spcAft>
              <a:buNone/>
            </a:pPr>
            <a:endParaRPr sz="8550" dirty="0">
              <a:solidFill>
                <a:srgbClr val="000000"/>
              </a:solidFill>
              <a:latin typeface="Times New Roman"/>
              <a:ea typeface="Times New Roman"/>
              <a:cs typeface="Times New Roman"/>
              <a:sym typeface="Times New Roman"/>
            </a:endParaRPr>
          </a:p>
          <a:p>
            <a:pPr marL="457200" lvl="0" indent="-364331" algn="just" rtl="0">
              <a:lnSpc>
                <a:spcPct val="100000"/>
              </a:lnSpc>
              <a:spcBef>
                <a:spcPts val="1600"/>
              </a:spcBef>
              <a:spcAft>
                <a:spcPts val="0"/>
              </a:spcAft>
              <a:buClr>
                <a:srgbClr val="000000"/>
              </a:buClr>
              <a:buSzPct val="100000"/>
              <a:buFont typeface="Times New Roman"/>
              <a:buChar char="●"/>
            </a:pPr>
            <a:r>
              <a:rPr lang="en-US" sz="8550" dirty="0">
                <a:solidFill>
                  <a:srgbClr val="000000"/>
                </a:solidFill>
                <a:latin typeface="Times New Roman"/>
                <a:ea typeface="Times New Roman"/>
                <a:cs typeface="Times New Roman"/>
                <a:sym typeface="Times New Roman"/>
              </a:rPr>
              <a:t>The system is an online application that can be accessed throughout the organization and outside as well with proper login provided. </a:t>
            </a:r>
            <a:endParaRPr sz="8550" dirty="0">
              <a:solidFill>
                <a:srgbClr val="000000"/>
              </a:solidFill>
              <a:latin typeface="Times New Roman"/>
              <a:ea typeface="Times New Roman"/>
              <a:cs typeface="Times New Roman"/>
              <a:sym typeface="Times New Roman"/>
            </a:endParaRPr>
          </a:p>
          <a:p>
            <a:pPr marL="457200" lvl="0" indent="0" algn="just" rtl="0">
              <a:lnSpc>
                <a:spcPct val="100000"/>
              </a:lnSpc>
              <a:spcBef>
                <a:spcPts val="1600"/>
              </a:spcBef>
              <a:spcAft>
                <a:spcPts val="0"/>
              </a:spcAft>
              <a:buNone/>
            </a:pPr>
            <a:endParaRPr sz="8550" dirty="0">
              <a:solidFill>
                <a:srgbClr val="000000"/>
              </a:solidFill>
              <a:latin typeface="Times New Roman"/>
              <a:ea typeface="Times New Roman"/>
              <a:cs typeface="Times New Roman"/>
              <a:sym typeface="Times New Roman"/>
            </a:endParaRPr>
          </a:p>
          <a:p>
            <a:pPr marL="457200" lvl="0" indent="-364331" algn="just" rtl="0">
              <a:lnSpc>
                <a:spcPct val="100000"/>
              </a:lnSpc>
              <a:spcBef>
                <a:spcPts val="1600"/>
              </a:spcBef>
              <a:spcAft>
                <a:spcPts val="0"/>
              </a:spcAft>
              <a:buClr>
                <a:srgbClr val="000000"/>
              </a:buClr>
              <a:buSzPct val="100000"/>
              <a:buFont typeface="Times New Roman"/>
              <a:buChar char="●"/>
            </a:pPr>
            <a:r>
              <a:rPr lang="en-US" sz="8550" dirty="0">
                <a:solidFill>
                  <a:srgbClr val="000000"/>
                </a:solidFill>
                <a:latin typeface="Times New Roman"/>
                <a:ea typeface="Times New Roman"/>
                <a:cs typeface="Times New Roman"/>
                <a:sym typeface="Times New Roman"/>
              </a:rPr>
              <a:t>This system can be used as an Online Job Portal for job seekers. Job Seekers would be able to upload their information in the form of a CV. They would also be able to add reviews about different companies.</a:t>
            </a:r>
            <a:endParaRPr sz="8550" dirty="0">
              <a:solidFill>
                <a:srgbClr val="000000"/>
              </a:solidFill>
              <a:latin typeface="Times New Roman"/>
              <a:ea typeface="Times New Roman"/>
              <a:cs typeface="Times New Roman"/>
              <a:sym typeface="Times New Roman"/>
            </a:endParaRPr>
          </a:p>
          <a:p>
            <a:pPr marL="457200" lvl="0" indent="0" algn="just" rtl="0">
              <a:lnSpc>
                <a:spcPct val="100000"/>
              </a:lnSpc>
              <a:spcBef>
                <a:spcPts val="1600"/>
              </a:spcBef>
              <a:spcAft>
                <a:spcPts val="0"/>
              </a:spcAft>
              <a:buNone/>
            </a:pPr>
            <a:endParaRPr sz="8550" dirty="0">
              <a:solidFill>
                <a:srgbClr val="000000"/>
              </a:solidFill>
              <a:latin typeface="Times New Roman"/>
              <a:ea typeface="Times New Roman"/>
              <a:cs typeface="Times New Roman"/>
              <a:sym typeface="Times New Roman"/>
            </a:endParaRPr>
          </a:p>
          <a:p>
            <a:pPr marL="457200" lvl="0" indent="-364331" algn="just" rtl="0">
              <a:lnSpc>
                <a:spcPct val="100000"/>
              </a:lnSpc>
              <a:spcBef>
                <a:spcPts val="1600"/>
              </a:spcBef>
              <a:spcAft>
                <a:spcPts val="0"/>
              </a:spcAft>
              <a:buClr>
                <a:srgbClr val="000000"/>
              </a:buClr>
              <a:buSzPct val="100000"/>
              <a:buFont typeface="Times New Roman"/>
              <a:buChar char="●"/>
            </a:pPr>
            <a:r>
              <a:rPr lang="en-US" sz="8550" dirty="0">
                <a:solidFill>
                  <a:srgbClr val="000000"/>
                </a:solidFill>
                <a:latin typeface="Times New Roman"/>
                <a:ea typeface="Times New Roman"/>
                <a:cs typeface="Times New Roman"/>
                <a:sym typeface="Times New Roman"/>
              </a:rPr>
              <a:t>Visitors/Company representatives logging in may also access/search any information put up by Job </a:t>
            </a:r>
            <a:r>
              <a:rPr lang="en-US" sz="8550" dirty="0" err="1">
                <a:solidFill>
                  <a:srgbClr val="000000"/>
                </a:solidFill>
                <a:latin typeface="Times New Roman"/>
                <a:ea typeface="Times New Roman"/>
                <a:cs typeface="Times New Roman"/>
                <a:sym typeface="Times New Roman"/>
              </a:rPr>
              <a:t>aspirants.They</a:t>
            </a:r>
            <a:r>
              <a:rPr lang="en-US" sz="8550">
                <a:solidFill>
                  <a:srgbClr val="000000"/>
                </a:solidFill>
                <a:latin typeface="Times New Roman"/>
                <a:ea typeface="Times New Roman"/>
                <a:cs typeface="Times New Roman"/>
                <a:sym typeface="Times New Roman"/>
              </a:rPr>
              <a:t> can also view the reviews given by the users.</a:t>
            </a:r>
            <a:endParaRPr sz="8550">
              <a:solidFill>
                <a:srgbClr val="000000"/>
              </a:solidFill>
              <a:latin typeface="Times New Roman"/>
              <a:ea typeface="Times New Roman"/>
              <a:cs typeface="Times New Roman"/>
              <a:sym typeface="Times New Roman"/>
            </a:endParaRPr>
          </a:p>
          <a:p>
            <a:pPr marL="0" lvl="0" indent="0" algn="l" rtl="0">
              <a:lnSpc>
                <a:spcPct val="100000"/>
              </a:lnSpc>
              <a:spcBef>
                <a:spcPts val="1600"/>
              </a:spcBef>
              <a:spcAft>
                <a:spcPts val="0"/>
              </a:spcAft>
              <a:buNone/>
            </a:pPr>
            <a:endParaRPr sz="4750"/>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479225" y="330500"/>
            <a:ext cx="11237400" cy="1041300"/>
          </a:xfrm>
          <a:prstGeom prst="rect">
            <a:avLst/>
          </a:prstGeom>
          <a:solidFill>
            <a:schemeClr val="dk1"/>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57" name="Google Shape;157;p17"/>
          <p:cNvGraphicFramePr/>
          <p:nvPr/>
        </p:nvGraphicFramePr>
        <p:xfrm>
          <a:off x="937775" y="1841500"/>
          <a:ext cx="10301725" cy="3543900"/>
        </p:xfrm>
        <a:graphic>
          <a:graphicData uri="http://schemas.openxmlformats.org/drawingml/2006/table">
            <a:tbl>
              <a:tblPr>
                <a:noFill/>
                <a:tableStyleId>{FE4DEBF4-7B9F-4D10-8ACA-55ACCA57F75D}</a:tableStyleId>
              </a:tblPr>
              <a:tblGrid>
                <a:gridCol w="819525">
                  <a:extLst>
                    <a:ext uri="{9D8B030D-6E8A-4147-A177-3AD203B41FA5}">
                      <a16:colId xmlns:a16="http://schemas.microsoft.com/office/drawing/2014/main" val="20000"/>
                    </a:ext>
                  </a:extLst>
                </a:gridCol>
                <a:gridCol w="2041650">
                  <a:extLst>
                    <a:ext uri="{9D8B030D-6E8A-4147-A177-3AD203B41FA5}">
                      <a16:colId xmlns:a16="http://schemas.microsoft.com/office/drawing/2014/main" val="20001"/>
                    </a:ext>
                  </a:extLst>
                </a:gridCol>
                <a:gridCol w="2851525">
                  <a:extLst>
                    <a:ext uri="{9D8B030D-6E8A-4147-A177-3AD203B41FA5}">
                      <a16:colId xmlns:a16="http://schemas.microsoft.com/office/drawing/2014/main" val="20002"/>
                    </a:ext>
                  </a:extLst>
                </a:gridCol>
                <a:gridCol w="4589025">
                  <a:extLst>
                    <a:ext uri="{9D8B030D-6E8A-4147-A177-3AD203B41FA5}">
                      <a16:colId xmlns:a16="http://schemas.microsoft.com/office/drawing/2014/main" val="20003"/>
                    </a:ext>
                  </a:extLst>
                </a:gridCol>
              </a:tblGrid>
              <a:tr h="658950">
                <a:tc>
                  <a:txBody>
                    <a:bodyPr/>
                    <a:lstStyle/>
                    <a:p>
                      <a:pPr marL="0" lvl="0" indent="0" algn="ctr" rtl="0">
                        <a:spcBef>
                          <a:spcPts val="0"/>
                        </a:spcBef>
                        <a:spcAft>
                          <a:spcPts val="0"/>
                        </a:spcAft>
                        <a:buNone/>
                      </a:pPr>
                      <a:r>
                        <a:rPr lang="en-US" sz="1700" b="1"/>
                        <a:t>Sr. no</a:t>
                      </a:r>
                      <a:endParaRPr sz="1700" b="1"/>
                    </a:p>
                  </a:txBody>
                  <a:tcPr marL="91425" marR="91425" marT="91425" marB="91425"/>
                </a:tc>
                <a:tc>
                  <a:txBody>
                    <a:bodyPr/>
                    <a:lstStyle/>
                    <a:p>
                      <a:pPr marL="0" lvl="0" indent="0" algn="ctr" rtl="0">
                        <a:spcBef>
                          <a:spcPts val="0"/>
                        </a:spcBef>
                        <a:spcAft>
                          <a:spcPts val="0"/>
                        </a:spcAft>
                        <a:buNone/>
                      </a:pPr>
                      <a:r>
                        <a:rPr lang="en-US" sz="1700" b="1"/>
                        <a:t>Author</a:t>
                      </a:r>
                      <a:endParaRPr sz="1700" b="1"/>
                    </a:p>
                  </a:txBody>
                  <a:tcPr marL="91425" marR="91425" marT="91425" marB="91425"/>
                </a:tc>
                <a:tc>
                  <a:txBody>
                    <a:bodyPr/>
                    <a:lstStyle/>
                    <a:p>
                      <a:pPr marL="0" lvl="0" indent="0" algn="ctr" rtl="0">
                        <a:spcBef>
                          <a:spcPts val="0"/>
                        </a:spcBef>
                        <a:spcAft>
                          <a:spcPts val="0"/>
                        </a:spcAft>
                        <a:buNone/>
                      </a:pPr>
                      <a:r>
                        <a:rPr lang="en-US" sz="1700" b="1"/>
                        <a:t>Title and Publication</a:t>
                      </a:r>
                      <a:endParaRPr sz="1700" b="1"/>
                    </a:p>
                  </a:txBody>
                  <a:tcPr marL="91425" marR="91425" marT="91425" marB="91425"/>
                </a:tc>
                <a:tc>
                  <a:txBody>
                    <a:bodyPr/>
                    <a:lstStyle/>
                    <a:p>
                      <a:pPr marL="0" lvl="0" indent="0" algn="ctr" rtl="0">
                        <a:spcBef>
                          <a:spcPts val="0"/>
                        </a:spcBef>
                        <a:spcAft>
                          <a:spcPts val="0"/>
                        </a:spcAft>
                        <a:buNone/>
                      </a:pPr>
                      <a:r>
                        <a:rPr lang="en-US" sz="1700" b="1"/>
                        <a:t>Key Findings</a:t>
                      </a:r>
                      <a:endParaRPr sz="1700" b="1"/>
                    </a:p>
                  </a:txBody>
                  <a:tcPr marL="91425" marR="91425" marT="91425" marB="91425"/>
                </a:tc>
                <a:extLst>
                  <a:ext uri="{0D108BD9-81ED-4DB2-BD59-A6C34878D82A}">
                    <a16:rowId xmlns:a16="http://schemas.microsoft.com/office/drawing/2014/main" val="10000"/>
                  </a:ext>
                </a:extLst>
              </a:tr>
              <a:tr h="1239950">
                <a:tc>
                  <a:txBody>
                    <a:bodyPr/>
                    <a:lstStyle/>
                    <a:p>
                      <a:pPr marL="0" lvl="0" indent="0" algn="ctr" rtl="0">
                        <a:spcBef>
                          <a:spcPts val="0"/>
                        </a:spcBef>
                        <a:spcAft>
                          <a:spcPts val="0"/>
                        </a:spcAft>
                        <a:buNone/>
                      </a:pPr>
                      <a:r>
                        <a:rPr lang="en-US" sz="1600"/>
                        <a:t>1.</a:t>
                      </a:r>
                      <a:endParaRPr sz="1600"/>
                    </a:p>
                  </a:txBody>
                  <a:tcPr marL="91425" marR="91425" marT="91425" marB="91425"/>
                </a:tc>
                <a:tc>
                  <a:txBody>
                    <a:bodyPr/>
                    <a:lstStyle/>
                    <a:p>
                      <a:pPr marL="0" lvl="0" indent="0" algn="ctr" rtl="0">
                        <a:spcBef>
                          <a:spcPts val="0"/>
                        </a:spcBef>
                        <a:spcAft>
                          <a:spcPts val="0"/>
                        </a:spcAft>
                        <a:buNone/>
                      </a:pPr>
                      <a:r>
                        <a:rPr lang="en-US" sz="1600"/>
                        <a:t>J. Dorn and T. Naz</a:t>
                      </a:r>
                      <a:endParaRPr sz="1600"/>
                    </a:p>
                  </a:txBody>
                  <a:tcPr marL="91425" marR="91425" marT="91425" marB="91425"/>
                </a:tc>
                <a:tc>
                  <a:txBody>
                    <a:bodyPr/>
                    <a:lstStyle/>
                    <a:p>
                      <a:pPr marL="0" lvl="0" indent="0" algn="ctr" rtl="0">
                        <a:spcBef>
                          <a:spcPts val="0"/>
                        </a:spcBef>
                        <a:spcAft>
                          <a:spcPts val="0"/>
                        </a:spcAft>
                        <a:buNone/>
                      </a:pPr>
                      <a:r>
                        <a:rPr lang="en-US" sz="1600"/>
                        <a:t>“Integration of Job portals by Meta-search,”</a:t>
                      </a:r>
                      <a:endParaRPr sz="1600"/>
                    </a:p>
                  </a:txBody>
                  <a:tcPr marL="91425" marR="91425" marT="91425" marB="91425"/>
                </a:tc>
                <a:tc>
                  <a:txBody>
                    <a:bodyPr/>
                    <a:lstStyle/>
                    <a:p>
                      <a:pPr marL="0" lvl="0" indent="0" algn="ctr" rtl="0">
                        <a:spcBef>
                          <a:spcPts val="0"/>
                        </a:spcBef>
                        <a:spcAft>
                          <a:spcPts val="0"/>
                        </a:spcAft>
                        <a:buNone/>
                      </a:pPr>
                      <a:r>
                        <a:rPr lang="en-US" sz="1600"/>
                        <a:t>Before the Internet, became widely uses as a method of seeking jobs, jobseekers spent a lots of time using various methods to look for job openings.</a:t>
                      </a:r>
                      <a:endParaRPr sz="1600"/>
                    </a:p>
                  </a:txBody>
                  <a:tcPr marL="91425" marR="91425" marT="91425" marB="91425"/>
                </a:tc>
                <a:extLst>
                  <a:ext uri="{0D108BD9-81ED-4DB2-BD59-A6C34878D82A}">
                    <a16:rowId xmlns:a16="http://schemas.microsoft.com/office/drawing/2014/main" val="10001"/>
                  </a:ext>
                </a:extLst>
              </a:tr>
              <a:tr h="1645000">
                <a:tc>
                  <a:txBody>
                    <a:bodyPr/>
                    <a:lstStyle/>
                    <a:p>
                      <a:pPr marL="0" lvl="0" indent="0" algn="ctr" rtl="0">
                        <a:spcBef>
                          <a:spcPts val="0"/>
                        </a:spcBef>
                        <a:spcAft>
                          <a:spcPts val="0"/>
                        </a:spcAft>
                        <a:buNone/>
                      </a:pPr>
                      <a:r>
                        <a:rPr lang="en-US" sz="1600"/>
                        <a:t>2.</a:t>
                      </a:r>
                      <a:endParaRPr sz="1600"/>
                    </a:p>
                  </a:txBody>
                  <a:tcPr marL="91425" marR="91425" marT="91425" marB="91425"/>
                </a:tc>
                <a:tc>
                  <a:txBody>
                    <a:bodyPr/>
                    <a:lstStyle/>
                    <a:p>
                      <a:pPr marL="0" lvl="0" indent="0" algn="ctr" rtl="0">
                        <a:spcBef>
                          <a:spcPts val="0"/>
                        </a:spcBef>
                        <a:spcAft>
                          <a:spcPts val="0"/>
                        </a:spcAft>
                        <a:buNone/>
                      </a:pPr>
                      <a:r>
                        <a:rPr lang="en-US" sz="1600"/>
                        <a:t>M. Mansourvar and N. Y. Mohd,</a:t>
                      </a:r>
                      <a:endParaRPr sz="1600"/>
                    </a:p>
                  </a:txBody>
                  <a:tcPr marL="91425" marR="91425" marT="91425" marB="91425"/>
                </a:tc>
                <a:tc>
                  <a:txBody>
                    <a:bodyPr/>
                    <a:lstStyle/>
                    <a:p>
                      <a:pPr marL="0" lvl="0" indent="0" algn="ctr" rtl="0">
                        <a:spcBef>
                          <a:spcPts val="0"/>
                        </a:spcBef>
                        <a:spcAft>
                          <a:spcPts val="0"/>
                        </a:spcAft>
                        <a:buNone/>
                      </a:pPr>
                      <a:r>
                        <a:rPr lang="en-US" sz="1600"/>
                        <a:t>“Web portal as a knowledge management system in the universities,”</a:t>
                      </a:r>
                      <a:endParaRPr sz="1600"/>
                    </a:p>
                  </a:txBody>
                  <a:tcPr marL="91425" marR="91425" marT="91425" marB="91425"/>
                </a:tc>
                <a:tc>
                  <a:txBody>
                    <a:bodyPr/>
                    <a:lstStyle/>
                    <a:p>
                      <a:pPr marL="0" lvl="0" indent="0" algn="ctr" rtl="0">
                        <a:spcBef>
                          <a:spcPts val="0"/>
                        </a:spcBef>
                        <a:spcAft>
                          <a:spcPts val="0"/>
                        </a:spcAft>
                        <a:buNone/>
                      </a:pPr>
                      <a:r>
                        <a:rPr lang="en-US" sz="1600"/>
                        <a:t>The Internet plays an important role in the area of human resource planning and development. Most planning and development organizations are now using computer technology and the Internet for staff recruitment.</a:t>
                      </a:r>
                      <a:endParaRPr sz="16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p:nvPr/>
        </p:nvSpPr>
        <p:spPr>
          <a:xfrm>
            <a:off x="0" y="247875"/>
            <a:ext cx="12192000" cy="872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chemeClr val="lt1"/>
                </a:solidFill>
                <a:latin typeface="Times New Roman"/>
                <a:ea typeface="Times New Roman"/>
                <a:cs typeface="Times New Roman"/>
                <a:sym typeface="Times New Roman"/>
              </a:rPr>
              <a:t>Existing System</a:t>
            </a:r>
            <a:endParaRPr>
              <a:solidFill>
                <a:schemeClr val="lt1"/>
              </a:solidFill>
            </a:endParaRPr>
          </a:p>
        </p:txBody>
      </p:sp>
      <p:sp>
        <p:nvSpPr>
          <p:cNvPr id="163" name="Google Shape;163;p18"/>
          <p:cNvSpPr txBox="1"/>
          <p:nvPr/>
        </p:nvSpPr>
        <p:spPr>
          <a:xfrm>
            <a:off x="552450" y="1120140"/>
            <a:ext cx="10995000" cy="506400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SzPts val="1900"/>
              <a:buFont typeface="Calibri"/>
              <a:buAutoNum type="romanLcPeriod"/>
            </a:pPr>
            <a:r>
              <a:rPr lang="en-US" sz="1900">
                <a:latin typeface="Calibri"/>
                <a:ea typeface="Calibri"/>
                <a:cs typeface="Calibri"/>
                <a:sym typeface="Calibri"/>
              </a:rPr>
              <a:t>The existing systems enables jobseekers to search through print media like poster advertisements, newspapers and visual media like television or company websites for employment opportunities. </a:t>
            </a:r>
            <a:endParaRPr/>
          </a:p>
          <a:p>
            <a:pPr marL="457200" marR="0" lvl="0" indent="-336550" algn="l" rtl="0">
              <a:spcBef>
                <a:spcPts val="0"/>
              </a:spcBef>
              <a:spcAft>
                <a:spcPts val="0"/>
              </a:spcAft>
              <a:buClr>
                <a:schemeClr val="dk1"/>
              </a:buClr>
              <a:buSzPts val="1900"/>
              <a:buFont typeface="Calibri"/>
              <a:buNone/>
            </a:pPr>
            <a:endParaRPr sz="1900">
              <a:latin typeface="Calibri"/>
              <a:ea typeface="Calibri"/>
              <a:cs typeface="Calibri"/>
              <a:sym typeface="Calibri"/>
            </a:endParaRPr>
          </a:p>
          <a:p>
            <a:pPr marL="457200" marR="0" lvl="0" indent="-457200" algn="l" rtl="0">
              <a:spcBef>
                <a:spcPts val="0"/>
              </a:spcBef>
              <a:spcAft>
                <a:spcPts val="0"/>
              </a:spcAft>
              <a:buSzPts val="1900"/>
              <a:buFont typeface="Calibri"/>
              <a:buAutoNum type="romanLcPeriod"/>
            </a:pPr>
            <a:r>
              <a:rPr lang="en-US" sz="1900">
                <a:latin typeface="Calibri"/>
                <a:ea typeface="Calibri"/>
                <a:cs typeface="Calibri"/>
                <a:sym typeface="Calibri"/>
              </a:rPr>
              <a:t>This is a tedious task as it takes a lot of time and energy to search for the right job position, learn about the position and about the company. Job search for proper match of skill set and salary is challenging. </a:t>
            </a:r>
            <a:endParaRPr/>
          </a:p>
          <a:p>
            <a:pPr marL="457200" marR="0" lvl="0" indent="-336550" algn="l" rtl="0">
              <a:spcBef>
                <a:spcPts val="0"/>
              </a:spcBef>
              <a:spcAft>
                <a:spcPts val="0"/>
              </a:spcAft>
              <a:buClr>
                <a:schemeClr val="dk1"/>
              </a:buClr>
              <a:buSzPts val="1900"/>
              <a:buFont typeface="Calibri"/>
              <a:buNone/>
            </a:pPr>
            <a:endParaRPr sz="1900">
              <a:latin typeface="Calibri"/>
              <a:ea typeface="Calibri"/>
              <a:cs typeface="Calibri"/>
              <a:sym typeface="Calibri"/>
            </a:endParaRPr>
          </a:p>
          <a:p>
            <a:pPr marL="457200" marR="0" lvl="0" indent="-457200" algn="l" rtl="0">
              <a:spcBef>
                <a:spcPts val="0"/>
              </a:spcBef>
              <a:spcAft>
                <a:spcPts val="0"/>
              </a:spcAft>
              <a:buSzPts val="1900"/>
              <a:buFont typeface="Calibri"/>
              <a:buAutoNum type="romanLcPeriod"/>
            </a:pPr>
            <a:r>
              <a:rPr lang="en-US" sz="1900">
                <a:latin typeface="Calibri"/>
                <a:ea typeface="Calibri"/>
                <a:cs typeface="Calibri"/>
                <a:sym typeface="Calibri"/>
              </a:rPr>
              <a:t>Job seekers can also find jobs through job fairs where they must first make it possible to attend the fairs which might be sometimes impossible with their schedules and if they visit the fairs they must hand over paper printed resumes. </a:t>
            </a:r>
            <a:endParaRPr/>
          </a:p>
          <a:p>
            <a:pPr marL="457200" marR="0" lvl="0" indent="-336550" algn="l" rtl="0">
              <a:spcBef>
                <a:spcPts val="0"/>
              </a:spcBef>
              <a:spcAft>
                <a:spcPts val="0"/>
              </a:spcAft>
              <a:buClr>
                <a:schemeClr val="dk1"/>
              </a:buClr>
              <a:buSzPts val="1900"/>
              <a:buFont typeface="Calibri"/>
              <a:buNone/>
            </a:pPr>
            <a:endParaRPr sz="1900">
              <a:latin typeface="Calibri"/>
              <a:ea typeface="Calibri"/>
              <a:cs typeface="Calibri"/>
              <a:sym typeface="Calibri"/>
            </a:endParaRPr>
          </a:p>
          <a:p>
            <a:pPr marL="457200" marR="0" lvl="0" indent="-457200" algn="l" rtl="0">
              <a:spcBef>
                <a:spcPts val="0"/>
              </a:spcBef>
              <a:spcAft>
                <a:spcPts val="0"/>
              </a:spcAft>
              <a:buSzPts val="1900"/>
              <a:buFont typeface="Calibri"/>
              <a:buAutoNum type="romanLcPeriod"/>
            </a:pPr>
            <a:r>
              <a:rPr lang="en-US" sz="1900">
                <a:latin typeface="Calibri"/>
                <a:ea typeface="Calibri"/>
                <a:cs typeface="Calibri"/>
                <a:sym typeface="Calibri"/>
              </a:rPr>
              <a:t>The more the number of candidates the more the number of papers for the company which is a lot of manual effort. Again, jobseekers might get job offers through placement cells in respective colleges but getting hold of the right opportunity at the right time is always challenging.</a:t>
            </a:r>
            <a:endParaRPr/>
          </a:p>
          <a:p>
            <a:pPr marL="457200" marR="0" lvl="0" indent="-336550" algn="l" rtl="0">
              <a:spcBef>
                <a:spcPts val="0"/>
              </a:spcBef>
              <a:spcAft>
                <a:spcPts val="0"/>
              </a:spcAft>
              <a:buClr>
                <a:schemeClr val="dk1"/>
              </a:buClr>
              <a:buSzPts val="1900"/>
              <a:buFont typeface="Calibri"/>
              <a:buNone/>
            </a:pPr>
            <a:endParaRPr sz="1900">
              <a:latin typeface="Calibri"/>
              <a:ea typeface="Calibri"/>
              <a:cs typeface="Calibri"/>
              <a:sym typeface="Calibri"/>
            </a:endParaRPr>
          </a:p>
          <a:p>
            <a:pPr marL="457200" marR="0" lvl="0" indent="-457200" algn="l" rtl="0">
              <a:spcBef>
                <a:spcPts val="0"/>
              </a:spcBef>
              <a:spcAft>
                <a:spcPts val="0"/>
              </a:spcAft>
              <a:buSzPts val="1900"/>
              <a:buFont typeface="Calibri"/>
              <a:buAutoNum type="romanLcPeriod"/>
            </a:pPr>
            <a:r>
              <a:rPr lang="en-US" sz="1900">
                <a:latin typeface="Calibri"/>
                <a:ea typeface="Calibri"/>
                <a:cs typeface="Calibri"/>
                <a:sym typeface="Calibri"/>
              </a:rPr>
              <a:t> On the other hand, the same goes for employers who are looking for candidates who are best fitted for their job positions. They must constantly advertise, go to a lot of job fairs which still doesn’t guarantee the best way to select from a large pool of candidates.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p:nvPr/>
        </p:nvSpPr>
        <p:spPr>
          <a:xfrm>
            <a:off x="396600" y="297450"/>
            <a:ext cx="11485200" cy="7809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chemeClr val="lt1"/>
                </a:solidFill>
                <a:latin typeface="Times New Roman"/>
                <a:ea typeface="Times New Roman"/>
                <a:cs typeface="Times New Roman"/>
                <a:sym typeface="Times New Roman"/>
              </a:rPr>
              <a:t>Proposed System</a:t>
            </a:r>
            <a:endParaRPr>
              <a:solidFill>
                <a:schemeClr val="lt1"/>
              </a:solidFill>
            </a:endParaRPr>
          </a:p>
        </p:txBody>
      </p:sp>
      <p:sp>
        <p:nvSpPr>
          <p:cNvPr id="169" name="Google Shape;169;p19"/>
          <p:cNvSpPr txBox="1"/>
          <p:nvPr/>
        </p:nvSpPr>
        <p:spPr>
          <a:xfrm>
            <a:off x="396600" y="1189825"/>
            <a:ext cx="11385900" cy="5355272"/>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514350" marR="0" lvl="0" indent="-514350" algn="l" rtl="0">
              <a:spcBef>
                <a:spcPts val="0"/>
              </a:spcBef>
              <a:spcAft>
                <a:spcPts val="0"/>
              </a:spcAft>
              <a:buSzPts val="1900"/>
              <a:buFont typeface="+mj-lt"/>
              <a:buAutoNum type="romanLcPeriod"/>
            </a:pPr>
            <a:r>
              <a:rPr lang="en-US" sz="1900" dirty="0">
                <a:latin typeface="Calibri"/>
                <a:ea typeface="Calibri"/>
                <a:cs typeface="Calibri"/>
                <a:sym typeface="Calibri"/>
              </a:rPr>
              <a:t>With the advancement of technology job seekers are relying greatly on Online Job Search Portals. </a:t>
            </a:r>
            <a:endParaRPr dirty="0"/>
          </a:p>
          <a:p>
            <a:pPr marL="635000" marR="0" lvl="0" indent="-514350" algn="l" rtl="0">
              <a:spcBef>
                <a:spcPts val="0"/>
              </a:spcBef>
              <a:spcAft>
                <a:spcPts val="0"/>
              </a:spcAft>
              <a:buClr>
                <a:schemeClr val="dk1"/>
              </a:buClr>
              <a:buSzPts val="1900"/>
              <a:buFont typeface="+mj-lt"/>
              <a:buAutoNum type="romanLcPeriod"/>
            </a:pPr>
            <a:endParaRPr sz="1900" dirty="0">
              <a:latin typeface="Calibri"/>
              <a:ea typeface="Calibri"/>
              <a:cs typeface="Calibri"/>
              <a:sym typeface="Calibri"/>
            </a:endParaRPr>
          </a:p>
          <a:p>
            <a:pPr marL="514350" marR="0" lvl="0" indent="-514350" algn="l" rtl="0">
              <a:spcBef>
                <a:spcPts val="0"/>
              </a:spcBef>
              <a:spcAft>
                <a:spcPts val="0"/>
              </a:spcAft>
              <a:buSzPts val="1900"/>
              <a:buFont typeface="+mj-lt"/>
              <a:buAutoNum type="romanLcPeriod"/>
            </a:pPr>
            <a:r>
              <a:rPr lang="en-US" sz="1900" dirty="0">
                <a:latin typeface="Calibri"/>
                <a:ea typeface="Calibri"/>
                <a:cs typeface="Calibri"/>
                <a:sym typeface="Calibri"/>
              </a:rPr>
              <a:t> In the proposed system we are trying to develop an online job search web application that reduces challenges for job seekers to find a desired and suitable job according to their qualification. We aim at reducing the challenges by providing advanced search features that gives the candidate ample scope to select jobs that matches their skill set and requirements and gives them back the exact jobs that are available. </a:t>
            </a:r>
            <a:endParaRPr dirty="0"/>
          </a:p>
          <a:p>
            <a:pPr marL="635000" marR="0" lvl="0" indent="-514350" algn="l" rtl="0">
              <a:spcBef>
                <a:spcPts val="0"/>
              </a:spcBef>
              <a:spcAft>
                <a:spcPts val="0"/>
              </a:spcAft>
              <a:buClr>
                <a:schemeClr val="dk1"/>
              </a:buClr>
              <a:buSzPts val="1900"/>
              <a:buFont typeface="+mj-lt"/>
              <a:buAutoNum type="romanLcPeriod"/>
            </a:pPr>
            <a:endParaRPr sz="1900" dirty="0">
              <a:latin typeface="Calibri"/>
              <a:ea typeface="Calibri"/>
              <a:cs typeface="Calibri"/>
              <a:sym typeface="Calibri"/>
            </a:endParaRPr>
          </a:p>
          <a:p>
            <a:pPr marL="514350" marR="0" lvl="0" indent="-514350" algn="l" rtl="0">
              <a:spcBef>
                <a:spcPts val="0"/>
              </a:spcBef>
              <a:spcAft>
                <a:spcPts val="0"/>
              </a:spcAft>
              <a:buSzPts val="1900"/>
              <a:buFont typeface="+mj-lt"/>
              <a:buAutoNum type="romanLcPeriod"/>
            </a:pPr>
            <a:r>
              <a:rPr lang="en-US" sz="1900" dirty="0">
                <a:latin typeface="Calibri"/>
                <a:ea typeface="Calibri"/>
                <a:cs typeface="Calibri"/>
                <a:sym typeface="Calibri"/>
              </a:rPr>
              <a:t>This in turn is less time taking as the candidate gets all details in one place and do not have to go to company website to learn about the positions. In the proposed system job seekers can upload their resumes in the required file format, see all the available jobs and search for desired jobs and then apply for those jobs. </a:t>
            </a:r>
            <a:endParaRPr dirty="0"/>
          </a:p>
          <a:p>
            <a:pPr marL="635000" marR="0" lvl="0" indent="-514350" algn="l" rtl="0">
              <a:spcBef>
                <a:spcPts val="0"/>
              </a:spcBef>
              <a:spcAft>
                <a:spcPts val="0"/>
              </a:spcAft>
              <a:buClr>
                <a:schemeClr val="dk1"/>
              </a:buClr>
              <a:buSzPts val="1900"/>
              <a:buFont typeface="+mj-lt"/>
              <a:buAutoNum type="romanLcPeriod"/>
            </a:pPr>
            <a:endParaRPr sz="1900" dirty="0">
              <a:latin typeface="Calibri"/>
              <a:ea typeface="Calibri"/>
              <a:cs typeface="Calibri"/>
              <a:sym typeface="Calibri"/>
            </a:endParaRPr>
          </a:p>
          <a:p>
            <a:pPr marL="514350" marR="0" lvl="0" indent="-514350" algn="l" rtl="0">
              <a:spcBef>
                <a:spcPts val="0"/>
              </a:spcBef>
              <a:spcAft>
                <a:spcPts val="0"/>
              </a:spcAft>
              <a:buSzPts val="1900"/>
              <a:buFont typeface="+mj-lt"/>
              <a:buAutoNum type="romanLcPeriod"/>
            </a:pPr>
            <a:r>
              <a:rPr lang="en-US" sz="1900" dirty="0">
                <a:latin typeface="Calibri"/>
                <a:ea typeface="Calibri"/>
                <a:cs typeface="Calibri"/>
                <a:sym typeface="Calibri"/>
              </a:rPr>
              <a:t>On the other hand, this system enables employers to post their jobs and get a list of all applications which they can screen online and that reduces the huge amount of manual effort and time. Online recruitment or e-recruitment is turning out to be both the job seekers and the employers’ favorite activity as offer and demand are well met at one place and both must spend less time to get hold of the right roles or candidates. </a:t>
            </a:r>
            <a:endParaRPr dirty="0"/>
          </a:p>
          <a:p>
            <a:pPr marL="635000" marR="0" lvl="0" indent="-514350" algn="l" rtl="0">
              <a:spcBef>
                <a:spcPts val="0"/>
              </a:spcBef>
              <a:spcAft>
                <a:spcPts val="0"/>
              </a:spcAft>
              <a:buClr>
                <a:schemeClr val="dk1"/>
              </a:buClr>
              <a:buSzPts val="1900"/>
              <a:buFont typeface="+mj-lt"/>
              <a:buAutoNum type="romanLcPeriod"/>
            </a:pPr>
            <a:endParaRPr sz="1900" dirty="0">
              <a:latin typeface="Calibri"/>
              <a:ea typeface="Calibri"/>
              <a:cs typeface="Calibri"/>
              <a:sym typeface="Calibri"/>
            </a:endParaRPr>
          </a:p>
          <a:p>
            <a:pPr marL="514350" marR="0" lvl="0" indent="-514350" algn="l" rtl="0">
              <a:spcBef>
                <a:spcPts val="0"/>
              </a:spcBef>
              <a:spcAft>
                <a:spcPts val="0"/>
              </a:spcAft>
              <a:buSzPts val="1900"/>
              <a:buFont typeface="+mj-lt"/>
              <a:buAutoNum type="romanLcPeriod"/>
            </a:pPr>
            <a:r>
              <a:rPr lang="en-US" sz="1900" dirty="0">
                <a:latin typeface="Calibri"/>
                <a:ea typeface="Calibri"/>
                <a:cs typeface="Calibri"/>
                <a:sym typeface="Calibri"/>
              </a:rPr>
              <a:t>The company can post jobs, see applications and check resumes in the proposed system.</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p:nvPr/>
        </p:nvSpPr>
        <p:spPr>
          <a:xfrm>
            <a:off x="-25" y="325000"/>
            <a:ext cx="12192000" cy="92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chemeClr val="lt1"/>
                </a:solidFill>
                <a:latin typeface="Times New Roman"/>
                <a:ea typeface="Times New Roman"/>
                <a:cs typeface="Times New Roman"/>
                <a:sym typeface="Times New Roman"/>
              </a:rPr>
              <a:t>Problem Definition</a:t>
            </a:r>
            <a:endParaRPr>
              <a:solidFill>
                <a:schemeClr val="lt1"/>
              </a:solidFill>
            </a:endParaRPr>
          </a:p>
        </p:txBody>
      </p:sp>
      <p:sp>
        <p:nvSpPr>
          <p:cNvPr id="175" name="Google Shape;175;p20"/>
          <p:cNvSpPr txBox="1"/>
          <p:nvPr/>
        </p:nvSpPr>
        <p:spPr>
          <a:xfrm>
            <a:off x="737235" y="1248410"/>
            <a:ext cx="10717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latin typeface="Times New Roman"/>
                <a:ea typeface="Times New Roman"/>
                <a:cs typeface="Times New Roman"/>
                <a:sym typeface="Times New Roman"/>
              </a:rPr>
              <a:t>The system after careful analysis has been identified to be presented with the following modules : </a:t>
            </a:r>
            <a:endParaRPr/>
          </a:p>
        </p:txBody>
      </p:sp>
      <p:sp>
        <p:nvSpPr>
          <p:cNvPr id="176" name="Google Shape;176;p20"/>
          <p:cNvSpPr txBox="1"/>
          <p:nvPr/>
        </p:nvSpPr>
        <p:spPr>
          <a:xfrm>
            <a:off x="737235" y="2052955"/>
            <a:ext cx="10717500" cy="1293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latin typeface="Times New Roman"/>
                <a:ea typeface="Times New Roman"/>
                <a:cs typeface="Times New Roman"/>
                <a:sym typeface="Times New Roman"/>
              </a:rPr>
              <a:t>Job Seeker :-</a:t>
            </a:r>
            <a:endParaRPr/>
          </a:p>
          <a:p>
            <a:pPr marL="0" marR="0" lvl="0" indent="0" algn="l" rtl="0">
              <a:spcBef>
                <a:spcPts val="0"/>
              </a:spcBef>
              <a:spcAft>
                <a:spcPts val="0"/>
              </a:spcAft>
              <a:buNone/>
            </a:pPr>
            <a:r>
              <a:rPr lang="en-US" sz="2000">
                <a:latin typeface="Times New Roman"/>
                <a:ea typeface="Times New Roman"/>
                <a:cs typeface="Times New Roman"/>
                <a:sym typeface="Times New Roman"/>
              </a:rPr>
              <a:t>In this module Job Seeker will search for the available jobs and he/she can apply for the jobs by filling the necessary details and uploading the resume. He/she will be able to add/view reviews about a particular company.</a:t>
            </a:r>
            <a:endParaRPr sz="2000"/>
          </a:p>
        </p:txBody>
      </p:sp>
      <p:sp>
        <p:nvSpPr>
          <p:cNvPr id="177" name="Google Shape;177;p20"/>
          <p:cNvSpPr txBox="1"/>
          <p:nvPr/>
        </p:nvSpPr>
        <p:spPr>
          <a:xfrm>
            <a:off x="736950" y="3524775"/>
            <a:ext cx="10718100" cy="19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latin typeface="Times New Roman"/>
                <a:ea typeface="Times New Roman"/>
                <a:cs typeface="Times New Roman"/>
                <a:sym typeface="Times New Roman"/>
              </a:rPr>
              <a:t>Job provider :-</a:t>
            </a:r>
            <a:endParaRPr/>
          </a:p>
          <a:p>
            <a:pPr marL="0" marR="0" lvl="0" indent="0" algn="l" rtl="0">
              <a:spcBef>
                <a:spcPts val="0"/>
              </a:spcBef>
              <a:spcAft>
                <a:spcPts val="0"/>
              </a:spcAft>
              <a:buNone/>
            </a:pPr>
            <a:r>
              <a:rPr lang="en-US" sz="2000">
                <a:latin typeface="Times New Roman"/>
                <a:ea typeface="Times New Roman"/>
                <a:cs typeface="Times New Roman"/>
                <a:sym typeface="Times New Roman"/>
              </a:rPr>
              <a:t>In this module Job Provider will firstly register himself /company and after login he can post the job. He also has an access to update or delete a job which he might had posted in the past . He can offer the job to job seeker according to the job profile and he can also see the response from the job seekers and send the mail.He can view the reviews posted by the user and make necessary changes in the company.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p:nvPr/>
        </p:nvSpPr>
        <p:spPr>
          <a:xfrm>
            <a:off x="0" y="264400"/>
            <a:ext cx="12192000" cy="1223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dirty="0">
                <a:solidFill>
                  <a:schemeClr val="lt1"/>
                </a:solidFill>
                <a:latin typeface="Times New Roman"/>
                <a:ea typeface="Times New Roman"/>
                <a:cs typeface="Times New Roman"/>
                <a:sym typeface="Times New Roman"/>
              </a:rPr>
              <a:t>Software Requirements</a:t>
            </a:r>
            <a:endParaRPr dirty="0">
              <a:solidFill>
                <a:schemeClr val="lt1"/>
              </a:solidFill>
            </a:endParaRPr>
          </a:p>
        </p:txBody>
      </p:sp>
      <p:sp>
        <p:nvSpPr>
          <p:cNvPr id="183" name="Google Shape;183;p21"/>
          <p:cNvSpPr txBox="1"/>
          <p:nvPr/>
        </p:nvSpPr>
        <p:spPr>
          <a:xfrm>
            <a:off x="2251075" y="2385695"/>
            <a:ext cx="7689300" cy="193950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SzPts val="2400"/>
              <a:buFont typeface="Times New Roman"/>
              <a:buAutoNum type="romanLcPeriod"/>
            </a:pPr>
            <a:r>
              <a:rPr lang="en-US" sz="2400" dirty="0">
                <a:latin typeface="Times New Roman"/>
                <a:ea typeface="Times New Roman"/>
                <a:cs typeface="Times New Roman"/>
                <a:sym typeface="Times New Roman"/>
              </a:rPr>
              <a:t>Database : SQLite</a:t>
            </a:r>
            <a:endParaRPr dirty="0">
              <a:latin typeface="Times New Roman"/>
              <a:ea typeface="Times New Roman"/>
              <a:cs typeface="Times New Roman"/>
              <a:sym typeface="Times New Roman"/>
            </a:endParaRPr>
          </a:p>
          <a:p>
            <a:pPr marL="457200" marR="0" lvl="0" indent="-457200" algn="l" rtl="0">
              <a:spcBef>
                <a:spcPts val="0"/>
              </a:spcBef>
              <a:spcAft>
                <a:spcPts val="0"/>
              </a:spcAft>
              <a:buSzPts val="2400"/>
              <a:buFont typeface="Times New Roman"/>
              <a:buAutoNum type="romanLcPeriod"/>
            </a:pPr>
            <a:r>
              <a:rPr lang="en-US" sz="2400" dirty="0">
                <a:latin typeface="Times New Roman"/>
                <a:ea typeface="Times New Roman"/>
                <a:cs typeface="Times New Roman"/>
                <a:sym typeface="Times New Roman"/>
              </a:rPr>
              <a:t>IDE :VS Code</a:t>
            </a:r>
            <a:endParaRPr dirty="0">
              <a:latin typeface="Times New Roman"/>
              <a:ea typeface="Times New Roman"/>
              <a:cs typeface="Times New Roman"/>
              <a:sym typeface="Times New Roman"/>
            </a:endParaRPr>
          </a:p>
          <a:p>
            <a:pPr marL="457200" marR="0" lvl="0" indent="-457200" algn="l" rtl="0">
              <a:spcBef>
                <a:spcPts val="0"/>
              </a:spcBef>
              <a:spcAft>
                <a:spcPts val="0"/>
              </a:spcAft>
              <a:buSzPts val="2400"/>
              <a:buFont typeface="Times New Roman"/>
              <a:buAutoNum type="romanLcPeriod"/>
            </a:pPr>
            <a:r>
              <a:rPr lang="en-US" sz="2400" dirty="0">
                <a:latin typeface="Times New Roman"/>
                <a:ea typeface="Times New Roman"/>
                <a:cs typeface="Times New Roman"/>
                <a:sym typeface="Times New Roman"/>
              </a:rPr>
              <a:t>Language: Python</a:t>
            </a:r>
            <a:endParaRPr dirty="0">
              <a:latin typeface="Times New Roman"/>
              <a:ea typeface="Times New Roman"/>
              <a:cs typeface="Times New Roman"/>
              <a:sym typeface="Times New Roman"/>
            </a:endParaRPr>
          </a:p>
          <a:p>
            <a:pPr marL="457200" marR="0" lvl="0" indent="-457200" algn="l" rtl="0">
              <a:spcBef>
                <a:spcPts val="0"/>
              </a:spcBef>
              <a:spcAft>
                <a:spcPts val="0"/>
              </a:spcAft>
              <a:buSzPts val="2400"/>
              <a:buFont typeface="Times New Roman"/>
              <a:buAutoNum type="romanLcPeriod"/>
            </a:pPr>
            <a:r>
              <a:rPr lang="en-US" sz="2400" dirty="0">
                <a:latin typeface="Times New Roman"/>
                <a:ea typeface="Times New Roman"/>
                <a:cs typeface="Times New Roman"/>
                <a:sym typeface="Times New Roman"/>
              </a:rPr>
              <a:t>Browser : Chrome </a:t>
            </a:r>
            <a:endParaRPr dirty="0">
              <a:latin typeface="Times New Roman"/>
              <a:ea typeface="Times New Roman"/>
              <a:cs typeface="Times New Roman"/>
              <a:sym typeface="Times New Roman"/>
            </a:endParaRPr>
          </a:p>
          <a:p>
            <a:pPr marL="457200" marR="0" lvl="0" indent="-457200" algn="l" rtl="0">
              <a:spcBef>
                <a:spcPts val="0"/>
              </a:spcBef>
              <a:spcAft>
                <a:spcPts val="0"/>
              </a:spcAft>
              <a:buSzPts val="2400"/>
              <a:buFont typeface="Times New Roman"/>
              <a:buAutoNum type="romanLcPeriod"/>
            </a:pPr>
            <a:r>
              <a:rPr lang="en-US" sz="2400" dirty="0">
                <a:latin typeface="Times New Roman"/>
                <a:ea typeface="Times New Roman"/>
                <a:cs typeface="Times New Roman"/>
                <a:sym typeface="Times New Roman"/>
              </a:rPr>
              <a:t>Operating System:	 Windows 7 and above</a:t>
            </a:r>
            <a:endParaRPr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0" y="5708625"/>
            <a:ext cx="12192000" cy="1033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Use Case Diagram</a:t>
            </a:r>
            <a:endParaRPr dirty="0"/>
          </a:p>
        </p:txBody>
      </p:sp>
      <p:pic>
        <p:nvPicPr>
          <p:cNvPr id="189" name="Google Shape;189;p22"/>
          <p:cNvPicPr preferRelativeResize="0"/>
          <p:nvPr/>
        </p:nvPicPr>
        <p:blipFill>
          <a:blip r:embed="rId3">
            <a:alphaModFix/>
          </a:blip>
          <a:stretch>
            <a:fillRect/>
          </a:stretch>
        </p:blipFill>
        <p:spPr>
          <a:xfrm>
            <a:off x="3195038" y="318300"/>
            <a:ext cx="5801925" cy="5683724"/>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1214</Words>
  <Application>Microsoft Office PowerPoint</Application>
  <PresentationFormat>Widescreen</PresentationFormat>
  <Paragraphs>91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Nunito</vt:lpstr>
      <vt:lpstr>Times New Roman</vt:lpstr>
      <vt:lpstr>Arial</vt:lpstr>
      <vt:lpstr>Calibri</vt:lpstr>
      <vt:lpstr>Shift</vt:lpstr>
      <vt:lpstr>PowerPoint Presentation</vt:lpstr>
      <vt:lpstr>Index</vt:lpstr>
      <vt:lpstr>Introduction</vt:lpstr>
      <vt:lpstr>Literature Survey</vt:lpstr>
      <vt:lpstr>PowerPoint Presentation</vt:lpstr>
      <vt:lpstr>PowerPoint Presentation</vt:lpstr>
      <vt:lpstr>PowerPoint Presentation</vt:lpstr>
      <vt:lpstr>PowerPoint Presentation</vt:lpstr>
      <vt:lpstr>Use Case Diagram</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JHANVI MANGE</cp:lastModifiedBy>
  <cp:revision>3</cp:revision>
  <dcterms:modified xsi:type="dcterms:W3CDTF">2021-05-21T07:11:48Z</dcterms:modified>
</cp:coreProperties>
</file>