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5" r:id="rId8"/>
    <p:sldId id="268" r:id="rId9"/>
    <p:sldId id="270" r:id="rId10"/>
    <p:sldId id="269" r:id="rId11"/>
    <p:sldId id="267" r:id="rId12"/>
    <p:sldId id="275" r:id="rId13"/>
    <p:sldId id="266" r:id="rId14"/>
    <p:sldId id="274" r:id="rId15"/>
    <p:sldId id="276" r:id="rId16"/>
    <p:sldId id="277" r:id="rId17"/>
    <p:sldId id="271" r:id="rId18"/>
    <p:sldId id="272" r:id="rId19"/>
    <p:sldId id="273" r:id="rId20"/>
    <p:sldId id="283" r:id="rId21"/>
    <p:sldId id="278" r:id="rId22"/>
    <p:sldId id="280" r:id="rId23"/>
    <p:sldId id="281" r:id="rId24"/>
    <p:sldId id="282" r:id="rId25"/>
    <p:sldId id="26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 sz="2400"/>
            </a:lvl2pPr>
            <a:lvl3pPr marL="914377" indent="0" algn="ctr">
              <a:buNone/>
              <a:defRPr sz="24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95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6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6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0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3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0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8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5" y="6459791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91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5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5" y="6459791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C97D1F-60B7-4960-B3B9-47647E888BA0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59791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2" y="6459791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>
                <a:solidFill>
                  <a:srgbClr val="FFFFFF"/>
                </a:solidFill>
              </a:defRPr>
            </a:lvl1pPr>
          </a:lstStyle>
          <a:p>
            <a:fld id="{F6670C55-28CB-4378-93E7-1813DF2EC16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27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4800" kern="1200" spc="-51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38" indent="-91438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38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14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789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65" indent="-182875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97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6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63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58" indent="-228594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680A-AEED-4AA9-B114-B3D19BCEC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88" y="2801675"/>
            <a:ext cx="8574623" cy="1386191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0DA31-1927-4B98-93F1-D07FFBAD7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4398" y="4661941"/>
            <a:ext cx="4148633" cy="1179096"/>
          </a:xfrm>
        </p:spPr>
        <p:txBody>
          <a:bodyPr>
            <a:normAutofit fontScale="77500" lnSpcReduction="20000"/>
          </a:bodyPr>
          <a:lstStyle/>
          <a:p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</a:p>
          <a:p>
            <a:r>
              <a:rPr lang="en-US" sz="2300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Dhanvin</a:t>
            </a:r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2300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Athray</a:t>
            </a:r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   </a:t>
            </a:r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801167002</a:t>
            </a:r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</a:p>
          <a:p>
            <a:r>
              <a:rPr lang="en-US" sz="23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Geraldine Shirley  – 801104352</a:t>
            </a:r>
          </a:p>
          <a:p>
            <a:endParaRPr lang="en-US" dirty="0"/>
          </a:p>
        </p:txBody>
      </p:sp>
      <p:pic>
        <p:nvPicPr>
          <p:cNvPr id="19" name="Google Shape;77;p13">
            <a:extLst>
              <a:ext uri="{FF2B5EF4-FFF2-40B4-BE49-F238E27FC236}">
                <a16:creationId xmlns:a16="http://schemas.microsoft.com/office/drawing/2014/main" id="{14563BB2-C628-45DD-9067-F30F2CB66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76715" y="110575"/>
            <a:ext cx="6724047" cy="1395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598211-5A97-4D09-9BC9-55E015B693A1}"/>
              </a:ext>
            </a:extLst>
          </p:cNvPr>
          <p:cNvSpPr/>
          <p:nvPr/>
        </p:nvSpPr>
        <p:spPr>
          <a:xfrm>
            <a:off x="2439174" y="1506289"/>
            <a:ext cx="76381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ECE-4146/5146  INTRODUCTION TO VHDL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4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105F092D-DEB3-462A-BCD1-FB698A9E1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1" y="1270000"/>
            <a:ext cx="10185400" cy="4598988"/>
          </a:xfrm>
        </p:spPr>
      </p:pic>
    </p:spTree>
    <p:extLst>
      <p:ext uri="{BB962C8B-B14F-4D97-AF65-F5344CB8AC3E}">
        <p14:creationId xmlns:p14="http://schemas.microsoft.com/office/powerpoint/2010/main" val="158465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0554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SUBSYSTEM: Transmitter</a:t>
            </a:r>
          </a:p>
        </p:txBody>
      </p:sp>
      <p:pic>
        <p:nvPicPr>
          <p:cNvPr id="4" name="Content Placeholder 3" descr="A close up of a map&#10;&#10;Description automatically generated">
            <a:extLst>
              <a:ext uri="{FF2B5EF4-FFF2-40B4-BE49-F238E27FC236}">
                <a16:creationId xmlns:a16="http://schemas.microsoft.com/office/drawing/2014/main" id="{1DE2EFC9-B4CC-4BC2-B9CF-6CD4B3F50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143"/>
          <a:stretch/>
        </p:blipFill>
        <p:spPr>
          <a:xfrm>
            <a:off x="858129" y="989013"/>
            <a:ext cx="10297233" cy="5172636"/>
          </a:xfrm>
        </p:spPr>
      </p:pic>
    </p:spTree>
    <p:extLst>
      <p:ext uri="{BB962C8B-B14F-4D97-AF65-F5344CB8AC3E}">
        <p14:creationId xmlns:p14="http://schemas.microsoft.com/office/powerpoint/2010/main" val="22204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SUBSYSTEM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B8C84-67C5-47F7-93D0-A9378A7A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868"/>
            <a:ext cx="10058400" cy="3818225"/>
          </a:xfrm>
        </p:spPr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Transmitter: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Here the UART Tx is integrated with the FIFO Interface.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Baud rate generator provides the signals to transmitter which will determine the next state.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byte of data is loaded in parallel.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w_uart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 the data is written in the buffer.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r_uart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checks for the empty and full flags.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full=1 the data is read 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tx_in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fifo_datain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buffer holds the data and when the full flag is asserted it stops reading the data.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7512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B73D2F5-80E2-4110-B4EA-4A173888C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1136" b="1745"/>
          <a:stretch/>
        </p:blipFill>
        <p:spPr>
          <a:xfrm>
            <a:off x="815925" y="1350497"/>
            <a:ext cx="10832123" cy="4825219"/>
          </a:xfrm>
        </p:spPr>
      </p:pic>
    </p:spTree>
    <p:extLst>
      <p:ext uri="{BB962C8B-B14F-4D97-AF65-F5344CB8AC3E}">
        <p14:creationId xmlns:p14="http://schemas.microsoft.com/office/powerpoint/2010/main" val="92413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40554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SUBSYSTEM: Receiver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CADD0B-1DA7-4BDC-9707-27FBF3BC2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46" b="38886"/>
          <a:stretch/>
        </p:blipFill>
        <p:spPr>
          <a:xfrm>
            <a:off x="942536" y="1162929"/>
            <a:ext cx="10356835" cy="4740812"/>
          </a:xfrm>
        </p:spPr>
      </p:pic>
    </p:spTree>
    <p:extLst>
      <p:ext uri="{BB962C8B-B14F-4D97-AF65-F5344CB8AC3E}">
        <p14:creationId xmlns:p14="http://schemas.microsoft.com/office/powerpoint/2010/main" val="216634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SUBSYSTEM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B8C84-67C5-47F7-93D0-A9378A7A0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Here the UART Rx is integrated with the FIFO Interface.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Baud rate generator provides the signals to receiver which will determine the next state.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When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rd_uart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=1: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checks for the empty and full flags.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empty=1 the data is available in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rx_out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fifo_dataout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buffer holds the data and when the full flag is asserted it stops reading the data.</a:t>
            </a:r>
            <a:endParaRPr lang="en-US" sz="1800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89346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8950FED-1C0B-4FE6-8AF1-9CDA8D77F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2" y="1371601"/>
            <a:ext cx="10418617" cy="4497388"/>
          </a:xfrm>
        </p:spPr>
      </p:pic>
    </p:spTree>
    <p:extLst>
      <p:ext uri="{BB962C8B-B14F-4D97-AF65-F5344CB8AC3E}">
        <p14:creationId xmlns:p14="http://schemas.microsoft.com/office/powerpoint/2010/main" val="462375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0" y="535577"/>
            <a:ext cx="6185625" cy="1183419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C6EABE-8B35-4AAF-B426-5A637709BA1F}"/>
              </a:ext>
            </a:extLst>
          </p:cNvPr>
          <p:cNvSpPr txBox="1">
            <a:spLocks/>
          </p:cNvSpPr>
          <p:nvPr/>
        </p:nvSpPr>
        <p:spPr>
          <a:xfrm>
            <a:off x="1155701" y="2235200"/>
            <a:ext cx="5295899" cy="36221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BRAM is a dual-port RAM module instantiated into the FPGA fabric to provide on-chip storage for a relatively large set of data.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BRAM is used to 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ransfer data between an FPGA target and a host processor by using a DMA FIFO.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, BRAM is implemented , where data is written into the ram array from the UART Rx buffer and  read from the ram array and written into the UART Tx buffer.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9B51FD-8599-4D28-ACF7-B445A11AE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90" y="1718996"/>
            <a:ext cx="4137796" cy="422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16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6" name="Content Placeholder 5" descr="A picture containing monitor, screen, television, table&#10;&#10;Description automatically generated">
            <a:extLst>
              <a:ext uri="{FF2B5EF4-FFF2-40B4-BE49-F238E27FC236}">
                <a16:creationId xmlns:a16="http://schemas.microsoft.com/office/drawing/2014/main" id="{BABB9678-022C-463D-8486-19E3230D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384663"/>
            <a:ext cx="10280786" cy="4368985"/>
          </a:xfrm>
        </p:spPr>
      </p:pic>
    </p:spTree>
    <p:extLst>
      <p:ext uri="{BB962C8B-B14F-4D97-AF65-F5344CB8AC3E}">
        <p14:creationId xmlns:p14="http://schemas.microsoft.com/office/powerpoint/2010/main" val="1794486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7" name="Content Placeholder 4" descr="A picture containing monitor, screen, sitting&#10;&#10;Description automatically generated">
            <a:extLst>
              <a:ext uri="{FF2B5EF4-FFF2-40B4-BE49-F238E27FC236}">
                <a16:creationId xmlns:a16="http://schemas.microsoft.com/office/drawing/2014/main" id="{98ABD65C-7853-47D5-9471-28099BB44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502229"/>
            <a:ext cx="10398351" cy="462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2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204A-42BB-4F54-A23C-3A212382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2271-CBA2-4F11-805F-89561D557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8524"/>
            <a:ext cx="10058400" cy="3620569"/>
          </a:xfrm>
        </p:spPr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Baud Rate Generator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FIFO Interface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UART Subsystem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Memory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Top module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Results</a:t>
            </a:r>
          </a:p>
        </p:txBody>
      </p:sp>
    </p:spTree>
    <p:extLst>
      <p:ext uri="{BB962C8B-B14F-4D97-AF65-F5344CB8AC3E}">
        <p14:creationId xmlns:p14="http://schemas.microsoft.com/office/powerpoint/2010/main" val="750784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9B7B-A4F1-4E47-8886-4C97F06EB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5181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Interface with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8884-43C5-4A26-AA7C-DF3B978A9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different modes 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1: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rd_uart_rx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set to 1, the data from FIFO buffer receiver is sent to the BRAM array.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2: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all the flags in order to send the data from BRAM to UART.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3:</a:t>
            </a:r>
          </a:p>
          <a:p>
            <a:pPr lvl="3"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wr_uart_tx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set to 1 , the data from BRAM array is sent to FIFO buffer Transmitter. 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4:</a:t>
            </a:r>
          </a:p>
          <a:p>
            <a:pPr lvl="3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 all the flags to carry out other operations.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26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9D6-6FA3-4CB5-9A6B-301F9EDF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695293"/>
            <a:ext cx="10058400" cy="5874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1:</a:t>
            </a:r>
          </a:p>
        </p:txBody>
      </p:sp>
      <p:pic>
        <p:nvPicPr>
          <p:cNvPr id="7" name="Content Placeholder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C3B4A80-E7F5-4F91-880C-BE0D1F59F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55" y="1420837"/>
            <a:ext cx="10860259" cy="4448151"/>
          </a:xfrm>
        </p:spPr>
      </p:pic>
    </p:spTree>
    <p:extLst>
      <p:ext uri="{BB962C8B-B14F-4D97-AF65-F5344CB8AC3E}">
        <p14:creationId xmlns:p14="http://schemas.microsoft.com/office/powerpoint/2010/main" val="1554108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9D6-6FA3-4CB5-9A6B-301F9EDF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695293"/>
            <a:ext cx="10058400" cy="5874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2: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5DEBF1B-426A-4C01-83F4-F78DF0ACD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10789"/>
            <a:ext cx="10384971" cy="4458199"/>
          </a:xfrm>
        </p:spPr>
      </p:pic>
    </p:spTree>
    <p:extLst>
      <p:ext uri="{BB962C8B-B14F-4D97-AF65-F5344CB8AC3E}">
        <p14:creationId xmlns:p14="http://schemas.microsoft.com/office/powerpoint/2010/main" val="2477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9D6-6FA3-4CB5-9A6B-301F9EDF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695293"/>
            <a:ext cx="10058400" cy="5874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3: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2E3344-2606-4486-8B8A-0AEA2226E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" y="1510145"/>
            <a:ext cx="10282845" cy="4358843"/>
          </a:xfrm>
        </p:spPr>
      </p:pic>
    </p:spTree>
    <p:extLst>
      <p:ext uri="{BB962C8B-B14F-4D97-AF65-F5344CB8AC3E}">
        <p14:creationId xmlns:p14="http://schemas.microsoft.com/office/powerpoint/2010/main" val="381074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79D6-6FA3-4CB5-9A6B-301F9EDF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19" y="695293"/>
            <a:ext cx="10058400" cy="58743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4: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2E66597C-C875-4F59-A797-1ADC03814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254" y="1589010"/>
            <a:ext cx="10404763" cy="4378035"/>
          </a:xfrm>
        </p:spPr>
      </p:pic>
    </p:spTree>
    <p:extLst>
      <p:ext uri="{BB962C8B-B14F-4D97-AF65-F5344CB8AC3E}">
        <p14:creationId xmlns:p14="http://schemas.microsoft.com/office/powerpoint/2010/main" val="3508075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C999-C262-4731-9A92-DCF39E486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526" y="2259094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7945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C5EA-B5E8-4954-968A-5F7EAC674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204C-A5C5-4E57-B23A-A54DD2F54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8454"/>
            <a:ext cx="10058400" cy="41537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Universal Asynchronous Receiver-Transmitter, is a computer hardware device that is used for asynchronous serial communication.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UART acts as an intermediary between parallel and serial interfaces. 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 a Transmitter and Receiver where :</a:t>
            </a:r>
          </a:p>
          <a:p>
            <a:pPr lvl="5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the Transmitter  side , UART creates the data packet, appending sync and parity bits, and send that packet out the TX line with precise timing according to the set baud rate.</a:t>
            </a:r>
          </a:p>
          <a:p>
            <a:pPr lvl="5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lnSpc>
                <a:spcPct val="10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Receiver end, the UART samples the RX line at rates according to the expected baud rate, collect the sync bits, and displays the data.</a:t>
            </a:r>
          </a:p>
          <a:p>
            <a:pPr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BRAM is implemented where data from UART FIFO buffer Rx is sent to the RAM array on Mode 1 and data from RAM array is sent to FIFO buffer Tx  on Mode 3.</a:t>
            </a:r>
          </a:p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1379" lvl="5" indent="0">
              <a:lnSpc>
                <a:spcPct val="100000"/>
              </a:lnSpc>
              <a:buClrTx/>
              <a:buNone/>
            </a:pP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03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146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System</a:t>
            </a:r>
          </a:p>
        </p:txBody>
      </p:sp>
      <p:pic>
        <p:nvPicPr>
          <p:cNvPr id="23" name="Content Placeholder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F1D64A34-12D8-42B8-92A7-3BFFAADBF5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" y="1514621"/>
            <a:ext cx="10860257" cy="4377813"/>
          </a:xfrm>
        </p:spPr>
      </p:pic>
    </p:spTree>
    <p:extLst>
      <p:ext uri="{BB962C8B-B14F-4D97-AF65-F5344CB8AC3E}">
        <p14:creationId xmlns:p14="http://schemas.microsoft.com/office/powerpoint/2010/main" val="386244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432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 Rate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ADE5-91CA-4FAF-A568-800DF7634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2800"/>
            <a:ext cx="6524113" cy="3786294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Baud rate generator is a clock generator which is used to determine the rate at which data is transmitted by a UART.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takes a relatively high frequency and dividing it down to lower frequency.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Common baud rates are 2400, 4800, 9600 and 19,200.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mod-163 counter is used to implement baud generator.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tick output will assert for one clock cycle every 163 clock cycles of the system clock. </a:t>
            </a:r>
          </a:p>
        </p:txBody>
      </p:sp>
      <p:pic>
        <p:nvPicPr>
          <p:cNvPr id="4" name="Picture 12" descr="A picture containing clock, bird&#10;&#10;Description generated with very high confidence">
            <a:extLst>
              <a:ext uri="{FF2B5EF4-FFF2-40B4-BE49-F238E27FC236}">
                <a16:creationId xmlns:a16="http://schemas.microsoft.com/office/drawing/2014/main" id="{E6A4C345-0749-4917-8F75-13AC400E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393" y="1869181"/>
            <a:ext cx="437158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1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 for Baud Rate Generator</a:t>
            </a:r>
          </a:p>
        </p:txBody>
      </p:sp>
      <p:pic>
        <p:nvPicPr>
          <p:cNvPr id="5" name="Content Placeholder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177BA925-378E-4BA9-8995-8444A2619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318847"/>
            <a:ext cx="10375900" cy="4573588"/>
          </a:xfrm>
        </p:spPr>
      </p:pic>
    </p:spTree>
    <p:extLst>
      <p:ext uri="{BB962C8B-B14F-4D97-AF65-F5344CB8AC3E}">
        <p14:creationId xmlns:p14="http://schemas.microsoft.com/office/powerpoint/2010/main" val="447880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66949"/>
            <a:ext cx="3505200" cy="918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Interface Circuit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5BE73-1961-4D57-BE56-9E11B0CBB4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40" t="8390" r="25863" b="21182"/>
          <a:stretch/>
        </p:blipFill>
        <p:spPr>
          <a:xfrm>
            <a:off x="6553200" y="590395"/>
            <a:ext cx="5638800" cy="544279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C6EABE-8B35-4AAF-B426-5A637709BA1F}"/>
              </a:ext>
            </a:extLst>
          </p:cNvPr>
          <p:cNvSpPr txBox="1">
            <a:spLocks/>
          </p:cNvSpPr>
          <p:nvPr/>
        </p:nvSpPr>
        <p:spPr>
          <a:xfrm>
            <a:off x="977901" y="2387600"/>
            <a:ext cx="5295899" cy="36221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buffer includes a control circuit to a generic memory array, such as register file.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FIFO buffer has a depth of 32 bytes.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the write enable the data is written into the buffer and when the read enable is set the data is read form the buffer.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the FIFO Controller the read and the write registers move to the next state when the empty and the full flags are zero, respectively.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85D479-481F-4F47-8AB2-00134E7E0620}"/>
              </a:ext>
            </a:extLst>
          </p:cNvPr>
          <p:cNvSpPr txBox="1">
            <a:spLocks/>
          </p:cNvSpPr>
          <p:nvPr/>
        </p:nvSpPr>
        <p:spPr>
          <a:xfrm>
            <a:off x="977900" y="1795196"/>
            <a:ext cx="3505200" cy="592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Transmitter:</a:t>
            </a:r>
            <a:b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7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556591"/>
            <a:ext cx="3505200" cy="92930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FIFO Interface Circuit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C6EABE-8B35-4AAF-B426-5A637709BA1F}"/>
              </a:ext>
            </a:extLst>
          </p:cNvPr>
          <p:cNvSpPr txBox="1">
            <a:spLocks/>
          </p:cNvSpPr>
          <p:nvPr/>
        </p:nvSpPr>
        <p:spPr>
          <a:xfrm>
            <a:off x="1155701" y="2235200"/>
            <a:ext cx="5295899" cy="362214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38" indent="-91438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38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14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789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65" indent="-182875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empty buffer, no read operation is allowed.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a few write operations, read operation can be performed.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several write operations the buffer get full, and no write operation is allowed. 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several read operations, the buffer gets empty.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85D479-481F-4F47-8AB2-00134E7E0620}"/>
              </a:ext>
            </a:extLst>
          </p:cNvPr>
          <p:cNvSpPr txBox="1">
            <a:spLocks/>
          </p:cNvSpPr>
          <p:nvPr/>
        </p:nvSpPr>
        <p:spPr>
          <a:xfrm>
            <a:off x="977900" y="1795196"/>
            <a:ext cx="3505200" cy="5924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l" defTabSz="91437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Receiver:</a:t>
            </a:r>
            <a:br>
              <a:rPr lang="en-US" sz="2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B598F58A-2AE8-4DDD-ADB2-AB9B0EA938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7" r="4375" b="8963"/>
          <a:stretch/>
        </p:blipFill>
        <p:spPr>
          <a:xfrm>
            <a:off x="6553200" y="893496"/>
            <a:ext cx="5295899" cy="511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B625-85B1-494F-A410-3F0A126C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424177"/>
            <a:ext cx="10058400" cy="74845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58AF891B-9291-45CF-A777-926E505CD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63" y="1395046"/>
            <a:ext cx="10058400" cy="4483926"/>
          </a:xfrm>
        </p:spPr>
      </p:pic>
    </p:spTree>
    <p:extLst>
      <p:ext uri="{BB962C8B-B14F-4D97-AF65-F5344CB8AC3E}">
        <p14:creationId xmlns:p14="http://schemas.microsoft.com/office/powerpoint/2010/main" val="39959383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</TotalTime>
  <Words>823</Words>
  <Application>Microsoft Office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Wingdings</vt:lpstr>
      <vt:lpstr>Retrospect</vt:lpstr>
      <vt:lpstr>Project  UART Design</vt:lpstr>
      <vt:lpstr>Outline</vt:lpstr>
      <vt:lpstr>Introduction</vt:lpstr>
      <vt:lpstr>Overall System</vt:lpstr>
      <vt:lpstr>Baud Rate Generator</vt:lpstr>
      <vt:lpstr>Waveform for Baud Rate Generator</vt:lpstr>
      <vt:lpstr>FIFO Interface Circuit </vt:lpstr>
      <vt:lpstr>FIFO Interface Circuit </vt:lpstr>
      <vt:lpstr>Waveform</vt:lpstr>
      <vt:lpstr>Waveform</vt:lpstr>
      <vt:lpstr>UART SUBSYSTEM: Transmitter</vt:lpstr>
      <vt:lpstr>UART SUBSYSTEM</vt:lpstr>
      <vt:lpstr>Waveform</vt:lpstr>
      <vt:lpstr>UART SUBSYSTEM: Receiver</vt:lpstr>
      <vt:lpstr>UART SUBSYSTEM</vt:lpstr>
      <vt:lpstr>Waveform</vt:lpstr>
      <vt:lpstr>Memory </vt:lpstr>
      <vt:lpstr>Waveform</vt:lpstr>
      <vt:lpstr>Waveform</vt:lpstr>
      <vt:lpstr>UART Interface with Memory</vt:lpstr>
      <vt:lpstr>Mode 1:</vt:lpstr>
      <vt:lpstr>Mode 2:</vt:lpstr>
      <vt:lpstr>Mode 3:</vt:lpstr>
      <vt:lpstr>Mode 4: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3:  Fresh Re-Keying with Strong PUFs: a New Approach to Side-Channel Security</dc:title>
  <dc:creator>geraldine shirley</dc:creator>
  <cp:lastModifiedBy>Geraldine Shirley</cp:lastModifiedBy>
  <cp:revision>32</cp:revision>
  <dcterms:created xsi:type="dcterms:W3CDTF">2020-04-16T18:29:28Z</dcterms:created>
  <dcterms:modified xsi:type="dcterms:W3CDTF">2020-04-17T17:57:52Z</dcterms:modified>
</cp:coreProperties>
</file>